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sldIdLst>
    <p:sldId id="256" r:id="rId2"/>
    <p:sldId id="271" r:id="rId3"/>
    <p:sldId id="543" r:id="rId4"/>
    <p:sldId id="1052" r:id="rId5"/>
    <p:sldId id="1053" r:id="rId6"/>
    <p:sldId id="592" r:id="rId7"/>
    <p:sldId id="1054" r:id="rId8"/>
    <p:sldId id="547" r:id="rId9"/>
    <p:sldId id="550" r:id="rId10"/>
    <p:sldId id="551" r:id="rId11"/>
    <p:sldId id="552" r:id="rId12"/>
    <p:sldId id="553" r:id="rId13"/>
    <p:sldId id="554" r:id="rId14"/>
    <p:sldId id="767" r:id="rId15"/>
    <p:sldId id="768" r:id="rId16"/>
    <p:sldId id="769" r:id="rId17"/>
    <p:sldId id="782" r:id="rId18"/>
    <p:sldId id="556" r:id="rId19"/>
    <p:sldId id="766" r:id="rId20"/>
    <p:sldId id="1173" r:id="rId21"/>
    <p:sldId id="899" r:id="rId22"/>
    <p:sldId id="901" r:id="rId23"/>
    <p:sldId id="902" r:id="rId24"/>
    <p:sldId id="904" r:id="rId25"/>
    <p:sldId id="905" r:id="rId26"/>
    <p:sldId id="907" r:id="rId27"/>
    <p:sldId id="909" r:id="rId28"/>
    <p:sldId id="910" r:id="rId29"/>
    <p:sldId id="913" r:id="rId30"/>
    <p:sldId id="914" r:id="rId31"/>
    <p:sldId id="915" r:id="rId32"/>
    <p:sldId id="558" r:id="rId33"/>
    <p:sldId id="780" r:id="rId34"/>
    <p:sldId id="783" r:id="rId35"/>
    <p:sldId id="570" r:id="rId36"/>
    <p:sldId id="571" r:id="rId37"/>
    <p:sldId id="581" r:id="rId38"/>
    <p:sldId id="633" r:id="rId39"/>
    <p:sldId id="635" r:id="rId40"/>
    <p:sldId id="1860" r:id="rId41"/>
    <p:sldId id="1274" r:id="rId42"/>
    <p:sldId id="1862" r:id="rId43"/>
    <p:sldId id="1863" r:id="rId44"/>
    <p:sldId id="1864" r:id="rId45"/>
    <p:sldId id="1865" r:id="rId46"/>
    <p:sldId id="1866" r:id="rId47"/>
    <p:sldId id="1867" r:id="rId48"/>
    <p:sldId id="1870" r:id="rId49"/>
    <p:sldId id="1871" r:id="rId50"/>
    <p:sldId id="1872" r:id="rId51"/>
    <p:sldId id="1915" r:id="rId52"/>
    <p:sldId id="637" r:id="rId53"/>
    <p:sldId id="784" r:id="rId54"/>
    <p:sldId id="638" r:id="rId55"/>
    <p:sldId id="641" r:id="rId56"/>
    <p:sldId id="643" r:id="rId57"/>
    <p:sldId id="647" r:id="rId58"/>
    <p:sldId id="927" r:id="rId59"/>
    <p:sldId id="928" r:id="rId60"/>
    <p:sldId id="929" r:id="rId61"/>
    <p:sldId id="931" r:id="rId62"/>
    <p:sldId id="934" r:id="rId63"/>
    <p:sldId id="666" r:id="rId64"/>
    <p:sldId id="667" r:id="rId65"/>
    <p:sldId id="785" r:id="rId66"/>
    <p:sldId id="668" r:id="rId67"/>
    <p:sldId id="786" r:id="rId68"/>
    <p:sldId id="936" r:id="rId69"/>
    <p:sldId id="674" r:id="rId70"/>
    <p:sldId id="787" r:id="rId71"/>
    <p:sldId id="788" r:id="rId72"/>
    <p:sldId id="676" r:id="rId73"/>
    <p:sldId id="681" r:id="rId74"/>
    <p:sldId id="693" r:id="rId75"/>
    <p:sldId id="695" r:id="rId76"/>
    <p:sldId id="700" r:id="rId77"/>
    <p:sldId id="701" r:id="rId78"/>
    <p:sldId id="270" r:id="rId7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 snapToObjects="1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>
              <a:defRPr/>
            </a:pPr>
            <a:r>
              <a:rPr lang="tr-TR" sz="4400" b="1" dirty="0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BE536E-462F-7754-C55C-B7CE0C808B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000" y="6141342"/>
            <a:ext cx="10800000" cy="6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4C58740-8CCF-D9D5-39D3-9437F1EB1CD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A780B75-5601-50FD-D1E0-109F307856B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2E30852-B33F-5FBE-95AA-9EE61D6B84F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8C6337-8C80-4F70-BABA-D8CB0F854847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572894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59BCE9-41F5-834D-067B-1617CC33931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51DB02-3FAB-E39D-7FCA-E97E81462C6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37BB6E-7474-99C7-C734-4D616423BEE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98CCD-5121-42AF-A15B-59DABE0BC9CB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973019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576000" y="1339308"/>
            <a:ext cx="1104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sz="1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7E78A-454E-8C87-5E46-62441E9178F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039866" y="40944"/>
            <a:ext cx="2112268" cy="11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68362"/>
            <a:ext cx="12192000" cy="425563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000" y="1537641"/>
            <a:ext cx="716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Nitrat Eylem Planları İçin İzleme ve Raporlama Metodolojisi Oluşturularak Suların Tarımsal Kirliliğe Karşı Korunması Projesi</a:t>
            </a:r>
          </a:p>
          <a:p>
            <a:pPr algn="ctr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EuropeAid/140563/IH/SER/TR</a:t>
            </a:r>
          </a:p>
          <a:p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8243" y="4809747"/>
            <a:ext cx="2355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03 – 10 Haziran, 2023</a:t>
            </a:r>
            <a:endParaRPr lang="hr-HR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Kızılcahamam, 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Ank</a:t>
            </a: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F5689-B1EF-4853-9679-A8131335CE24}"/>
              </a:ext>
            </a:extLst>
          </p:cNvPr>
          <p:cNvSpPr txBox="1"/>
          <p:nvPr/>
        </p:nvSpPr>
        <p:spPr>
          <a:xfrm>
            <a:off x="4129918" y="2741283"/>
            <a:ext cx="393216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Eğiticilerin Eğitimi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Yayım Araç ve Yöntemleri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Prof. </a:t>
            </a:r>
            <a:r>
              <a:rPr lang="tr-TR" sz="2400" b="1">
                <a:solidFill>
                  <a:schemeClr val="bg1"/>
                </a:solidFill>
                <a:latin typeface="Arial" panose="020B0604020202020204" pitchFamily="34" charset="0"/>
              </a:rPr>
              <a:t>Dr. Murat 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BOYACI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458" name="Slayt Numarası Yer Tutucusu 5">
            <a:extLst>
              <a:ext uri="{FF2B5EF4-FFF2-40B4-BE49-F238E27FC236}">
                <a16:creationId xmlns:a16="http://schemas.microsoft.com/office/drawing/2014/main" id="{F4E0215B-B690-BB7F-58F5-7FC361ACB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3F3911B-FBAD-40DA-B130-13B32758867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3459" name="Rectangle 2">
            <a:extLst>
              <a:ext uri="{FF2B5EF4-FFF2-40B4-BE49-F238E27FC236}">
                <a16:creationId xmlns:a16="http://schemas.microsoft.com/office/drawing/2014/main" id="{EBC35940-BDF8-AC03-EEF8-85C6296048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04814"/>
            <a:ext cx="8229600" cy="922337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tr-TR" altLang="tr-TR" sz="3600" b="1">
                <a:solidFill>
                  <a:srgbClr val="0070C0"/>
                </a:solidFill>
              </a:rPr>
              <a:t>Kitle yayım araçlarının kullanımı </a:t>
            </a:r>
          </a:p>
        </p:txBody>
      </p:sp>
      <p:sp>
        <p:nvSpPr>
          <p:cNvPr id="403460" name="Rectangle 3">
            <a:extLst>
              <a:ext uri="{FF2B5EF4-FFF2-40B4-BE49-F238E27FC236}">
                <a16:creationId xmlns:a16="http://schemas.microsoft.com/office/drawing/2014/main" id="{717EBFA4-5729-CBD1-8819-73E483921D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424113" y="1627188"/>
            <a:ext cx="7581900" cy="50927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tr-TR" altLang="tr-TR" b="1"/>
              <a:t>Acil</a:t>
            </a:r>
            <a:r>
              <a:rPr lang="tr-TR" altLang="tr-TR"/>
              <a:t> haber,</a:t>
            </a:r>
          </a:p>
          <a:p>
            <a:pPr eaLnBrk="1" hangingPunct="1"/>
            <a:r>
              <a:rPr lang="tr-TR" altLang="tr-TR" b="1"/>
              <a:t>İlgi</a:t>
            </a:r>
            <a:r>
              <a:rPr lang="tr-TR" altLang="tr-TR"/>
              <a:t> uyandırma</a:t>
            </a:r>
          </a:p>
          <a:p>
            <a:pPr eaLnBrk="1" hangingPunct="1"/>
            <a:r>
              <a:rPr lang="tr-TR" altLang="tr-TR" b="1"/>
              <a:t>Haberdar</a:t>
            </a:r>
            <a:r>
              <a:rPr lang="tr-TR" altLang="tr-TR"/>
              <a:t> etme/duyurma </a:t>
            </a:r>
          </a:p>
          <a:p>
            <a:pPr eaLnBrk="1" hangingPunct="1"/>
            <a:r>
              <a:rPr lang="tr-TR" altLang="tr-TR" b="1"/>
              <a:t>Harekete</a:t>
            </a:r>
            <a:r>
              <a:rPr lang="tr-TR" altLang="tr-TR"/>
              <a:t> geçirme</a:t>
            </a:r>
          </a:p>
          <a:p>
            <a:pPr eaLnBrk="1" hangingPunct="1"/>
            <a:r>
              <a:rPr lang="tr-TR" altLang="tr-TR"/>
              <a:t>Kısa sürede </a:t>
            </a:r>
            <a:r>
              <a:rPr lang="tr-TR" altLang="tr-TR" b="1"/>
              <a:t>çok</a:t>
            </a:r>
            <a:r>
              <a:rPr lang="tr-TR" altLang="tr-TR"/>
              <a:t> </a:t>
            </a:r>
            <a:r>
              <a:rPr lang="tr-TR" altLang="tr-TR" b="1"/>
              <a:t>kişiye</a:t>
            </a:r>
            <a:r>
              <a:rPr lang="tr-TR" altLang="tr-TR"/>
              <a:t> ulaşma</a:t>
            </a:r>
          </a:p>
          <a:p>
            <a:pPr eaLnBrk="1" hangingPunct="1"/>
            <a:r>
              <a:rPr lang="tr-TR" altLang="tr-TR"/>
              <a:t>Ulaşılan kişi başına </a:t>
            </a:r>
            <a:r>
              <a:rPr lang="tr-TR" altLang="tr-TR" b="1"/>
              <a:t>maliyeti</a:t>
            </a:r>
            <a:r>
              <a:rPr lang="tr-TR" altLang="tr-TR"/>
              <a:t> düşük</a:t>
            </a:r>
          </a:p>
          <a:p>
            <a:pPr eaLnBrk="1" hangingPunct="1"/>
            <a:r>
              <a:rPr lang="tr-TR" altLang="tr-TR" b="1"/>
              <a:t>Tek</a:t>
            </a:r>
            <a:r>
              <a:rPr lang="tr-TR" altLang="tr-TR"/>
              <a:t> yönlü.</a:t>
            </a:r>
          </a:p>
          <a:p>
            <a:pPr eaLnBrk="1" hangingPunct="1"/>
            <a:r>
              <a:rPr lang="tr-TR" altLang="tr-TR" b="1"/>
              <a:t>Pasif</a:t>
            </a:r>
            <a:r>
              <a:rPr lang="tr-TR" altLang="tr-TR"/>
              <a:t> yöntem, yansıma yok..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Slayt Numarası Yer Tutucusu 5">
            <a:extLst>
              <a:ext uri="{FF2B5EF4-FFF2-40B4-BE49-F238E27FC236}">
                <a16:creationId xmlns:a16="http://schemas.microsoft.com/office/drawing/2014/main" id="{2EF61049-A1EE-7D99-6874-945B4FBA1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90B38F4-3475-4F11-9CF1-D956EEC09AF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69667" name="Rectangle 2">
            <a:extLst>
              <a:ext uri="{FF2B5EF4-FFF2-40B4-BE49-F238E27FC236}">
                <a16:creationId xmlns:a16="http://schemas.microsoft.com/office/drawing/2014/main" id="{03851DB1-41A1-2488-3546-65C998A23D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0" y="1412875"/>
            <a:ext cx="8509000" cy="4464050"/>
          </a:xfrm>
        </p:spPr>
        <p:txBody>
          <a:bodyPr/>
          <a:lstStyle/>
          <a:p>
            <a:pPr marL="285750" indent="-285750" algn="ctr">
              <a:spcAft>
                <a:spcPct val="50000"/>
              </a:spcAft>
              <a:buNone/>
              <a:defRPr/>
            </a:pPr>
            <a:r>
              <a:rPr lang="tr-TR" altLang="tr-TR" b="1" dirty="0"/>
              <a:t>	Grup Araç ve Yöntemleri</a:t>
            </a:r>
          </a:p>
          <a:p>
            <a:pPr eaLnBrk="1" hangingPunct="1">
              <a:spcAft>
                <a:spcPct val="50000"/>
              </a:spcAft>
              <a:defRPr/>
            </a:pPr>
            <a:r>
              <a:rPr lang="tr-TR" altLang="tr-TR" dirty="0"/>
              <a:t>çiftçileri </a:t>
            </a:r>
            <a:r>
              <a:rPr lang="tr-TR" altLang="tr-TR" b="1" dirty="0"/>
              <a:t>ilgi aşamasından deneme aşamasına</a:t>
            </a:r>
            <a:r>
              <a:rPr lang="tr-TR" altLang="tr-TR" dirty="0"/>
              <a:t> geçişlerini motive etmektedir </a:t>
            </a:r>
          </a:p>
          <a:p>
            <a:pPr marL="285750" indent="-285750">
              <a:spcAft>
                <a:spcPct val="50000"/>
              </a:spcAft>
              <a:defRPr/>
            </a:pPr>
            <a:r>
              <a:rPr lang="tr-TR" altLang="tr-TR" b="1" dirty="0"/>
              <a:t>grup dinamiklerini</a:t>
            </a:r>
            <a:r>
              <a:rPr lang="tr-TR" altLang="tr-TR" dirty="0"/>
              <a:t> harekete geçirmektedir. 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BED6EA28-4336-5E12-FBFB-2AFC19605513}"/>
              </a:ext>
            </a:extLst>
          </p:cNvPr>
          <p:cNvSpPr txBox="1">
            <a:spLocks noChangeArrowheads="1"/>
          </p:cNvSpPr>
          <p:nvPr/>
        </p:nvSpPr>
        <p:spPr bwMode="auto">
          <a:xfrm rot="2303043">
            <a:off x="8707438" y="503239"/>
            <a:ext cx="2062162" cy="77787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000" b="1" kern="0" dirty="0">
                <a:solidFill>
                  <a:srgbClr val="0070C0"/>
                </a:solidFill>
                <a:latin typeface="Arial"/>
                <a:cs typeface="Arial"/>
              </a:rPr>
              <a:t>Kullanımlarına göre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506" name="Slayt Numarası Yer Tutucusu 5">
            <a:extLst>
              <a:ext uri="{FF2B5EF4-FFF2-40B4-BE49-F238E27FC236}">
                <a16:creationId xmlns:a16="http://schemas.microsoft.com/office/drawing/2014/main" id="{DE9085EB-373B-322C-1F8A-F9924022F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EDFDC67-6841-46E6-A8DD-169A825D1880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5507" name="Rectangle 2">
            <a:extLst>
              <a:ext uri="{FF2B5EF4-FFF2-40B4-BE49-F238E27FC236}">
                <a16:creationId xmlns:a16="http://schemas.microsoft.com/office/drawing/2014/main" id="{89DAB2E7-D625-9834-9492-604D6F9CE8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60351"/>
            <a:ext cx="8229600" cy="633413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Grup araç ve yöntemleri</a:t>
            </a:r>
          </a:p>
        </p:txBody>
      </p:sp>
      <p:sp>
        <p:nvSpPr>
          <p:cNvPr id="405508" name="Rectangle 3">
            <a:extLst>
              <a:ext uri="{FF2B5EF4-FFF2-40B4-BE49-F238E27FC236}">
                <a16:creationId xmlns:a16="http://schemas.microsoft.com/office/drawing/2014/main" id="{95CCA3D8-F053-7181-9A47-D7948A0115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1" y="1557338"/>
            <a:ext cx="8640763" cy="44640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toplantılar,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demonstrasyonlar,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kesit yürüyüşler,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geziler,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tarla günleri,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kısa süreli eğitim kursları,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telefondan kısa mesaj (belirli sayıda çiftçiye),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30000"/>
              </a:spcAft>
            </a:pPr>
            <a:r>
              <a:rPr lang="tr-TR" altLang="tr-TR"/>
              <a:t>e-posta, (belirli sayıda çiftçiye) vb.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Slayt Numarası Yer Tutucusu 5">
            <a:extLst>
              <a:ext uri="{FF2B5EF4-FFF2-40B4-BE49-F238E27FC236}">
                <a16:creationId xmlns:a16="http://schemas.microsoft.com/office/drawing/2014/main" id="{18C1F393-F9FE-79B4-75A1-F43BABDFC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912E763-BF53-4F5E-98D2-B97108F6AC6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6531" name="Rectangle 2">
            <a:extLst>
              <a:ext uri="{FF2B5EF4-FFF2-40B4-BE49-F238E27FC236}">
                <a16:creationId xmlns:a16="http://schemas.microsoft.com/office/drawing/2014/main" id="{D7D10803-AF61-5033-FAD7-641CEABDA0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1" y="1125539"/>
            <a:ext cx="8570913" cy="5399087"/>
          </a:xfrm>
          <a:solidFill>
            <a:srgbClr val="FFFF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 b="1"/>
              <a:t>fayda masraf oranı</a:t>
            </a:r>
            <a:r>
              <a:rPr lang="tr-TR" altLang="tr-TR" sz="2800"/>
              <a:t> yüksektir.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Çiftçiler için öğrenme, tartışma, dinleme ve karar alma gibi konularda </a:t>
            </a:r>
            <a:r>
              <a:rPr lang="tr-TR" altLang="tr-TR" sz="2800" b="1"/>
              <a:t>uygun ortam </a:t>
            </a:r>
            <a:r>
              <a:rPr lang="tr-TR" altLang="tr-TR" sz="2800"/>
              <a:t>sağlar. 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Çiftçiler </a:t>
            </a:r>
            <a:r>
              <a:rPr lang="tr-TR" altLang="tr-TR" sz="2800" b="1"/>
              <a:t>ortak sorunları</a:t>
            </a:r>
            <a:r>
              <a:rPr lang="tr-TR" altLang="tr-TR" sz="2800"/>
              <a:t> tartışırlar ve </a:t>
            </a:r>
            <a:r>
              <a:rPr lang="tr-TR" altLang="tr-TR" sz="2800" b="1"/>
              <a:t>ortak eyleme</a:t>
            </a:r>
            <a:r>
              <a:rPr lang="tr-TR" altLang="tr-TR" sz="2800"/>
              <a:t> geçebilirler.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Grup çalışmalarında çiftçilerin </a:t>
            </a:r>
            <a:r>
              <a:rPr lang="tr-TR" altLang="tr-TR" sz="2800" b="1"/>
              <a:t>bilgi alış verişinde</a:t>
            </a:r>
            <a:r>
              <a:rPr lang="tr-TR" altLang="tr-TR" sz="2800"/>
              <a:t> bulunmaları sağlanır. 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en uygun sayı </a:t>
            </a:r>
            <a:r>
              <a:rPr lang="tr-TR" altLang="tr-TR" sz="2800" b="1"/>
              <a:t>20-40 çiftçi </a:t>
            </a:r>
            <a:r>
              <a:rPr lang="tr-TR" altLang="tr-TR" sz="2800"/>
              <a:t>daha kalabalık olursa </a:t>
            </a:r>
            <a:r>
              <a:rPr lang="tr-TR" altLang="tr-TR" sz="2800" b="1"/>
              <a:t>tartışmaların kalitesi</a:t>
            </a:r>
            <a:r>
              <a:rPr lang="tr-TR" altLang="tr-TR" sz="2800"/>
              <a:t> düşmektedir.</a:t>
            </a:r>
          </a:p>
        </p:txBody>
      </p:sp>
      <p:sp>
        <p:nvSpPr>
          <p:cNvPr id="406532" name="Rectangle 3">
            <a:extLst>
              <a:ext uri="{FF2B5EF4-FFF2-40B4-BE49-F238E27FC236}">
                <a16:creationId xmlns:a16="http://schemas.microsoft.com/office/drawing/2014/main" id="{E3E8F9D7-5B95-48D4-E4C0-28C3496D20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333376"/>
            <a:ext cx="8229600" cy="504825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Grup yayım yöntemlerinin kullanımı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Slayt Numarası Yer Tutucusu 5">
            <a:extLst>
              <a:ext uri="{FF2B5EF4-FFF2-40B4-BE49-F238E27FC236}">
                <a16:creationId xmlns:a16="http://schemas.microsoft.com/office/drawing/2014/main" id="{B23F95C7-DCF5-0196-E3B8-0C9353052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BADA2E3-6CDF-4479-84BD-79BC6F93183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7555" name="Rectangle 2">
            <a:extLst>
              <a:ext uri="{FF2B5EF4-FFF2-40B4-BE49-F238E27FC236}">
                <a16:creationId xmlns:a16="http://schemas.microsoft.com/office/drawing/2014/main" id="{B0BDA9F9-865D-94D0-1B77-4AEE92FCF3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1"/>
            <a:ext cx="8229600" cy="720725"/>
          </a:xfrm>
        </p:spPr>
        <p:txBody>
          <a:bodyPr/>
          <a:lstStyle/>
          <a:p>
            <a:pPr eaLnBrk="1" hangingPunct="1"/>
            <a:r>
              <a:rPr lang="tr-TR" altLang="tr-TR" sz="3200" b="1"/>
              <a:t>Bireysel Araç ve Yöntemler</a:t>
            </a:r>
          </a:p>
        </p:txBody>
      </p:sp>
      <p:sp>
        <p:nvSpPr>
          <p:cNvPr id="407556" name="Rectangle 3">
            <a:extLst>
              <a:ext uri="{FF2B5EF4-FFF2-40B4-BE49-F238E27FC236}">
                <a16:creationId xmlns:a16="http://schemas.microsoft.com/office/drawing/2014/main" id="{CD6ADC37-8B9B-D354-B0A6-7207E61BC2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773238"/>
            <a:ext cx="8229600" cy="4176712"/>
          </a:xfrm>
        </p:spPr>
        <p:txBody>
          <a:bodyPr/>
          <a:lstStyle/>
          <a:p>
            <a:pPr eaLnBrk="1" hangingPunct="1"/>
            <a:r>
              <a:rPr lang="tr-TR" altLang="tr-TR"/>
              <a:t>Bireysel veya yüz yüze yöntemler dünyada en yaygın kullanılan yöntemlerdir.</a:t>
            </a:r>
          </a:p>
          <a:p>
            <a:pPr eaLnBrk="1" hangingPunct="1"/>
            <a:r>
              <a:rPr lang="tr-TR" altLang="tr-TR"/>
              <a:t>Yayımcı çiftçiyle tarlada, ahırda, büroda, kahvede vb görüşür.</a:t>
            </a:r>
          </a:p>
          <a:p>
            <a:pPr eaLnBrk="1" hangingPunct="1"/>
            <a:r>
              <a:rPr lang="tr-TR" altLang="tr-TR"/>
              <a:t>Karşılıklı olarak konular tartışılır.</a:t>
            </a:r>
          </a:p>
          <a:p>
            <a:pPr eaLnBrk="1" hangingPunct="1"/>
            <a:r>
              <a:rPr lang="tr-TR" altLang="tr-TR"/>
              <a:t>Çiftçiye bilgi ve öneri verir.</a:t>
            </a:r>
          </a:p>
          <a:p>
            <a:pPr eaLnBrk="1" hangingPunct="1"/>
            <a:r>
              <a:rPr lang="tr-TR" altLang="tr-TR"/>
              <a:t>Öğrenme süreci son derece bireyseldir.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BEC95AA8-4EC0-6560-6C11-1416D182DC71}"/>
              </a:ext>
            </a:extLst>
          </p:cNvPr>
          <p:cNvSpPr txBox="1">
            <a:spLocks noChangeArrowheads="1"/>
          </p:cNvSpPr>
          <p:nvPr/>
        </p:nvSpPr>
        <p:spPr bwMode="auto">
          <a:xfrm rot="2303043">
            <a:off x="8707438" y="503239"/>
            <a:ext cx="2062162" cy="77787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000" b="1" kern="0" dirty="0">
                <a:solidFill>
                  <a:srgbClr val="0070C0"/>
                </a:solidFill>
                <a:latin typeface="Arial"/>
                <a:cs typeface="Arial"/>
              </a:rPr>
              <a:t>Kullanımlarına göre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Slayt Numarası Yer Tutucusu 5">
            <a:extLst>
              <a:ext uri="{FF2B5EF4-FFF2-40B4-BE49-F238E27FC236}">
                <a16:creationId xmlns:a16="http://schemas.microsoft.com/office/drawing/2014/main" id="{7ABCEFC9-879C-BEFC-4148-F43319934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146BC69-CEC9-4B60-85D6-6F87E085568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8579" name="Rectangle 2">
            <a:extLst>
              <a:ext uri="{FF2B5EF4-FFF2-40B4-BE49-F238E27FC236}">
                <a16:creationId xmlns:a16="http://schemas.microsoft.com/office/drawing/2014/main" id="{0477AF97-3286-C89E-1C04-E74C3A6587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484313"/>
            <a:ext cx="8229600" cy="3948112"/>
          </a:xfrm>
        </p:spPr>
        <p:txBody>
          <a:bodyPr/>
          <a:lstStyle/>
          <a:p>
            <a:pPr eaLnBrk="1" hangingPunct="1"/>
            <a:r>
              <a:rPr lang="tr-TR" altLang="tr-TR"/>
              <a:t>Karşılıklı görüşme tartışma bazen diyalog olarak da anılmaktadır.</a:t>
            </a:r>
          </a:p>
          <a:p>
            <a:pPr eaLnBrk="1" hangingPunct="1"/>
            <a:r>
              <a:rPr lang="tr-TR" altLang="tr-TR"/>
              <a:t>Özellikle önemli yatırımlar öncesi karar almada çok etkilidir.</a:t>
            </a:r>
          </a:p>
          <a:p>
            <a:pPr eaLnBrk="1" hangingPunct="1"/>
            <a:r>
              <a:rPr lang="tr-TR" altLang="tr-TR"/>
              <a:t>Benzer olmayan problemlerin çözümü için de etkin bir atmosfer yaratır (çiftçi ve yayımcı).</a:t>
            </a:r>
          </a:p>
        </p:txBody>
      </p:sp>
      <p:sp>
        <p:nvSpPr>
          <p:cNvPr id="408580" name="Rectangle 3">
            <a:extLst>
              <a:ext uri="{FF2B5EF4-FFF2-40B4-BE49-F238E27FC236}">
                <a16:creationId xmlns:a16="http://schemas.microsoft.com/office/drawing/2014/main" id="{461E5BE5-2D91-013F-D6A4-E7CC9C90DF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476251"/>
            <a:ext cx="8229600" cy="633413"/>
          </a:xfrm>
          <a:noFill/>
        </p:spPr>
        <p:txBody>
          <a:bodyPr/>
          <a:lstStyle/>
          <a:p>
            <a:pPr algn="r" eaLnBrk="1" hangingPunct="1"/>
            <a:r>
              <a:rPr lang="tr-TR" altLang="tr-TR" sz="2800" b="1" i="1"/>
              <a:t>Bireysel yayım yöntemleri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Slayt Numarası Yer Tutucusu 5">
            <a:extLst>
              <a:ext uri="{FF2B5EF4-FFF2-40B4-BE49-F238E27FC236}">
                <a16:creationId xmlns:a16="http://schemas.microsoft.com/office/drawing/2014/main" id="{F70EE972-9705-9964-B3A4-DF09E8325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19B8D93-AC1B-4F7A-98EF-9D06634D68F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9603" name="Rectangle 2">
            <a:extLst>
              <a:ext uri="{FF2B5EF4-FFF2-40B4-BE49-F238E27FC236}">
                <a16:creationId xmlns:a16="http://schemas.microsoft.com/office/drawing/2014/main" id="{AA6644E5-2069-7965-FA9E-7CBD3F7C3A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484313"/>
            <a:ext cx="8229600" cy="4032250"/>
          </a:xfrm>
        </p:spPr>
        <p:txBody>
          <a:bodyPr/>
          <a:lstStyle/>
          <a:p>
            <a:pPr eaLnBrk="1" hangingPunct="1"/>
            <a:r>
              <a:rPr lang="tr-TR" altLang="tr-TR"/>
              <a:t>Yayımcı ve çiftçinin bilgilerinin bütünleşmesine (sinerji) fırsat verir.</a:t>
            </a:r>
          </a:p>
          <a:p>
            <a:pPr eaLnBrk="1" hangingPunct="1"/>
            <a:r>
              <a:rPr lang="tr-TR" altLang="tr-TR"/>
              <a:t>Çiftçinin düşüncelerinin ve hedeflerinin netleşmesine yardımcı olur.</a:t>
            </a:r>
          </a:p>
          <a:p>
            <a:pPr eaLnBrk="1" hangingPunct="1"/>
            <a:r>
              <a:rPr lang="tr-TR" altLang="tr-TR"/>
              <a:t>Yayımcının bire bir ilgilenmesi çiftçinin ona güven duymasına olanak tanır.</a:t>
            </a:r>
          </a:p>
        </p:txBody>
      </p:sp>
      <p:sp>
        <p:nvSpPr>
          <p:cNvPr id="409604" name="Rectangle 3">
            <a:extLst>
              <a:ext uri="{FF2B5EF4-FFF2-40B4-BE49-F238E27FC236}">
                <a16:creationId xmlns:a16="http://schemas.microsoft.com/office/drawing/2014/main" id="{8B77A737-1D37-E19B-790D-8435970A3C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633412"/>
          </a:xfrm>
          <a:noFill/>
        </p:spPr>
        <p:txBody>
          <a:bodyPr/>
          <a:lstStyle/>
          <a:p>
            <a:pPr algn="r" eaLnBrk="1" hangingPunct="1"/>
            <a:r>
              <a:rPr lang="tr-TR" altLang="tr-TR" sz="2800" b="1" i="1"/>
              <a:t>Bireysel yayım yöntemleri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626" name="Slayt Numarası Yer Tutucusu 5">
            <a:extLst>
              <a:ext uri="{FF2B5EF4-FFF2-40B4-BE49-F238E27FC236}">
                <a16:creationId xmlns:a16="http://schemas.microsoft.com/office/drawing/2014/main" id="{73494843-53F0-8434-75EB-17893965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A00B3F0-E01A-420F-923D-B7DB7382F9A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0627" name="Rectangle 2">
            <a:extLst>
              <a:ext uri="{FF2B5EF4-FFF2-40B4-BE49-F238E27FC236}">
                <a16:creationId xmlns:a16="http://schemas.microsoft.com/office/drawing/2014/main" id="{4C5000CA-943B-6E3F-A31B-132D581FFF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04814"/>
            <a:ext cx="8229600" cy="777875"/>
          </a:xfrm>
        </p:spPr>
        <p:txBody>
          <a:bodyPr/>
          <a:lstStyle/>
          <a:p>
            <a:pPr indent="342900" algn="l"/>
            <a:r>
              <a:rPr lang="tr-TR" altLang="tr-TR" sz="3200" b="1"/>
              <a:t>Bireysel araç ve yöntemleri</a:t>
            </a:r>
          </a:p>
        </p:txBody>
      </p:sp>
      <p:sp>
        <p:nvSpPr>
          <p:cNvPr id="410628" name="Rectangle 3">
            <a:extLst>
              <a:ext uri="{FF2B5EF4-FFF2-40B4-BE49-F238E27FC236}">
                <a16:creationId xmlns:a16="http://schemas.microsoft.com/office/drawing/2014/main" id="{20A5541A-E19D-FA70-C87C-50C6A35DDC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412876"/>
            <a:ext cx="8229600" cy="4968875"/>
          </a:xfrm>
        </p:spPr>
        <p:txBody>
          <a:bodyPr/>
          <a:lstStyle/>
          <a:p>
            <a:pPr eaLnBrk="1" hangingPunct="1"/>
            <a:r>
              <a:rPr lang="tr-TR" altLang="tr-TR"/>
              <a:t>Çiftçiyi işletmesinde ziyaret (tarla, bahçe, ahır vb.)</a:t>
            </a:r>
          </a:p>
          <a:p>
            <a:pPr eaLnBrk="1" hangingPunct="1"/>
            <a:r>
              <a:rPr lang="tr-TR" altLang="tr-TR"/>
              <a:t>Büro ziyaretleri,</a:t>
            </a:r>
          </a:p>
          <a:p>
            <a:pPr eaLnBrk="1" hangingPunct="1"/>
            <a:r>
              <a:rPr lang="tr-TR" altLang="tr-TR"/>
              <a:t>telefon,</a:t>
            </a:r>
          </a:p>
          <a:p>
            <a:pPr eaLnBrk="1" hangingPunct="1"/>
            <a:r>
              <a:rPr lang="tr-TR" altLang="tr-TR"/>
              <a:t>e-posta,</a:t>
            </a:r>
          </a:p>
          <a:p>
            <a:pPr eaLnBrk="1" hangingPunct="1"/>
            <a:r>
              <a:rPr lang="tr-TR" altLang="tr-TR"/>
              <a:t>kısa mesaj,</a:t>
            </a:r>
          </a:p>
          <a:p>
            <a:pPr eaLnBrk="1" hangingPunct="1"/>
            <a:r>
              <a:rPr lang="tr-TR" altLang="tr-TR"/>
              <a:t>mektup, </a:t>
            </a:r>
          </a:p>
          <a:p>
            <a:pPr eaLnBrk="1" hangingPunct="1"/>
            <a:r>
              <a:rPr lang="tr-TR" altLang="tr-TR"/>
              <a:t>kahvede görüşme…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Slayt Numarası Yer Tutucusu 5">
            <a:extLst>
              <a:ext uri="{FF2B5EF4-FFF2-40B4-BE49-F238E27FC236}">
                <a16:creationId xmlns:a16="http://schemas.microsoft.com/office/drawing/2014/main" id="{05B7384C-2FBE-7DB9-F79D-D1A34121F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CE97364-840C-4510-AACF-6818D8F610A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1651" name="Rectangle 2">
            <a:extLst>
              <a:ext uri="{FF2B5EF4-FFF2-40B4-BE49-F238E27FC236}">
                <a16:creationId xmlns:a16="http://schemas.microsoft.com/office/drawing/2014/main" id="{55859ED0-D8A9-AF25-07BA-2D5DDE8B28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1" y="1268413"/>
            <a:ext cx="8507413" cy="5256212"/>
          </a:xfrm>
          <a:solidFill>
            <a:srgbClr val="FFFF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Bireysel yayım yöntemleri </a:t>
            </a:r>
            <a:r>
              <a:rPr lang="tr-TR" altLang="tr-TR" sz="2800" b="1"/>
              <a:t>masraflıdır.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zaman ve kaynak yetersizliği nedeni ile </a:t>
            </a:r>
            <a:r>
              <a:rPr lang="tr-TR" altLang="tr-TR" sz="2800" b="1"/>
              <a:t>sınırlı sayıda çiftçiye</a:t>
            </a:r>
            <a:r>
              <a:rPr lang="tr-TR" altLang="tr-TR" sz="2800"/>
              <a:t> ulaşılır. 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yayımcılar </a:t>
            </a:r>
            <a:r>
              <a:rPr lang="tr-TR" altLang="tr-TR" sz="2800" b="1"/>
              <a:t>büyük çiftçilere</a:t>
            </a:r>
            <a:r>
              <a:rPr lang="tr-TR" altLang="tr-TR" sz="2800"/>
              <a:t> yönelmektedir 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 b="1"/>
              <a:t>bire bir ilişki</a:t>
            </a:r>
            <a:r>
              <a:rPr lang="tr-TR" altLang="tr-TR" sz="2800"/>
              <a:t> söz konusu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 b="1"/>
              <a:t>İkna</a:t>
            </a:r>
            <a:r>
              <a:rPr lang="tr-TR" altLang="tr-TR" sz="2800"/>
              <a:t> edicidir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 b="1"/>
              <a:t>Yanlış anlaşılmaları </a:t>
            </a:r>
            <a:r>
              <a:rPr lang="tr-TR" altLang="tr-TR" sz="2800"/>
              <a:t>ortadan kaldırır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Daha </a:t>
            </a:r>
            <a:r>
              <a:rPr lang="tr-TR" altLang="tr-TR" sz="2800" b="1"/>
              <a:t>rahat/açık</a:t>
            </a:r>
            <a:r>
              <a:rPr lang="tr-TR" altLang="tr-TR" sz="2800"/>
              <a:t> konuşulabilir..</a:t>
            </a:r>
          </a:p>
        </p:txBody>
      </p:sp>
      <p:sp>
        <p:nvSpPr>
          <p:cNvPr id="411652" name="Rectangle 5">
            <a:extLst>
              <a:ext uri="{FF2B5EF4-FFF2-40B4-BE49-F238E27FC236}">
                <a16:creationId xmlns:a16="http://schemas.microsoft.com/office/drawing/2014/main" id="{760E5B8A-B956-F61F-5C9B-84FD61355A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Bireysel yayım yöntemlerinin kullanımı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Slayt Numarası Yer Tutucusu 5">
            <a:extLst>
              <a:ext uri="{FF2B5EF4-FFF2-40B4-BE49-F238E27FC236}">
                <a16:creationId xmlns:a16="http://schemas.microsoft.com/office/drawing/2014/main" id="{905A5E6A-C9C8-562F-8815-3CBF34C24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15313EE-B3BC-48AE-9176-D9190B16D001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19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2675" name="Rectangle 2">
            <a:extLst>
              <a:ext uri="{FF2B5EF4-FFF2-40B4-BE49-F238E27FC236}">
                <a16:creationId xmlns:a16="http://schemas.microsoft.com/office/drawing/2014/main" id="{34154F03-48D1-AE04-4CFC-AE682770AD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92538" y="44451"/>
            <a:ext cx="6875462" cy="982663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tr-TR" altLang="tr-TR" sz="2800" b="1" u="sng">
                <a:solidFill>
                  <a:srgbClr val="FF0000"/>
                </a:solidFill>
              </a:rPr>
              <a:t>Türkiye’de kullanılan yayım araç ve yöntemleri (%)</a:t>
            </a:r>
          </a:p>
        </p:txBody>
      </p:sp>
      <p:sp>
        <p:nvSpPr>
          <p:cNvPr id="294916" name="Rectangle 3">
            <a:extLst>
              <a:ext uri="{FF2B5EF4-FFF2-40B4-BE49-F238E27FC236}">
                <a16:creationId xmlns:a16="http://schemas.microsoft.com/office/drawing/2014/main" id="{777E203B-2955-CD46-B746-48B25A8DA5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32401" y="1052513"/>
            <a:ext cx="5256213" cy="5689600"/>
          </a:xfrm>
          <a:solidFill>
            <a:schemeClr val="accent5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Bireysel görüşme	 59.5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Toplantı			 20.9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Büroda görüşme	 10.2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Demonstrasyon	   2.3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Kahvede görüşme     1.4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Hoparlör			   0.7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Broşür			   2.3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Sabit telefon		   0.8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İlan panosu		   0.7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Cep telefonu	 	   0.5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İnternet			   0.5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sz="2800" b="1" dirty="0"/>
              <a:t>Radyo-TV		   0.2</a:t>
            </a:r>
          </a:p>
        </p:txBody>
      </p:sp>
      <p:sp>
        <p:nvSpPr>
          <p:cNvPr id="412677" name="Text Box 4">
            <a:extLst>
              <a:ext uri="{FF2B5EF4-FFF2-40B4-BE49-F238E27FC236}">
                <a16:creationId xmlns:a16="http://schemas.microsoft.com/office/drawing/2014/main" id="{392B06C7-1773-CE77-B423-2EB3E590E1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4652964"/>
            <a:ext cx="2303462" cy="100647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6000" b="1">
                <a:solidFill>
                  <a:srgbClr val="FFFF00"/>
                </a:solidFill>
              </a:rPr>
              <a:t>%5.0</a:t>
            </a:r>
          </a:p>
        </p:txBody>
      </p:sp>
      <p:sp>
        <p:nvSpPr>
          <p:cNvPr id="412678" name="Line 5">
            <a:extLst>
              <a:ext uri="{FF2B5EF4-FFF2-40B4-BE49-F238E27FC236}">
                <a16:creationId xmlns:a16="http://schemas.microsoft.com/office/drawing/2014/main" id="{A3F2A27C-2FA8-CAB1-0C19-D8F1D2617DDC}"/>
              </a:ext>
            </a:extLst>
          </p:cNvPr>
          <p:cNvSpPr>
            <a:spLocks noChangeShapeType="1"/>
          </p:cNvSpPr>
          <p:nvPr/>
        </p:nvSpPr>
        <p:spPr bwMode="auto">
          <a:xfrm>
            <a:off x="4367213" y="5157788"/>
            <a:ext cx="792162" cy="0"/>
          </a:xfrm>
          <a:prstGeom prst="line">
            <a:avLst/>
          </a:prstGeom>
          <a:noFill/>
          <a:ln w="889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2679" name="Rectangle 6">
            <a:extLst>
              <a:ext uri="{FF2B5EF4-FFF2-40B4-BE49-F238E27FC236}">
                <a16:creationId xmlns:a16="http://schemas.microsoft.com/office/drawing/2014/main" id="{74CECEE6-846D-2216-E2CB-C85976EB5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8913" y="3860801"/>
            <a:ext cx="5003800" cy="2881313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 i="1">
              <a:solidFill>
                <a:srgbClr val="000000"/>
              </a:solidFill>
            </a:endParaRPr>
          </a:p>
        </p:txBody>
      </p:sp>
      <p:sp>
        <p:nvSpPr>
          <p:cNvPr id="412680" name="Text Box 7">
            <a:extLst>
              <a:ext uri="{FF2B5EF4-FFF2-40B4-BE49-F238E27FC236}">
                <a16:creationId xmlns:a16="http://schemas.microsoft.com/office/drawing/2014/main" id="{592CC17E-A099-4CA7-72F0-B378650F6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3500438"/>
            <a:ext cx="3384550" cy="106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 u="sng">
                <a:solidFill>
                  <a:srgbClr val="0070C0"/>
                </a:solidFill>
              </a:rPr>
              <a:t>Basılı ve dijital araçlar</a:t>
            </a:r>
          </a:p>
        </p:txBody>
      </p:sp>
      <p:sp>
        <p:nvSpPr>
          <p:cNvPr id="412681" name="Metin kutusu 1">
            <a:extLst>
              <a:ext uri="{FF2B5EF4-FFF2-40B4-BE49-F238E27FC236}">
                <a16:creationId xmlns:a16="http://schemas.microsoft.com/office/drawing/2014/main" id="{D982E0F6-7C15-6E7E-90A7-337252F11C2C}"/>
              </a:ext>
            </a:extLst>
          </p:cNvPr>
          <p:cNvSpPr txBox="1">
            <a:spLocks noChangeArrowheads="1"/>
          </p:cNvSpPr>
          <p:nvPr/>
        </p:nvSpPr>
        <p:spPr bwMode="auto">
          <a:xfrm rot="-2605347">
            <a:off x="1336675" y="844551"/>
            <a:ext cx="2846388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4000" b="1" i="1" u="sng">
                <a:solidFill>
                  <a:srgbClr val="C00000"/>
                </a:solidFill>
              </a:rPr>
              <a:t>yayımcılar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1F6D100-815C-CA8C-8266-D5E74CE689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altLang="tr-TR" sz="4000" b="1" kern="0" dirty="0">
                <a:solidFill>
                  <a:srgbClr val="FF0066"/>
                </a:solidFill>
                <a:latin typeface="Arial"/>
                <a:cs typeface="Arial"/>
              </a:rPr>
              <a:t>YAYIM ARAÇ ve YÖNTEMLERİ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2AC83E84-6472-33F4-1D04-E92DDF8277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67000" y="4337762"/>
            <a:ext cx="6858000" cy="1655762"/>
          </a:xfrm>
        </p:spPr>
        <p:txBody>
          <a:bodyPr>
            <a:normAutofit fontScale="85000" lnSpcReduction="20000"/>
          </a:bodyPr>
          <a:lstStyle/>
          <a:p>
            <a:r>
              <a:rPr lang="tr-TR" sz="2800" b="1" dirty="0"/>
              <a:t>Prof. Dr. Murat BOYACI</a:t>
            </a:r>
          </a:p>
          <a:p>
            <a:r>
              <a:rPr lang="tr-TR" b="1" dirty="0">
                <a:solidFill>
                  <a:srgbClr val="C00000"/>
                </a:solidFill>
              </a:rPr>
              <a:t>Ege Üniversitesi Ziraat Fakültesi</a:t>
            </a:r>
          </a:p>
          <a:p>
            <a:r>
              <a:rPr lang="tr-TR" b="1" dirty="0">
                <a:solidFill>
                  <a:srgbClr val="C00000"/>
                </a:solidFill>
              </a:rPr>
              <a:t>Tarım Ekonomisi Bölümü</a:t>
            </a:r>
          </a:p>
          <a:p>
            <a:r>
              <a:rPr lang="tr-TR" sz="2800" b="1" dirty="0">
                <a:solidFill>
                  <a:srgbClr val="00B0F0"/>
                </a:solidFill>
              </a:rPr>
              <a:t>murat.boyaci@ege.edu.tr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038892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Başlık 1">
            <a:extLst>
              <a:ext uri="{FF2B5EF4-FFF2-40B4-BE49-F238E27FC236}">
                <a16:creationId xmlns:a16="http://schemas.microsoft.com/office/drawing/2014/main" id="{84E936CD-AF79-CA7E-0D52-30DBBA83CC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16200000">
            <a:off x="-237331" y="3613944"/>
            <a:ext cx="5041900" cy="1173162"/>
          </a:xfrm>
          <a:solidFill>
            <a:srgbClr val="FF9933"/>
          </a:solidFill>
        </p:spPr>
        <p:txBody>
          <a:bodyPr/>
          <a:lstStyle/>
          <a:p>
            <a:r>
              <a:rPr lang="tr-TR" altLang="tr-TR" sz="3200" b="1"/>
              <a:t>Ege Bölgesi’nde çiftçilerin bilgi kaynakları</a:t>
            </a:r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CE507D46-8681-ECA2-1989-99E227BFCFE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998789" y="71438"/>
          <a:ext cx="7634287" cy="67421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59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Bilgi kaynakları  (1-5 </a:t>
                      </a:r>
                      <a:r>
                        <a:rPr lang="tr-TR" sz="2000" dirty="0" err="1">
                          <a:solidFill>
                            <a:srgbClr val="C00000"/>
                          </a:solidFill>
                          <a:effectLst/>
                        </a:rPr>
                        <a:t>Likert</a:t>
                      </a: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 ölçeği)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Ortalama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TV/ Radyo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3,87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Çiftçiler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3,78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Kamu yayımcıları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3,28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Bayiler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3,19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Gazeteler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3,13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Fuarlar, sergiler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2,80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Cep telefonuna kısa mesajlar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2,60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Özel firmalar (girdi, işleyici, tüccar, vb.)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2,45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Çiftçi toplantıları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2,42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Broşür, kitapçık , bülten vb.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2,06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Özel yayımcılar/danışmanlar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1,87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Posterler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1,84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Tarım dergileri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1,82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Demonstrasyon, tarla günü vb.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1,73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İnternet sayfaları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1,71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Kısa süreli çiftçi kursları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1,66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Kitaplar/video film, CD </a:t>
                      </a:r>
                      <a:r>
                        <a:rPr lang="tr-TR" sz="2000" dirty="0" err="1">
                          <a:solidFill>
                            <a:srgbClr val="C00000"/>
                          </a:solidFill>
                          <a:effectLst/>
                        </a:rPr>
                        <a:t>vb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1,47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413758" name="Slayt Numarası Yer Tutucusu 3">
            <a:extLst>
              <a:ext uri="{FF2B5EF4-FFF2-40B4-BE49-F238E27FC236}">
                <a16:creationId xmlns:a16="http://schemas.microsoft.com/office/drawing/2014/main" id="{1A699228-57AC-A02E-85AC-1F0DB00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C1EC2D0-91D5-408A-A5CF-E1E28F6DC9B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3759" name="Metin kutusu 5">
            <a:extLst>
              <a:ext uri="{FF2B5EF4-FFF2-40B4-BE49-F238E27FC236}">
                <a16:creationId xmlns:a16="http://schemas.microsoft.com/office/drawing/2014/main" id="{8858A5E4-9484-AD57-C81C-586AFD04DB25}"/>
              </a:ext>
            </a:extLst>
          </p:cNvPr>
          <p:cNvSpPr txBox="1">
            <a:spLocks noChangeArrowheads="1"/>
          </p:cNvSpPr>
          <p:nvPr/>
        </p:nvSpPr>
        <p:spPr bwMode="auto">
          <a:xfrm rot="-2841081">
            <a:off x="1174750" y="458788"/>
            <a:ext cx="2219326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4000" b="1" i="1">
                <a:solidFill>
                  <a:srgbClr val="FF0000"/>
                </a:solidFill>
              </a:rPr>
              <a:t>çiftçiler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Slayt Numarası Yer Tutucusu 5">
            <a:extLst>
              <a:ext uri="{FF2B5EF4-FFF2-40B4-BE49-F238E27FC236}">
                <a16:creationId xmlns:a16="http://schemas.microsoft.com/office/drawing/2014/main" id="{E2B5200F-61E1-E741-0C90-E6F5E7759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138C927-2E34-4E97-AC37-FC74FCAB5BD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5747" name="Rectangle 2">
            <a:extLst>
              <a:ext uri="{FF2B5EF4-FFF2-40B4-BE49-F238E27FC236}">
                <a16:creationId xmlns:a16="http://schemas.microsoft.com/office/drawing/2014/main" id="{E31152A5-62CF-053C-BF73-F6D30B216E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981076"/>
            <a:ext cx="8229600" cy="777875"/>
          </a:xfrm>
        </p:spPr>
        <p:txBody>
          <a:bodyPr/>
          <a:lstStyle/>
          <a:p>
            <a:pPr eaLnBrk="1" hangingPunct="1"/>
            <a:r>
              <a:rPr lang="tr-TR" altLang="tr-TR" sz="3200" b="1"/>
              <a:t>Marangoz?</a:t>
            </a:r>
          </a:p>
        </p:txBody>
      </p:sp>
      <p:sp>
        <p:nvSpPr>
          <p:cNvPr id="415748" name="Rectangle 3">
            <a:extLst>
              <a:ext uri="{FF2B5EF4-FFF2-40B4-BE49-F238E27FC236}">
                <a16:creationId xmlns:a16="http://schemas.microsoft.com/office/drawing/2014/main" id="{0CB87ED6-9E40-65FE-7E8A-CFF07236D7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66988" y="2420938"/>
            <a:ext cx="7416800" cy="2520950"/>
          </a:xfrm>
        </p:spPr>
        <p:txBody>
          <a:bodyPr/>
          <a:lstStyle/>
          <a:p>
            <a:pPr eaLnBrk="1" hangingPunct="1"/>
            <a:r>
              <a:rPr lang="tr-TR" altLang="tr-TR"/>
              <a:t>Marangoz </a:t>
            </a:r>
            <a:r>
              <a:rPr lang="tr-TR" altLang="tr-TR" b="1"/>
              <a:t>sandalye</a:t>
            </a:r>
            <a:r>
              <a:rPr lang="tr-TR" altLang="tr-TR"/>
              <a:t> yapacağı zaman elindeki </a:t>
            </a:r>
            <a:r>
              <a:rPr lang="tr-TR" altLang="tr-TR" b="1">
                <a:solidFill>
                  <a:srgbClr val="2B42EB"/>
                </a:solidFill>
              </a:rPr>
              <a:t>ham materyali </a:t>
            </a:r>
            <a:r>
              <a:rPr lang="tr-TR" altLang="tr-TR" b="1">
                <a:solidFill>
                  <a:srgbClr val="FF0000"/>
                </a:solidFill>
              </a:rPr>
              <a:t>aklındaki modele dönüştürmek</a:t>
            </a:r>
            <a:r>
              <a:rPr lang="tr-TR" altLang="tr-TR"/>
              <a:t> için </a:t>
            </a:r>
            <a:r>
              <a:rPr lang="tr-TR" altLang="tr-TR" b="1">
                <a:solidFill>
                  <a:schemeClr val="accent2"/>
                </a:solidFill>
              </a:rPr>
              <a:t>bir dizi işi</a:t>
            </a:r>
            <a:r>
              <a:rPr lang="tr-TR" altLang="tr-TR" b="1"/>
              <a:t> </a:t>
            </a:r>
            <a:r>
              <a:rPr lang="tr-TR" altLang="tr-TR" b="1">
                <a:solidFill>
                  <a:srgbClr val="660066"/>
                </a:solidFill>
              </a:rPr>
              <a:t>planlamalıdır.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Slayt Numarası Yer Tutucusu 5">
            <a:extLst>
              <a:ext uri="{FF2B5EF4-FFF2-40B4-BE49-F238E27FC236}">
                <a16:creationId xmlns:a16="http://schemas.microsoft.com/office/drawing/2014/main" id="{9A6E8674-ACD2-C66F-B56E-F21D6700A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97626C7-C695-4FBF-82D0-0522B8C88B41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7795" name="Rectangle 2">
            <a:extLst>
              <a:ext uri="{FF2B5EF4-FFF2-40B4-BE49-F238E27FC236}">
                <a16:creationId xmlns:a16="http://schemas.microsoft.com/office/drawing/2014/main" id="{D3883FCA-739E-4324-5800-2AE0F0FA9E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tr-TR" altLang="tr-TR" sz="3200" b="1" i="1"/>
              <a:t>marangoz</a:t>
            </a:r>
          </a:p>
        </p:txBody>
      </p:sp>
      <p:sp>
        <p:nvSpPr>
          <p:cNvPr id="417796" name="Rectangle 3">
            <a:extLst>
              <a:ext uri="{FF2B5EF4-FFF2-40B4-BE49-F238E27FC236}">
                <a16:creationId xmlns:a16="http://schemas.microsoft.com/office/drawing/2014/main" id="{E4C67A78-8986-3E54-3EF6-D5B242F6CD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Süreçte marangoz </a:t>
            </a:r>
            <a:r>
              <a:rPr lang="tr-TR" altLang="tr-TR" b="1">
                <a:solidFill>
                  <a:srgbClr val="FF0000"/>
                </a:solidFill>
              </a:rPr>
              <a:t>farklı araçlar</a:t>
            </a:r>
            <a:r>
              <a:rPr lang="tr-TR" altLang="tr-TR"/>
              <a:t> kullanır; testere, rende, çekiç, matkap…</a:t>
            </a:r>
          </a:p>
          <a:p>
            <a:pPr eaLnBrk="1" hangingPunct="1"/>
            <a:r>
              <a:rPr lang="tr-TR" altLang="tr-TR"/>
              <a:t>Hepsinin </a:t>
            </a:r>
            <a:r>
              <a:rPr lang="tr-TR" altLang="tr-TR" b="1">
                <a:solidFill>
                  <a:srgbClr val="FF0000"/>
                </a:solidFill>
              </a:rPr>
              <a:t>uygun zamanda</a:t>
            </a:r>
            <a:r>
              <a:rPr lang="tr-TR" altLang="tr-TR"/>
              <a:t> kullanılması gerekir.</a:t>
            </a:r>
          </a:p>
          <a:p>
            <a:pPr eaLnBrk="1" hangingPunct="1"/>
            <a:r>
              <a:rPr lang="tr-TR" altLang="tr-TR"/>
              <a:t>Hangisini </a:t>
            </a:r>
            <a:r>
              <a:rPr lang="tr-TR" altLang="tr-TR" b="1">
                <a:solidFill>
                  <a:schemeClr val="accent2"/>
                </a:solidFill>
              </a:rPr>
              <a:t>ne zaman, neden, nasıl</a:t>
            </a:r>
            <a:r>
              <a:rPr lang="tr-TR" altLang="tr-TR"/>
              <a:t>  kullanacağını bilir.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Slayt Numarası Yer Tutucusu 5">
            <a:extLst>
              <a:ext uri="{FF2B5EF4-FFF2-40B4-BE49-F238E27FC236}">
                <a16:creationId xmlns:a16="http://schemas.microsoft.com/office/drawing/2014/main" id="{51DDD19F-59DF-15C3-0B0E-B9A1BFD06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299A312-64E0-47C6-A119-821A80776071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8819" name="Rectangle 2">
            <a:extLst>
              <a:ext uri="{FF2B5EF4-FFF2-40B4-BE49-F238E27FC236}">
                <a16:creationId xmlns:a16="http://schemas.microsoft.com/office/drawing/2014/main" id="{4A51240D-A737-E9B4-559C-FE4D3429AF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sz="4000" b="1">
                <a:solidFill>
                  <a:srgbClr val="FF0000"/>
                </a:solidFill>
              </a:rPr>
              <a:t>Hangi</a:t>
            </a:r>
            <a:r>
              <a:rPr lang="tr-TR" altLang="tr-TR" sz="4000" b="1" i="1">
                <a:solidFill>
                  <a:srgbClr val="FF0000"/>
                </a:solidFill>
              </a:rPr>
              <a:t> </a:t>
            </a:r>
            <a:r>
              <a:rPr lang="tr-TR" altLang="tr-TR" sz="4000" b="1">
                <a:solidFill>
                  <a:srgbClr val="FF0000"/>
                </a:solidFill>
              </a:rPr>
              <a:t>yöntem</a:t>
            </a:r>
            <a:r>
              <a:rPr lang="tr-TR" altLang="tr-TR" sz="4000" b="1" i="1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418820" name="Rectangle 3">
            <a:extLst>
              <a:ext uri="{FF2B5EF4-FFF2-40B4-BE49-F238E27FC236}">
                <a16:creationId xmlns:a16="http://schemas.microsoft.com/office/drawing/2014/main" id="{C76F6E42-3A60-9D33-2158-BCB9E9CD34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989139"/>
            <a:ext cx="8229600" cy="3629025"/>
          </a:xfrm>
        </p:spPr>
        <p:txBody>
          <a:bodyPr/>
          <a:lstStyle/>
          <a:p>
            <a:pPr eaLnBrk="1" hangingPunct="1"/>
            <a:r>
              <a:rPr lang="tr-TR" altLang="tr-TR"/>
              <a:t>Her yayımcı yöntem </a:t>
            </a:r>
            <a:r>
              <a:rPr lang="tr-TR" altLang="tr-TR" b="1">
                <a:solidFill>
                  <a:srgbClr val="FF0000"/>
                </a:solidFill>
              </a:rPr>
              <a:t>seçiminde</a:t>
            </a:r>
            <a:r>
              <a:rPr lang="tr-TR" altLang="tr-TR"/>
              <a:t> problemle karşılaşabilmektedir.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/>
              <a:t>Hangi </a:t>
            </a:r>
            <a:r>
              <a:rPr lang="tr-TR" altLang="tr-TR" b="1">
                <a:solidFill>
                  <a:srgbClr val="FF0000"/>
                </a:solidFill>
              </a:rPr>
              <a:t>durumda</a:t>
            </a:r>
            <a:r>
              <a:rPr lang="tr-TR" altLang="tr-TR"/>
              <a:t> hangi </a:t>
            </a:r>
            <a:r>
              <a:rPr lang="tr-TR" altLang="tr-TR" b="1">
                <a:solidFill>
                  <a:srgbClr val="FF0000"/>
                </a:solidFill>
              </a:rPr>
              <a:t>yöntemi</a:t>
            </a:r>
            <a:r>
              <a:rPr lang="tr-TR" altLang="tr-TR"/>
              <a:t> kullanacağına karar verilmesi sistematik bir süreçtir.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42" name="Slayt Numarası Yer Tutucusu 5">
            <a:extLst>
              <a:ext uri="{FF2B5EF4-FFF2-40B4-BE49-F238E27FC236}">
                <a16:creationId xmlns:a16="http://schemas.microsoft.com/office/drawing/2014/main" id="{7EC89D92-22ED-60DC-4D54-BE486E465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C2D9139-8221-4F6E-8DC1-32B8682AB5F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19843" name="Rectangle 2">
            <a:extLst>
              <a:ext uri="{FF2B5EF4-FFF2-40B4-BE49-F238E27FC236}">
                <a16:creationId xmlns:a16="http://schemas.microsoft.com/office/drawing/2014/main" id="{C71CBA9B-F255-42E9-BEF3-F4BDA93B34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sz="4000" b="1">
                <a:solidFill>
                  <a:srgbClr val="FF0000"/>
                </a:solidFill>
              </a:rPr>
              <a:t>Öğrenme hedefi?</a:t>
            </a:r>
          </a:p>
        </p:txBody>
      </p:sp>
      <p:sp>
        <p:nvSpPr>
          <p:cNvPr id="419844" name="Rectangle 3">
            <a:extLst>
              <a:ext uri="{FF2B5EF4-FFF2-40B4-BE49-F238E27FC236}">
                <a16:creationId xmlns:a16="http://schemas.microsoft.com/office/drawing/2014/main" id="{6C7FC3F9-5548-8F07-B1EE-57C2FD2C7C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58926" y="1711326"/>
            <a:ext cx="9109075" cy="4525963"/>
          </a:xfrm>
        </p:spPr>
        <p:txBody>
          <a:bodyPr/>
          <a:lstStyle/>
          <a:p>
            <a:pPr eaLnBrk="1" hangingPunct="1"/>
            <a:r>
              <a:rPr lang="tr-TR" altLang="tr-TR"/>
              <a:t>Çiftçilerden beklenen </a:t>
            </a:r>
            <a:r>
              <a:rPr lang="tr-TR" altLang="tr-TR" b="1"/>
              <a:t>öğrenme</a:t>
            </a:r>
            <a:r>
              <a:rPr lang="tr-TR" altLang="tr-TR"/>
              <a:t> </a:t>
            </a:r>
            <a:r>
              <a:rPr lang="tr-TR" altLang="tr-TR" b="1"/>
              <a:t>hedefi</a:t>
            </a:r>
            <a:r>
              <a:rPr lang="tr-TR" altLang="tr-TR"/>
              <a:t> ne?</a:t>
            </a:r>
          </a:p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Öğrenme</a:t>
            </a:r>
            <a:r>
              <a:rPr lang="tr-TR" altLang="tr-TR"/>
              <a:t>; daha önce yapmadıklarını yapma</a:t>
            </a:r>
          </a:p>
          <a:p>
            <a:pPr eaLnBrk="1" hangingPunct="1"/>
            <a:r>
              <a:rPr lang="tr-TR" altLang="tr-TR"/>
              <a:t>Davranışları veya eğilimleri </a:t>
            </a:r>
            <a:r>
              <a:rPr lang="tr-TR" altLang="tr-TR" b="1">
                <a:solidFill>
                  <a:srgbClr val="FF0000"/>
                </a:solidFill>
              </a:rPr>
              <a:t>değiştirme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algn="ctr" eaLnBrk="1" hangingPunct="1">
              <a:buFontTx/>
              <a:buNone/>
            </a:pPr>
            <a:r>
              <a:rPr lang="tr-TR" altLang="tr-TR" b="1">
                <a:solidFill>
                  <a:srgbClr val="0070C0"/>
                </a:solidFill>
              </a:rPr>
              <a:t>her hedef için farklı eğitim yöntemi gerekebilir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Slayt Numarası Yer Tutucusu 5">
            <a:extLst>
              <a:ext uri="{FF2B5EF4-FFF2-40B4-BE49-F238E27FC236}">
                <a16:creationId xmlns:a16="http://schemas.microsoft.com/office/drawing/2014/main" id="{5476E430-4F6A-F30B-8D4A-3414B2914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DA9C2AF-9CFB-49A5-8521-7C0D0617513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7203" name="Rectangle 2">
            <a:extLst>
              <a:ext uri="{FF2B5EF4-FFF2-40B4-BE49-F238E27FC236}">
                <a16:creationId xmlns:a16="http://schemas.microsoft.com/office/drawing/2014/main" id="{238B44D4-7D78-84B4-C816-43971917D0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1628776"/>
            <a:ext cx="8785225" cy="4537075"/>
          </a:xfrm>
        </p:spPr>
        <p:txBody>
          <a:bodyPr/>
          <a:lstStyle/>
          <a:p>
            <a:pPr eaLnBrk="1" hangingPunct="1">
              <a:defRPr/>
            </a:pPr>
            <a:r>
              <a:rPr lang="tr-TR" altLang="tr-TR" b="1" dirty="0"/>
              <a:t>Deneyimli çiftçiler varsa </a:t>
            </a:r>
            <a:r>
              <a:rPr lang="tr-TR" altLang="tr-TR" b="1" dirty="0">
                <a:solidFill>
                  <a:schemeClr val="accent2"/>
                </a:solidFill>
              </a:rPr>
              <a:t>eğitmen merkezli teknikler</a:t>
            </a:r>
            <a:r>
              <a:rPr lang="tr-TR" altLang="tr-TR" dirty="0"/>
              <a:t> </a:t>
            </a:r>
            <a:r>
              <a:rPr lang="tr-TR" altLang="tr-TR" b="1" dirty="0">
                <a:solidFill>
                  <a:srgbClr val="0070C0"/>
                </a:solidFill>
              </a:rPr>
              <a:t>daha az kullanılır</a:t>
            </a:r>
          </a:p>
          <a:p>
            <a:pPr marL="0" indent="0">
              <a:buNone/>
              <a:defRPr/>
            </a:pPr>
            <a:r>
              <a:rPr lang="tr-TR" altLang="tr-TR" b="1" dirty="0">
                <a:solidFill>
                  <a:srgbClr val="FF0000"/>
                </a:solidFill>
              </a:rPr>
              <a:t>		Tartışma grupları, örnek olay</a:t>
            </a:r>
          </a:p>
          <a:p>
            <a:pPr eaLnBrk="1" hangingPunct="1">
              <a:buFontTx/>
              <a:buNone/>
              <a:defRPr/>
            </a:pPr>
            <a:endParaRPr lang="tr-TR" altLang="tr-TR" dirty="0">
              <a:solidFill>
                <a:srgbClr val="800000"/>
              </a:solidFill>
            </a:endParaRPr>
          </a:p>
          <a:p>
            <a:pPr eaLnBrk="1" hangingPunct="1">
              <a:defRPr/>
            </a:pPr>
            <a:r>
              <a:rPr lang="tr-TR" altLang="tr-TR" b="1" dirty="0"/>
              <a:t>Çiftçilerin deneyimi az</a:t>
            </a:r>
            <a:r>
              <a:rPr lang="tr-TR" altLang="tr-TR" dirty="0"/>
              <a:t> ise </a:t>
            </a:r>
            <a:r>
              <a:rPr lang="tr-TR" altLang="tr-TR" b="1" dirty="0">
                <a:solidFill>
                  <a:schemeClr val="accent2"/>
                </a:solidFill>
              </a:rPr>
              <a:t>eğitmen merkezli teknikler</a:t>
            </a:r>
            <a:r>
              <a:rPr lang="tr-TR" altLang="tr-TR" dirty="0"/>
              <a:t> tercih edilir.</a:t>
            </a:r>
          </a:p>
          <a:p>
            <a:pPr marL="0" indent="0">
              <a:buNone/>
              <a:defRPr/>
            </a:pPr>
            <a:r>
              <a:rPr lang="tr-TR" altLang="tr-TR" b="1" dirty="0">
                <a:solidFill>
                  <a:srgbClr val="FF0000"/>
                </a:solidFill>
              </a:rPr>
              <a:t>		Konferans</a:t>
            </a:r>
            <a:r>
              <a:rPr lang="tr-TR" altLang="tr-TR" sz="2800" dirty="0"/>
              <a:t>  </a:t>
            </a:r>
          </a:p>
        </p:txBody>
      </p:sp>
      <p:sp>
        <p:nvSpPr>
          <p:cNvPr id="420868" name="Rectangle 3">
            <a:extLst>
              <a:ext uri="{FF2B5EF4-FFF2-40B4-BE49-F238E27FC236}">
                <a16:creationId xmlns:a16="http://schemas.microsoft.com/office/drawing/2014/main" id="{936B863B-8074-F47E-5B8C-C7E9D2A21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0" y="490539"/>
            <a:ext cx="82296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i="1">
                <a:solidFill>
                  <a:srgbClr val="000000"/>
                </a:solidFill>
              </a:rPr>
              <a:t>Yayım Araç ve Yöntemleri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Slayt Numarası Yer Tutucusu 5">
            <a:extLst>
              <a:ext uri="{FF2B5EF4-FFF2-40B4-BE49-F238E27FC236}">
                <a16:creationId xmlns:a16="http://schemas.microsoft.com/office/drawing/2014/main" id="{31EB7476-312C-6C16-2012-DF6DD94DF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495AEB2-E479-463B-A0B1-2AA97069C90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1891" name="Rectangle 2">
            <a:extLst>
              <a:ext uri="{FF2B5EF4-FFF2-40B4-BE49-F238E27FC236}">
                <a16:creationId xmlns:a16="http://schemas.microsoft.com/office/drawing/2014/main" id="{2BAA5E8B-7A22-4A77-3FB9-A8D1B9FEB1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85988" y="2060575"/>
            <a:ext cx="8229600" cy="3602038"/>
          </a:xfrm>
        </p:spPr>
        <p:txBody>
          <a:bodyPr/>
          <a:lstStyle/>
          <a:p>
            <a:pPr eaLnBrk="1" hangingPunct="1"/>
            <a:r>
              <a:rPr lang="tr-TR" altLang="tr-TR"/>
              <a:t>İnsanlar; dinleyerek, görerek, yaparak ve tartışarak öğrenirler.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 b="1">
                <a:solidFill>
                  <a:srgbClr val="CC0000"/>
                </a:solidFill>
              </a:rPr>
              <a:t>koşullara</a:t>
            </a:r>
            <a:r>
              <a:rPr lang="tr-TR" altLang="tr-TR"/>
              <a:t> ve </a:t>
            </a:r>
            <a:r>
              <a:rPr lang="tr-TR" altLang="tr-TR" b="1">
                <a:solidFill>
                  <a:srgbClr val="CC0000"/>
                </a:solidFill>
              </a:rPr>
              <a:t>benimseme sürecinin</a:t>
            </a:r>
            <a:r>
              <a:rPr lang="tr-TR" altLang="tr-TR"/>
              <a:t> göre aşamalarına </a:t>
            </a:r>
            <a:r>
              <a:rPr lang="tr-TR" altLang="tr-TR" b="1">
                <a:solidFill>
                  <a:srgbClr val="CC0000"/>
                </a:solidFill>
              </a:rPr>
              <a:t>farklı yöntemler </a:t>
            </a:r>
            <a:r>
              <a:rPr lang="tr-TR" altLang="tr-TR"/>
              <a:t>kullanılır.</a:t>
            </a:r>
          </a:p>
        </p:txBody>
      </p:sp>
      <p:sp>
        <p:nvSpPr>
          <p:cNvPr id="421892" name="Rectangle 3">
            <a:extLst>
              <a:ext uri="{FF2B5EF4-FFF2-40B4-BE49-F238E27FC236}">
                <a16:creationId xmlns:a16="http://schemas.microsoft.com/office/drawing/2014/main" id="{ECA492BF-B0BC-807C-B346-E6D1D8549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490539"/>
            <a:ext cx="82296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i="1">
                <a:solidFill>
                  <a:srgbClr val="000000"/>
                </a:solidFill>
              </a:rPr>
              <a:t>Yayım Araç ve Yöntemleri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Slayt Numarası Yer Tutucusu 5">
            <a:extLst>
              <a:ext uri="{FF2B5EF4-FFF2-40B4-BE49-F238E27FC236}">
                <a16:creationId xmlns:a16="http://schemas.microsoft.com/office/drawing/2014/main" id="{B399420F-AB98-21D6-DC93-5D89E3D93A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43D7A9B-4D95-49C5-9971-B322C55BA80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2915" name="Rectangle 2">
            <a:extLst>
              <a:ext uri="{FF2B5EF4-FFF2-40B4-BE49-F238E27FC236}">
                <a16:creationId xmlns:a16="http://schemas.microsoft.com/office/drawing/2014/main" id="{675E3CCA-D6E6-AFA1-361F-3A601F1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14550" y="1122364"/>
            <a:ext cx="8229600" cy="54752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/>
              <a:t>Yayımcı araç ve yöntemlerini amacına ve </a:t>
            </a:r>
            <a:r>
              <a:rPr lang="tr-TR" altLang="tr-TR" b="1"/>
              <a:t>koşullarına göre seçer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Yöntemlerin </a:t>
            </a:r>
            <a:r>
              <a:rPr lang="tr-TR" altLang="tr-TR" b="1"/>
              <a:t>kombinasyonları </a:t>
            </a:r>
            <a:r>
              <a:rPr lang="tr-TR" altLang="tr-TR"/>
              <a:t>kullanılır.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tr-TR" altLang="tr-TR"/>
          </a:p>
          <a:p>
            <a:pPr eaLnBrk="1" hangingPunct="1">
              <a:lnSpc>
                <a:spcPct val="90000"/>
              </a:lnSpc>
            </a:pPr>
            <a:r>
              <a:rPr lang="tr-TR" altLang="tr-TR" b="1"/>
              <a:t>Örneğin;</a:t>
            </a:r>
            <a:r>
              <a:rPr lang="tr-TR" altLang="tr-TR"/>
              <a:t> yeni bir mısır çeşidi için demonstrasyon uygulanırken, yerel TV ve basından da yararlanabilir.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tr-TR" altLang="tr-TR"/>
          </a:p>
          <a:p>
            <a:pPr eaLnBrk="1" hangingPunct="1">
              <a:lnSpc>
                <a:spcPct val="90000"/>
              </a:lnSpc>
            </a:pPr>
            <a:r>
              <a:rPr lang="tr-TR" altLang="tr-TR" b="1">
                <a:solidFill>
                  <a:srgbClr val="CC0000"/>
                </a:solidFill>
              </a:rPr>
              <a:t>Kullanılacak yöntem ve araçlarla ilgili değişkenler? Neler etkili olur?</a:t>
            </a:r>
            <a:endParaRPr lang="tr-TR" altLang="tr-TR">
              <a:solidFill>
                <a:srgbClr val="CC0000"/>
              </a:solidFill>
            </a:endParaRPr>
          </a:p>
        </p:txBody>
      </p:sp>
      <p:sp>
        <p:nvSpPr>
          <p:cNvPr id="422916" name="Rectangle 3">
            <a:extLst>
              <a:ext uri="{FF2B5EF4-FFF2-40B4-BE49-F238E27FC236}">
                <a16:creationId xmlns:a16="http://schemas.microsoft.com/office/drawing/2014/main" id="{4164EA92-FBA1-F662-492B-096495F9E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88914"/>
            <a:ext cx="82296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i="1">
                <a:solidFill>
                  <a:srgbClr val="000000"/>
                </a:solidFill>
              </a:rPr>
              <a:t>Yayım Araç ve Yöntemleri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Slayt Numarası Yer Tutucusu 5">
            <a:extLst>
              <a:ext uri="{FF2B5EF4-FFF2-40B4-BE49-F238E27FC236}">
                <a16:creationId xmlns:a16="http://schemas.microsoft.com/office/drawing/2014/main" id="{59644E12-C321-4370-D436-02061B0BA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BA2DF1E-54C3-45EB-A6F2-5D88EBD04CD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3939" name="Rectangle 2">
            <a:extLst>
              <a:ext uri="{FF2B5EF4-FFF2-40B4-BE49-F238E27FC236}">
                <a16:creationId xmlns:a16="http://schemas.microsoft.com/office/drawing/2014/main" id="{065865B0-278F-D0E1-947B-D769875DF6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244475"/>
            <a:ext cx="9144000" cy="344488"/>
          </a:xfrm>
        </p:spPr>
        <p:txBody>
          <a:bodyPr/>
          <a:lstStyle/>
          <a:p>
            <a:pPr eaLnBrk="1" hangingPunct="1"/>
            <a:r>
              <a:rPr lang="tr-TR" altLang="tr-TR" sz="2800" b="1">
                <a:solidFill>
                  <a:srgbClr val="FF0000"/>
                </a:solidFill>
              </a:rPr>
              <a:t>Yayım yöntemlerinin işlevi, avantaj ve dezavantajları</a:t>
            </a:r>
          </a:p>
        </p:txBody>
      </p:sp>
      <p:graphicFrame>
        <p:nvGraphicFramePr>
          <p:cNvPr id="1259523" name="Group 3">
            <a:extLst>
              <a:ext uri="{FF2B5EF4-FFF2-40B4-BE49-F238E27FC236}">
                <a16:creationId xmlns:a16="http://schemas.microsoft.com/office/drawing/2014/main" id="{B8A2F04A-46BB-22D6-4C1D-BAE91DE9E889}"/>
              </a:ext>
            </a:extLst>
          </p:cNvPr>
          <p:cNvGraphicFramePr>
            <a:graphicFrameLocks noGrp="1"/>
          </p:cNvGraphicFramePr>
          <p:nvPr/>
        </p:nvGraphicFramePr>
        <p:xfrm>
          <a:off x="1728788" y="795338"/>
          <a:ext cx="8939212" cy="5394568"/>
        </p:xfrm>
        <a:graphic>
          <a:graphicData uri="http://schemas.openxmlformats.org/drawingml/2006/table">
            <a:tbl>
              <a:tblPr/>
              <a:tblGrid>
                <a:gridCol w="2017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86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1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6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81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916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228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Amaç</a:t>
                      </a:r>
                    </a:p>
                  </a:txBody>
                  <a:tcPr marL="91439" marR="91439" marT="45692" marB="45692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Kitle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Konferens</a:t>
                      </a:r>
                      <a:endParaRPr kumimoji="0" lang="tr-TR" altLang="tr-TR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Demo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Grup tartış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görüşme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8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Yenilikten haberdarlık </a:t>
                      </a:r>
                    </a:p>
                  </a:txBody>
                  <a:tcPr marL="91439" marR="91439"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8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Problemden haberdarlık</a:t>
                      </a:r>
                    </a:p>
                  </a:txBody>
                  <a:tcPr marL="91439" marR="91439"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1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Bilgi transferi</a:t>
                      </a:r>
                    </a:p>
                  </a:txBody>
                  <a:tcPr marL="91439" marR="91439"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8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Davranış değişikliği</a:t>
                      </a:r>
                    </a:p>
                  </a:txBody>
                  <a:tcPr marL="91439" marR="91439"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28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çiftçi bilgisini kullanma</a:t>
                      </a:r>
                    </a:p>
                  </a:txBody>
                  <a:tcPr marL="91439" marR="91439"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2286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Öğrenmeyi  etkinleştirme</a:t>
                      </a:r>
                    </a:p>
                  </a:txBody>
                  <a:tcPr marL="91439" marR="91439" marT="45692" marB="4569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"/>
                        </a:spcBef>
                        <a:spcAft>
                          <a:spcPct val="5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XX</a:t>
                      </a:r>
                    </a:p>
                  </a:txBody>
                  <a:tcPr marL="91439" marR="91439" marT="45692" marB="4569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23998" name="Text Box 93">
            <a:extLst>
              <a:ext uri="{FF2B5EF4-FFF2-40B4-BE49-F238E27FC236}">
                <a16:creationId xmlns:a16="http://schemas.microsoft.com/office/drawing/2014/main" id="{0C5738DB-9D68-8639-8833-D5B8BB3C7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6" y="6321425"/>
            <a:ext cx="5148263" cy="400050"/>
          </a:xfrm>
          <a:prstGeom prst="rect">
            <a:avLst/>
          </a:prstGeom>
          <a:solidFill>
            <a:srgbClr val="FFCC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000" b="1">
                <a:solidFill>
                  <a:srgbClr val="000000"/>
                </a:solidFill>
              </a:rPr>
              <a:t>0 = uygun değil        X = uygunluk düzeyi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Slayt Numarası Yer Tutucusu 5">
            <a:extLst>
              <a:ext uri="{FF2B5EF4-FFF2-40B4-BE49-F238E27FC236}">
                <a16:creationId xmlns:a16="http://schemas.microsoft.com/office/drawing/2014/main" id="{21D4EDB1-E4D5-52E6-A804-068F98B14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5233C25-2E8F-4ED0-973D-126AB4E24B9D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4963" name="Rectangle 3">
            <a:extLst>
              <a:ext uri="{FF2B5EF4-FFF2-40B4-BE49-F238E27FC236}">
                <a16:creationId xmlns:a16="http://schemas.microsoft.com/office/drawing/2014/main" id="{8F45554A-42C1-E963-4E87-7FED26A53F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06575" y="1320801"/>
            <a:ext cx="8578850" cy="4924425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FF0000"/>
                </a:solidFill>
              </a:rPr>
              <a:t>Hedef</a:t>
            </a:r>
            <a:r>
              <a:rPr lang="tr-TR" altLang="tr-TR"/>
              <a:t>: belli bir bölgedeki 80 çiftçinin gübreleme için düzenli toprak tahlili yaptırması.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/>
              <a:t>Şu ana kadar yapmamışlarsa, bu hedefle mevcut durum arasındaki eksiklik </a:t>
            </a:r>
            <a:r>
              <a:rPr lang="tr-TR" altLang="tr-TR" u="sng">
                <a:solidFill>
                  <a:srgbClr val="C00000"/>
                </a:solidFill>
              </a:rPr>
              <a:t>yapılması gerekenleri göstermektedir.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/>
              <a:t>Hedeflerden biri </a:t>
            </a:r>
            <a:r>
              <a:rPr lang="tr-TR" altLang="tr-TR" b="1">
                <a:solidFill>
                  <a:srgbClr val="FF0000"/>
                </a:solidFill>
              </a:rPr>
              <a:t>toprak örneği alma becerisini kazandırmaktır. </a:t>
            </a:r>
          </a:p>
        </p:txBody>
      </p:sp>
      <p:sp>
        <p:nvSpPr>
          <p:cNvPr id="424964" name="Rectangle 5">
            <a:extLst>
              <a:ext uri="{FF2B5EF4-FFF2-40B4-BE49-F238E27FC236}">
                <a16:creationId xmlns:a16="http://schemas.microsoft.com/office/drawing/2014/main" id="{473B8610-82FE-B490-6AFE-052A81B7D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258764"/>
            <a:ext cx="82296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i="1" u="sng">
                <a:solidFill>
                  <a:srgbClr val="FF99CC"/>
                </a:solidFill>
              </a:rPr>
              <a:t>Yayım Araç ve Yöntemleri		örnek: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290" name="Slayt Numarası Yer Tutucusu 5">
            <a:extLst>
              <a:ext uri="{FF2B5EF4-FFF2-40B4-BE49-F238E27FC236}">
                <a16:creationId xmlns:a16="http://schemas.microsoft.com/office/drawing/2014/main" id="{907B6CD3-B81B-F4D2-4EBB-EC814340B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2A7F242-9365-4155-96D0-7D041680BC4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96291" name="Text Box 4">
            <a:extLst>
              <a:ext uri="{FF2B5EF4-FFF2-40B4-BE49-F238E27FC236}">
                <a16:creationId xmlns:a16="http://schemas.microsoft.com/office/drawing/2014/main" id="{C3B792B9-D752-6155-F4B6-92A9CA9FA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1773239"/>
            <a:ext cx="8351837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FF0000"/>
                </a:solidFill>
              </a:rPr>
              <a:t>Yayım</a:t>
            </a:r>
            <a:r>
              <a:rPr lang="tr-TR" altLang="tr-TR">
                <a:solidFill>
                  <a:srgbClr val="000000"/>
                </a:solidFill>
              </a:rPr>
              <a:t>, çiftçi </a:t>
            </a:r>
            <a:r>
              <a:rPr lang="tr-TR" altLang="tr-TR" b="1">
                <a:solidFill>
                  <a:srgbClr val="000000"/>
                </a:solidFill>
              </a:rPr>
              <a:t>eğitimidir/ yetişkin eğitimidir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b="1">
              <a:solidFill>
                <a:srgbClr val="000000"/>
              </a:solidFill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FF0000"/>
                </a:solidFill>
              </a:rPr>
              <a:t>Öğrenme</a:t>
            </a:r>
            <a:r>
              <a:rPr lang="tr-TR" altLang="tr-TR">
                <a:solidFill>
                  <a:srgbClr val="000000"/>
                </a:solidFill>
              </a:rPr>
              <a:t> </a:t>
            </a:r>
            <a:r>
              <a:rPr lang="tr-TR" altLang="tr-TR" b="1">
                <a:solidFill>
                  <a:srgbClr val="000000"/>
                </a:solidFill>
              </a:rPr>
              <a:t>aktif</a:t>
            </a:r>
            <a:r>
              <a:rPr lang="tr-TR" altLang="tr-TR">
                <a:solidFill>
                  <a:srgbClr val="000000"/>
                </a:solidFill>
              </a:rPr>
              <a:t> bir süreçtir. 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>
              <a:solidFill>
                <a:srgbClr val="000000"/>
              </a:solidFill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FF0000"/>
                </a:solidFill>
              </a:rPr>
              <a:t>Konu</a:t>
            </a:r>
            <a:r>
              <a:rPr lang="tr-TR" altLang="tr-TR">
                <a:solidFill>
                  <a:srgbClr val="000000"/>
                </a:solidFill>
              </a:rPr>
              <a:t> </a:t>
            </a:r>
            <a:r>
              <a:rPr lang="tr-TR" altLang="tr-TR" b="1">
                <a:solidFill>
                  <a:srgbClr val="000000"/>
                </a:solidFill>
              </a:rPr>
              <a:t>ilgi</a:t>
            </a:r>
            <a:r>
              <a:rPr lang="tr-TR" altLang="tr-TR">
                <a:solidFill>
                  <a:srgbClr val="000000"/>
                </a:solidFill>
              </a:rPr>
              <a:t> çekmezse çiftçiler sürece katılmaz. 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986" name="Slayt Numarası Yer Tutucusu 5">
            <a:extLst>
              <a:ext uri="{FF2B5EF4-FFF2-40B4-BE49-F238E27FC236}">
                <a16:creationId xmlns:a16="http://schemas.microsoft.com/office/drawing/2014/main" id="{B9B306A3-F3D2-066B-ED5F-D5FC19EAF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7E1451C-3B87-4800-9F32-68CDDD8634E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5987" name="Rectangle 2">
            <a:extLst>
              <a:ext uri="{FF2B5EF4-FFF2-40B4-BE49-F238E27FC236}">
                <a16:creationId xmlns:a16="http://schemas.microsoft.com/office/drawing/2014/main" id="{5F5ADDC4-589B-3594-22A9-9220680C0C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30425" y="1958975"/>
            <a:ext cx="7931150" cy="3201988"/>
          </a:xfrm>
        </p:spPr>
        <p:txBody>
          <a:bodyPr/>
          <a:lstStyle/>
          <a:p>
            <a:pPr eaLnBrk="1" hangingPunct="1"/>
            <a:r>
              <a:rPr lang="tr-TR" altLang="tr-TR"/>
              <a:t>Ayrıca, çiftçiler; </a:t>
            </a:r>
            <a:r>
              <a:rPr lang="tr-TR" altLang="tr-TR" b="1">
                <a:solidFill>
                  <a:srgbClr val="FF99CC"/>
                </a:solidFill>
              </a:rPr>
              <a:t>toprak</a:t>
            </a:r>
            <a:r>
              <a:rPr lang="tr-TR" altLang="tr-TR"/>
              <a:t> özellikleri, </a:t>
            </a:r>
            <a:r>
              <a:rPr lang="tr-TR" altLang="tr-TR" b="1">
                <a:solidFill>
                  <a:srgbClr val="FF99CC"/>
                </a:solidFill>
              </a:rPr>
              <a:t>bitki besleme, örnekleme yöntemleri </a:t>
            </a:r>
            <a:r>
              <a:rPr lang="tr-TR" altLang="tr-TR"/>
              <a:t>gibi konuları öğrenmelidir. </a:t>
            </a:r>
          </a:p>
          <a:p>
            <a:pPr eaLnBrk="1" hangingPunct="1"/>
            <a:r>
              <a:rPr lang="tr-TR" altLang="tr-TR" b="1"/>
              <a:t>Sonrasında</a:t>
            </a:r>
            <a:r>
              <a:rPr lang="tr-TR" altLang="tr-TR"/>
              <a:t>, çiftçiler </a:t>
            </a:r>
            <a:r>
              <a:rPr lang="tr-TR" altLang="tr-TR" b="1"/>
              <a:t>motive</a:t>
            </a:r>
            <a:r>
              <a:rPr lang="tr-TR" altLang="tr-TR"/>
              <a:t> edilebilirler.</a:t>
            </a:r>
          </a:p>
        </p:txBody>
      </p:sp>
      <p:sp>
        <p:nvSpPr>
          <p:cNvPr id="425988" name="Rectangle 3">
            <a:extLst>
              <a:ext uri="{FF2B5EF4-FFF2-40B4-BE49-F238E27FC236}">
                <a16:creationId xmlns:a16="http://schemas.microsoft.com/office/drawing/2014/main" id="{5E1FF9C3-E9FA-7C3F-6C7B-4F1755E7D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75" y="520700"/>
            <a:ext cx="82296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i="1">
                <a:solidFill>
                  <a:srgbClr val="FF99CC"/>
                </a:solidFill>
              </a:rPr>
              <a:t>Yayım Araç ve Yöntemleri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Slayt Numarası Yer Tutucusu 5">
            <a:extLst>
              <a:ext uri="{FF2B5EF4-FFF2-40B4-BE49-F238E27FC236}">
                <a16:creationId xmlns:a16="http://schemas.microsoft.com/office/drawing/2014/main" id="{9AF1230B-1D9B-97FF-0C49-58FD6A7B6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20F12F4-7615-4130-BD13-86074818A58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92195" name="Rectangle 2">
            <a:extLst>
              <a:ext uri="{FF2B5EF4-FFF2-40B4-BE49-F238E27FC236}">
                <a16:creationId xmlns:a16="http://schemas.microsoft.com/office/drawing/2014/main" id="{74542B03-0D54-C62E-6A5C-EA2FE0EEE46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412876"/>
            <a:ext cx="8496300" cy="4525963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tr-TR" altLang="tr-TR" b="1" dirty="0">
                <a:solidFill>
                  <a:srgbClr val="FF99CC"/>
                </a:solidFill>
              </a:rPr>
              <a:t>Bu amaçla; günlük seminer düzenlenebilir</a:t>
            </a:r>
            <a:r>
              <a:rPr lang="tr-TR" altLang="tr-TR" dirty="0"/>
              <a:t>.</a:t>
            </a:r>
          </a:p>
          <a:p>
            <a:pPr marL="630238" lvl="2" indent="-273050">
              <a:defRPr/>
            </a:pPr>
            <a:r>
              <a:rPr lang="tr-TR" altLang="tr-TR" sz="3200" dirty="0"/>
              <a:t>İki saatlik </a:t>
            </a:r>
            <a:r>
              <a:rPr lang="tr-TR" altLang="tr-TR" sz="3200" b="1" dirty="0"/>
              <a:t>konferans</a:t>
            </a:r>
            <a:r>
              <a:rPr lang="tr-TR" altLang="tr-TR" sz="3200" dirty="0"/>
              <a:t> verilebilir, ardından </a:t>
            </a:r>
            <a:r>
              <a:rPr lang="tr-TR" altLang="tr-TR" sz="3200" b="1" dirty="0"/>
              <a:t>tartışma</a:t>
            </a:r>
            <a:r>
              <a:rPr lang="tr-TR" altLang="tr-TR" sz="3200" dirty="0"/>
              <a:t> yapılabilir. </a:t>
            </a:r>
          </a:p>
          <a:p>
            <a:pPr marL="630238" lvl="2" indent="-273050">
              <a:defRPr/>
            </a:pPr>
            <a:r>
              <a:rPr lang="tr-TR" altLang="tr-TR" sz="3200" dirty="0"/>
              <a:t>Üç saatlik </a:t>
            </a:r>
            <a:r>
              <a:rPr lang="tr-TR" altLang="tr-TR" sz="3200" b="1" dirty="0"/>
              <a:t>demonstrasyon</a:t>
            </a:r>
            <a:r>
              <a:rPr lang="tr-TR" altLang="tr-TR" sz="3200" dirty="0"/>
              <a:t> ve </a:t>
            </a:r>
            <a:r>
              <a:rPr lang="tr-TR" altLang="tr-TR" sz="3200" b="1" dirty="0"/>
              <a:t>tartışma</a:t>
            </a:r>
          </a:p>
          <a:p>
            <a:pPr eaLnBrk="1" hangingPunct="1">
              <a:defRPr/>
            </a:pPr>
            <a:endParaRPr lang="tr-TR" altLang="tr-TR" dirty="0"/>
          </a:p>
        </p:txBody>
      </p:sp>
      <p:sp>
        <p:nvSpPr>
          <p:cNvPr id="427012" name="Rectangle 3">
            <a:extLst>
              <a:ext uri="{FF2B5EF4-FFF2-40B4-BE49-F238E27FC236}">
                <a16:creationId xmlns:a16="http://schemas.microsoft.com/office/drawing/2014/main" id="{A6A3BB63-8799-6238-5D03-E77C7C158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188914"/>
            <a:ext cx="8229600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i="1">
                <a:solidFill>
                  <a:srgbClr val="FF99CC"/>
                </a:solidFill>
              </a:rPr>
              <a:t>Yayım Araç ve Yöntemleri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034" name="Slayt Numarası Yer Tutucusu 5">
            <a:extLst>
              <a:ext uri="{FF2B5EF4-FFF2-40B4-BE49-F238E27FC236}">
                <a16:creationId xmlns:a16="http://schemas.microsoft.com/office/drawing/2014/main" id="{4D8C5DDA-58C5-43B1-715E-AA4537BCE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5A89986-96BC-4E5D-9037-C2E8BCC77EF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8035" name="Rectangle 2">
            <a:extLst>
              <a:ext uri="{FF2B5EF4-FFF2-40B4-BE49-F238E27FC236}">
                <a16:creationId xmlns:a16="http://schemas.microsoft.com/office/drawing/2014/main" id="{C1C3C506-C238-E6D3-043D-5D3875D868A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922337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FF99CC"/>
                </a:solidFill>
              </a:rPr>
              <a:t>Öğrenme yöntemini seçerken</a:t>
            </a:r>
            <a:endParaRPr lang="tr-TR" altLang="tr-TR" sz="3200">
              <a:solidFill>
                <a:srgbClr val="FF99CC"/>
              </a:solidFill>
            </a:endParaRPr>
          </a:p>
        </p:txBody>
      </p:sp>
      <p:sp>
        <p:nvSpPr>
          <p:cNvPr id="428036" name="Rectangle 3">
            <a:extLst>
              <a:ext uri="{FF2B5EF4-FFF2-40B4-BE49-F238E27FC236}">
                <a16:creationId xmlns:a16="http://schemas.microsoft.com/office/drawing/2014/main" id="{3D82A718-9A05-992E-572E-DC2512E67B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66875" y="1628776"/>
            <a:ext cx="8858250" cy="3960813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FF99CC"/>
                </a:solidFill>
              </a:rPr>
              <a:t>Tek başına </a:t>
            </a:r>
            <a:r>
              <a:rPr lang="tr-TR" altLang="tr-TR"/>
              <a:t>hiçbir yöntem diğerinden daha iyi değildir</a:t>
            </a:r>
          </a:p>
          <a:p>
            <a:pPr eaLnBrk="1" hangingPunct="1"/>
            <a:r>
              <a:rPr lang="tr-TR" altLang="tr-TR"/>
              <a:t>Yayım programını yürütmek için </a:t>
            </a:r>
            <a:r>
              <a:rPr lang="tr-TR" altLang="tr-TR" b="1">
                <a:solidFill>
                  <a:srgbClr val="FF99CC"/>
                </a:solidFill>
              </a:rPr>
              <a:t>birkaç teknik</a:t>
            </a:r>
            <a:r>
              <a:rPr lang="tr-TR" altLang="tr-TR"/>
              <a:t> bir arada kullanılmalı</a:t>
            </a:r>
          </a:p>
          <a:p>
            <a:pPr eaLnBrk="1" hangingPunct="1"/>
            <a:r>
              <a:rPr lang="tr-TR" altLang="tr-TR"/>
              <a:t>Kullanılacak yöntemler </a:t>
            </a:r>
            <a:r>
              <a:rPr lang="tr-TR" altLang="tr-TR" b="1">
                <a:solidFill>
                  <a:srgbClr val="FF99CC"/>
                </a:solidFill>
              </a:rPr>
              <a:t>birbirini desteklemeli</a:t>
            </a:r>
          </a:p>
          <a:p>
            <a:pPr eaLnBrk="1" hangingPunct="1"/>
            <a:r>
              <a:rPr lang="tr-TR" altLang="tr-TR" b="1">
                <a:solidFill>
                  <a:srgbClr val="FF99CC"/>
                </a:solidFill>
              </a:rPr>
              <a:t>Mümkün yerlerde </a:t>
            </a:r>
            <a:r>
              <a:rPr lang="tr-TR" altLang="tr-TR"/>
              <a:t>sesli, yazılı, dijital  araçlar kullanılmalı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058" name="Slayt Numarası Yer Tutucusu 5">
            <a:extLst>
              <a:ext uri="{FF2B5EF4-FFF2-40B4-BE49-F238E27FC236}">
                <a16:creationId xmlns:a16="http://schemas.microsoft.com/office/drawing/2014/main" id="{63961BEF-49BB-12AD-C003-505C96710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24A407B-2927-4372-A2DB-A05299D1AC1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29059" name="Rectangle 2">
            <a:extLst>
              <a:ext uri="{FF2B5EF4-FFF2-40B4-BE49-F238E27FC236}">
                <a16:creationId xmlns:a16="http://schemas.microsoft.com/office/drawing/2014/main" id="{0B73DF73-6DA9-9DE3-D79F-46CEAE62A6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341439"/>
            <a:ext cx="8229600" cy="865187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FF99CC"/>
                </a:solidFill>
              </a:rPr>
              <a:t>Hangi araçlar neden?</a:t>
            </a:r>
          </a:p>
        </p:txBody>
      </p:sp>
      <p:graphicFrame>
        <p:nvGraphicFramePr>
          <p:cNvPr id="913429" name="Group 21">
            <a:extLst>
              <a:ext uri="{FF2B5EF4-FFF2-40B4-BE49-F238E27FC236}">
                <a16:creationId xmlns:a16="http://schemas.microsoft.com/office/drawing/2014/main" id="{037EF613-E059-B95D-C92C-5E1AAEF0595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19289" y="2492375"/>
          <a:ext cx="8353425" cy="2397126"/>
        </p:xfrm>
        <a:graphic>
          <a:graphicData uri="http://schemas.openxmlformats.org/drawingml/2006/table">
            <a:tbl>
              <a:tblPr/>
              <a:tblGrid>
                <a:gridCol w="4229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8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Kitle iletişim araçları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Haber ve ilgi 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8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Grup yöntemleri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İstek ve deneme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1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Bireysel yöntemler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İkna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Slayt Numarası Yer Tutucusu 5">
            <a:extLst>
              <a:ext uri="{FF2B5EF4-FFF2-40B4-BE49-F238E27FC236}">
                <a16:creationId xmlns:a16="http://schemas.microsoft.com/office/drawing/2014/main" id="{BD073E1D-672C-C6BD-AD0C-EF45A9A0E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CC1DF67-1FEB-4B38-B471-5CD14FF3820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31107" name="Rectangle 2">
            <a:extLst>
              <a:ext uri="{FF2B5EF4-FFF2-40B4-BE49-F238E27FC236}">
                <a16:creationId xmlns:a16="http://schemas.microsoft.com/office/drawing/2014/main" id="{8DD38514-E732-8E26-E3F9-B2F57944B7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8" y="620713"/>
            <a:ext cx="8229600" cy="11430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Kullanılacak yöntem ve araçlarla ilgili değişkenler</a:t>
            </a:r>
          </a:p>
        </p:txBody>
      </p:sp>
      <p:sp>
        <p:nvSpPr>
          <p:cNvPr id="431108" name="Rectangle 3">
            <a:extLst>
              <a:ext uri="{FF2B5EF4-FFF2-40B4-BE49-F238E27FC236}">
                <a16:creationId xmlns:a16="http://schemas.microsoft.com/office/drawing/2014/main" id="{EBD7FBD8-8C8F-294A-76AA-1D142A35DC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0014" y="2060575"/>
            <a:ext cx="7343775" cy="403225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tr-TR" altLang="tr-TR"/>
              <a:t>Yayımcının bilgi, beceri ve ilgisi</a:t>
            </a:r>
          </a:p>
          <a:p>
            <a:pPr eaLnBrk="1" hangingPunct="1"/>
            <a:r>
              <a:rPr lang="tr-TR" altLang="tr-TR"/>
              <a:t>Mesajın özelliği</a:t>
            </a:r>
          </a:p>
          <a:p>
            <a:pPr eaLnBrk="1" hangingPunct="1"/>
            <a:r>
              <a:rPr lang="tr-TR" altLang="tr-TR"/>
              <a:t>Hedef grup</a:t>
            </a:r>
          </a:p>
          <a:p>
            <a:pPr eaLnBrk="1" hangingPunct="1"/>
            <a:r>
              <a:rPr lang="tr-TR" altLang="tr-TR"/>
              <a:t>Personel ve finansal olanaklar</a:t>
            </a:r>
          </a:p>
          <a:p>
            <a:pPr eaLnBrk="1" hangingPunct="1"/>
            <a:r>
              <a:rPr lang="tr-TR" altLang="tr-TR"/>
              <a:t>Alet-ekipman ve girdi temini/varlığı</a:t>
            </a:r>
          </a:p>
          <a:p>
            <a:pPr eaLnBrk="1" hangingPunct="1"/>
            <a:r>
              <a:rPr lang="tr-TR" altLang="tr-TR"/>
              <a:t>Hedef grubun erişebilmesi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130" name="Slayt Numarası Yer Tutucusu 5">
            <a:extLst>
              <a:ext uri="{FF2B5EF4-FFF2-40B4-BE49-F238E27FC236}">
                <a16:creationId xmlns:a16="http://schemas.microsoft.com/office/drawing/2014/main" id="{06A896AD-29EC-38D3-D9F0-443E2D872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13A1651-6EBC-420D-BC43-8B94E2827B8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32131" name="Rectangle 2">
            <a:extLst>
              <a:ext uri="{FF2B5EF4-FFF2-40B4-BE49-F238E27FC236}">
                <a16:creationId xmlns:a16="http://schemas.microsoft.com/office/drawing/2014/main" id="{D8CC5F03-D034-E106-819B-50E8394FE4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66989" y="260350"/>
            <a:ext cx="6842125" cy="922338"/>
          </a:xfrm>
        </p:spPr>
        <p:txBody>
          <a:bodyPr/>
          <a:lstStyle/>
          <a:p>
            <a:pPr eaLnBrk="1" hangingPunct="1"/>
            <a:r>
              <a:rPr lang="tr-TR" altLang="tr-TR" sz="4000" b="1" u="sng">
                <a:solidFill>
                  <a:srgbClr val="C00000"/>
                </a:solidFill>
              </a:rPr>
              <a:t>Yönteme karar verirken:</a:t>
            </a:r>
          </a:p>
        </p:txBody>
      </p:sp>
      <p:sp>
        <p:nvSpPr>
          <p:cNvPr id="321540" name="Rectangle 3">
            <a:extLst>
              <a:ext uri="{FF2B5EF4-FFF2-40B4-BE49-F238E27FC236}">
                <a16:creationId xmlns:a16="http://schemas.microsoft.com/office/drawing/2014/main" id="{FFDF3041-780E-B4F6-A798-F653EDA414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08213" y="1412876"/>
            <a:ext cx="7848600" cy="5184775"/>
          </a:xfrm>
        </p:spPr>
        <p:txBody>
          <a:bodyPr/>
          <a:lstStyle/>
          <a:p>
            <a:pPr marL="400050" indent="0">
              <a:defRPr/>
            </a:pPr>
            <a:r>
              <a:rPr lang="tr-TR" altLang="tr-TR" dirty="0"/>
              <a:t> </a:t>
            </a:r>
            <a:r>
              <a:rPr lang="tr-TR" altLang="tr-TR" b="1" dirty="0"/>
              <a:t>Hedef grup?</a:t>
            </a:r>
            <a:endParaRPr lang="tr-TR" altLang="tr-TR" dirty="0"/>
          </a:p>
          <a:p>
            <a:pPr marL="914400" lvl="2" indent="0">
              <a:buNone/>
              <a:defRPr/>
            </a:pPr>
            <a:r>
              <a:rPr lang="tr-TR" altLang="tr-TR" sz="2800" dirty="0"/>
              <a:t>hedef grubun boyutu,  </a:t>
            </a:r>
          </a:p>
          <a:p>
            <a:pPr marL="914400" lvl="2" indent="0">
              <a:buNone/>
              <a:defRPr/>
            </a:pPr>
            <a:r>
              <a:rPr lang="tr-TR" altLang="tr-TR" sz="2800" dirty="0"/>
              <a:t>Deneyimleri</a:t>
            </a:r>
          </a:p>
          <a:p>
            <a:pPr marL="914400" lvl="2" indent="0">
              <a:buNone/>
              <a:defRPr/>
            </a:pPr>
            <a:r>
              <a:rPr lang="tr-TR" altLang="tr-TR" sz="2800" dirty="0"/>
              <a:t>Beklentileri</a:t>
            </a:r>
          </a:p>
          <a:p>
            <a:pPr marL="400050" indent="0">
              <a:defRPr/>
            </a:pPr>
            <a:r>
              <a:rPr lang="tr-TR" altLang="tr-TR" b="1" dirty="0"/>
              <a:t> Çiftçi özellikleri?</a:t>
            </a:r>
          </a:p>
          <a:p>
            <a:pPr marL="400050" indent="0">
              <a:buNone/>
              <a:defRPr/>
            </a:pPr>
            <a:r>
              <a:rPr lang="tr-TR" altLang="tr-TR" dirty="0"/>
              <a:t>	okuma alışkanlığı, yönteme aşinalık,</a:t>
            </a:r>
          </a:p>
          <a:p>
            <a:pPr marL="628650" indent="-228600">
              <a:defRPr/>
            </a:pPr>
            <a:r>
              <a:rPr lang="tr-TR" altLang="tr-TR" b="1" dirty="0"/>
              <a:t>Bilginin özelliği?</a:t>
            </a:r>
          </a:p>
          <a:p>
            <a:pPr marL="400050" indent="0">
              <a:buNone/>
              <a:defRPr/>
            </a:pPr>
            <a:r>
              <a:rPr lang="tr-TR" altLang="tr-TR" dirty="0"/>
              <a:t>	(acil, yeni, özel vb.)</a:t>
            </a:r>
          </a:p>
          <a:p>
            <a:pPr marL="628650" indent="-228600">
              <a:defRPr/>
            </a:pPr>
            <a:r>
              <a:rPr lang="tr-TR" altLang="tr-TR" b="1" dirty="0"/>
              <a:t>Olanaklar ve beceriler</a:t>
            </a:r>
          </a:p>
          <a:p>
            <a:pPr marL="400050" indent="0">
              <a:buNone/>
              <a:defRPr/>
            </a:pPr>
            <a:endParaRPr lang="tr-TR" altLang="tr-TR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154" name="Slayt Numarası Yer Tutucusu 5">
            <a:extLst>
              <a:ext uri="{FF2B5EF4-FFF2-40B4-BE49-F238E27FC236}">
                <a16:creationId xmlns:a16="http://schemas.microsoft.com/office/drawing/2014/main" id="{EF7E67CA-D21A-4996-B8EA-32CB2A341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D851638-A5A8-48B4-B5C3-EFD598F2F7C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33155" name="Rectangle 2">
            <a:extLst>
              <a:ext uri="{FF2B5EF4-FFF2-40B4-BE49-F238E27FC236}">
                <a16:creationId xmlns:a16="http://schemas.microsoft.com/office/drawing/2014/main" id="{6F7430EF-A4A1-FA7A-CD60-48BEFB5EE3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549275"/>
            <a:ext cx="8229600" cy="922338"/>
          </a:xfrm>
        </p:spPr>
        <p:txBody>
          <a:bodyPr/>
          <a:lstStyle/>
          <a:p>
            <a:pPr eaLnBrk="1" hangingPunct="1"/>
            <a:r>
              <a:rPr lang="tr-TR" altLang="tr-TR" sz="4000" b="1" u="sng">
                <a:solidFill>
                  <a:srgbClr val="C00000"/>
                </a:solidFill>
              </a:rPr>
              <a:t>Hedef grubun boyutu ve yöntem</a:t>
            </a:r>
          </a:p>
        </p:txBody>
      </p:sp>
      <p:graphicFrame>
        <p:nvGraphicFramePr>
          <p:cNvPr id="514076" name="Group 28">
            <a:extLst>
              <a:ext uri="{FF2B5EF4-FFF2-40B4-BE49-F238E27FC236}">
                <a16:creationId xmlns:a16="http://schemas.microsoft.com/office/drawing/2014/main" id="{8A752FD9-315C-178A-1E6B-801C4C52064B}"/>
              </a:ext>
            </a:extLst>
          </p:cNvPr>
          <p:cNvGraphicFramePr>
            <a:graphicFrameLocks noGrp="1"/>
          </p:cNvGraphicFramePr>
          <p:nvPr/>
        </p:nvGraphicFramePr>
        <p:xfrm>
          <a:off x="2135188" y="1916114"/>
          <a:ext cx="7416800" cy="3600451"/>
        </p:xfrm>
        <a:graphic>
          <a:graphicData uri="http://schemas.openxmlformats.org/drawingml/2006/table">
            <a:tbl>
              <a:tblPr/>
              <a:tblGrid>
                <a:gridCol w="42486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0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Sunum / konferans</a:t>
                      </a:r>
                    </a:p>
                  </a:txBody>
                  <a:tcPr marL="91445" marR="914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10-40 kişi</a:t>
                      </a:r>
                    </a:p>
                  </a:txBody>
                  <a:tcPr marL="91445" marR="9144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18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Demonstrasyon</a:t>
                      </a:r>
                    </a:p>
                  </a:txBody>
                  <a:tcPr marL="91445" marR="914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3-10 kişi</a:t>
                      </a:r>
                    </a:p>
                  </a:txBody>
                  <a:tcPr marL="91445" marR="9144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3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Tartışma grubu</a:t>
                      </a:r>
                    </a:p>
                  </a:txBody>
                  <a:tcPr marL="91445" marR="914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3-10 kişi</a:t>
                      </a:r>
                    </a:p>
                  </a:txBody>
                  <a:tcPr marL="91445" marR="9144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34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Örnek olay</a:t>
                      </a:r>
                    </a:p>
                  </a:txBody>
                  <a:tcPr marL="91445" marR="914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3- 20 kişi</a:t>
                      </a:r>
                    </a:p>
                  </a:txBody>
                  <a:tcPr marL="91445" marR="9144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0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Rol oynama</a:t>
                      </a:r>
                    </a:p>
                  </a:txBody>
                  <a:tcPr marL="91445" marR="91445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5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5- 15 kişi</a:t>
                      </a:r>
                    </a:p>
                  </a:txBody>
                  <a:tcPr marL="91445" marR="9144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Slayt Numarası Yer Tutucusu 5">
            <a:extLst>
              <a:ext uri="{FF2B5EF4-FFF2-40B4-BE49-F238E27FC236}">
                <a16:creationId xmlns:a16="http://schemas.microsoft.com/office/drawing/2014/main" id="{013032A2-5753-8AF4-9AB8-4729E4832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EA7738E-56FA-4EA2-8F4A-1F76D5F7146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35203" name="Rectangle 2">
            <a:extLst>
              <a:ext uri="{FF2B5EF4-FFF2-40B4-BE49-F238E27FC236}">
                <a16:creationId xmlns:a16="http://schemas.microsoft.com/office/drawing/2014/main" id="{4E1D9E9C-1535-BD97-112C-F5BF20CFF7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9" y="404813"/>
            <a:ext cx="8785225" cy="792162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C00000"/>
                </a:solidFill>
              </a:rPr>
              <a:t>Öğrenme hedefi, strateji ve yöntem </a:t>
            </a:r>
          </a:p>
        </p:txBody>
      </p:sp>
      <p:graphicFrame>
        <p:nvGraphicFramePr>
          <p:cNvPr id="524324" name="Group 36">
            <a:extLst>
              <a:ext uri="{FF2B5EF4-FFF2-40B4-BE49-F238E27FC236}">
                <a16:creationId xmlns:a16="http://schemas.microsoft.com/office/drawing/2014/main" id="{0B97DB93-6344-117A-C4D4-F96ED02C0543}"/>
              </a:ext>
            </a:extLst>
          </p:cNvPr>
          <p:cNvGraphicFramePr>
            <a:graphicFrameLocks noGrp="1"/>
          </p:cNvGraphicFramePr>
          <p:nvPr/>
        </p:nvGraphicFramePr>
        <p:xfrm>
          <a:off x="1703389" y="1557339"/>
          <a:ext cx="8712199" cy="4137025"/>
        </p:xfrm>
        <a:graphic>
          <a:graphicData uri="http://schemas.openxmlformats.org/drawingml/2006/table">
            <a:tbl>
              <a:tblPr/>
              <a:tblGrid>
                <a:gridCol w="18003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3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38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80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Hedef</a:t>
                      </a:r>
                    </a:p>
                  </a:txBody>
                  <a:tcPr marL="91443" marR="9144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Strateji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Tercih edilen yöntem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8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Bilmek</a:t>
                      </a:r>
                    </a:p>
                  </a:txBody>
                  <a:tcPr marL="91443" marR="9144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Enformasyon transferi 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Yayınlar, kitle araçları, konferans, broşür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8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Davranış</a:t>
                      </a:r>
                    </a:p>
                  </a:txBody>
                  <a:tcPr marL="91443" marR="9144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Deneyimlerden öğrenme 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Grup tartışması, filmler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Eylem</a:t>
                      </a:r>
                    </a:p>
                  </a:txBody>
                  <a:tcPr marL="91443" marR="91443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Beceri uygulamaları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cs typeface="Arial" charset="0"/>
                        </a:rPr>
                        <a:t>Eylemi motive eden yöntemler, film, demonstrasyon vb.</a:t>
                      </a:r>
                    </a:p>
                  </a:txBody>
                  <a:tcPr marL="91443" marR="91443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250" name="Slayt Numarası Yer Tutucusu 5">
            <a:extLst>
              <a:ext uri="{FF2B5EF4-FFF2-40B4-BE49-F238E27FC236}">
                <a16:creationId xmlns:a16="http://schemas.microsoft.com/office/drawing/2014/main" id="{6DC8E13D-B5B8-0042-8467-370A803972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6C3E01F-D6FD-4A97-AF81-5CF30D133D2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37251" name="Rectangle 2">
            <a:extLst>
              <a:ext uri="{FF2B5EF4-FFF2-40B4-BE49-F238E27FC236}">
                <a16:creationId xmlns:a16="http://schemas.microsoft.com/office/drawing/2014/main" id="{3E7D3932-C6E3-056A-2B5C-7CB0F53621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60513" y="922339"/>
            <a:ext cx="9144000" cy="706437"/>
          </a:xfrm>
        </p:spPr>
        <p:txBody>
          <a:bodyPr/>
          <a:lstStyle/>
          <a:p>
            <a:pPr eaLnBrk="1" hangingPunct="1"/>
            <a:r>
              <a:rPr lang="tr-TR" altLang="tr-TR" sz="2800" b="1"/>
              <a:t>Çiftçi görüşmeleri </a:t>
            </a:r>
            <a:r>
              <a:rPr lang="tr-TR" altLang="tr-TR" sz="2800" b="1">
                <a:solidFill>
                  <a:srgbClr val="0070C0"/>
                </a:solidFill>
              </a:rPr>
              <a:t>değişik aşamalardan oluşur....</a:t>
            </a:r>
            <a:endParaRPr lang="tr-TR" altLang="tr-TR" sz="2800" b="1"/>
          </a:p>
        </p:txBody>
      </p:sp>
      <p:sp>
        <p:nvSpPr>
          <p:cNvPr id="437252" name="Rectangle 3">
            <a:extLst>
              <a:ext uri="{FF2B5EF4-FFF2-40B4-BE49-F238E27FC236}">
                <a16:creationId xmlns:a16="http://schemas.microsoft.com/office/drawing/2014/main" id="{4C95C885-8100-6E02-91F2-4677FB3916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14550" y="1955801"/>
            <a:ext cx="8229600" cy="3921125"/>
          </a:xfrm>
        </p:spPr>
        <p:txBody>
          <a:bodyPr/>
          <a:lstStyle/>
          <a:p>
            <a:pPr eaLnBrk="1" hangingPunct="1"/>
            <a:r>
              <a:rPr lang="tr-TR" altLang="tr-TR" b="1"/>
              <a:t>Güven</a:t>
            </a:r>
            <a:r>
              <a:rPr lang="tr-TR" altLang="tr-TR"/>
              <a:t> </a:t>
            </a:r>
            <a:r>
              <a:rPr lang="tr-TR" altLang="tr-TR">
                <a:solidFill>
                  <a:srgbClr val="0070C0"/>
                </a:solidFill>
              </a:rPr>
              <a:t>oluşturma</a:t>
            </a:r>
            <a:r>
              <a:rPr lang="tr-TR" altLang="tr-TR"/>
              <a:t> ve </a:t>
            </a:r>
            <a:r>
              <a:rPr lang="tr-TR" altLang="tr-TR" b="1"/>
              <a:t>problem</a:t>
            </a:r>
            <a:r>
              <a:rPr lang="tr-TR" altLang="tr-TR"/>
              <a:t> </a:t>
            </a:r>
            <a:r>
              <a:rPr lang="tr-TR" altLang="tr-TR">
                <a:solidFill>
                  <a:srgbClr val="0070C0"/>
                </a:solidFill>
              </a:rPr>
              <a:t>belirleme</a:t>
            </a:r>
          </a:p>
          <a:p>
            <a:pPr eaLnBrk="1" hangingPunct="1"/>
            <a:r>
              <a:rPr lang="tr-TR" altLang="tr-TR"/>
              <a:t>Problemin </a:t>
            </a:r>
            <a:r>
              <a:rPr lang="tr-TR" altLang="tr-TR" b="1"/>
              <a:t>somutlaştırılması</a:t>
            </a:r>
          </a:p>
          <a:p>
            <a:pPr eaLnBrk="1" hangingPunct="1"/>
            <a:r>
              <a:rPr lang="tr-TR" altLang="tr-TR"/>
              <a:t>Çiftçiye </a:t>
            </a:r>
            <a:r>
              <a:rPr lang="tr-TR" altLang="tr-TR" b="1"/>
              <a:t>bakış</a:t>
            </a:r>
            <a:r>
              <a:rPr lang="tr-TR" altLang="tr-TR"/>
              <a:t> açısı kazandırmak</a:t>
            </a:r>
          </a:p>
          <a:p>
            <a:pPr eaLnBrk="1" hangingPunct="1"/>
            <a:r>
              <a:rPr lang="tr-TR" altLang="tr-TR"/>
              <a:t>Çiftçilerin </a:t>
            </a:r>
            <a:r>
              <a:rPr lang="tr-TR" altLang="tr-TR" b="1"/>
              <a:t>inisiyatif</a:t>
            </a:r>
            <a:r>
              <a:rPr lang="tr-TR" altLang="tr-TR"/>
              <a:t> geliştirmesi </a:t>
            </a:r>
          </a:p>
          <a:p>
            <a:pPr eaLnBrk="1" hangingPunct="1"/>
            <a:r>
              <a:rPr lang="tr-TR" altLang="tr-TR"/>
              <a:t>Çiftçileri </a:t>
            </a:r>
            <a:r>
              <a:rPr lang="tr-TR" altLang="tr-TR" b="1"/>
              <a:t>harekete</a:t>
            </a:r>
            <a:r>
              <a:rPr lang="tr-TR" altLang="tr-TR"/>
              <a:t> geçirilmesi</a:t>
            </a:r>
          </a:p>
          <a:p>
            <a:pPr eaLnBrk="1" hangingPunct="1"/>
            <a:r>
              <a:rPr lang="tr-TR" altLang="tr-TR" b="1"/>
              <a:t>Çözümün</a:t>
            </a:r>
            <a:r>
              <a:rPr lang="tr-TR" altLang="tr-TR"/>
              <a:t> kalıcılaştırılması.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Slayt Numarası Yer Tutucusu 5">
            <a:extLst>
              <a:ext uri="{FF2B5EF4-FFF2-40B4-BE49-F238E27FC236}">
                <a16:creationId xmlns:a16="http://schemas.microsoft.com/office/drawing/2014/main" id="{60592F09-9E3F-1383-3557-A6E9B41F1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B2AC319-C34D-4483-952E-7C553E7C2D3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38275" name="Rectangle 2">
            <a:extLst>
              <a:ext uri="{FF2B5EF4-FFF2-40B4-BE49-F238E27FC236}">
                <a16:creationId xmlns:a16="http://schemas.microsoft.com/office/drawing/2014/main" id="{7E02E257-3D05-C0B1-4494-1C83BC9D43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9" y="274639"/>
            <a:ext cx="8785225" cy="561975"/>
          </a:xfrm>
        </p:spPr>
        <p:txBody>
          <a:bodyPr/>
          <a:lstStyle/>
          <a:p>
            <a:pPr eaLnBrk="1" hangingPunct="1"/>
            <a:r>
              <a:rPr lang="tr-TR" altLang="tr-TR" sz="3200" b="1"/>
              <a:t>Çiftçilerle görüşme modeli ve yayımcı işlevi </a:t>
            </a:r>
          </a:p>
        </p:txBody>
      </p:sp>
      <p:graphicFrame>
        <p:nvGraphicFramePr>
          <p:cNvPr id="611377" name="Group 49">
            <a:extLst>
              <a:ext uri="{FF2B5EF4-FFF2-40B4-BE49-F238E27FC236}">
                <a16:creationId xmlns:a16="http://schemas.microsoft.com/office/drawing/2014/main" id="{2F959D75-3BDA-1613-14F1-46553CFB689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47851" y="1468439"/>
          <a:ext cx="8640763" cy="5056187"/>
        </p:xfrm>
        <a:graphic>
          <a:graphicData uri="http://schemas.openxmlformats.org/drawingml/2006/table">
            <a:tbl>
              <a:tblPr/>
              <a:tblGrid>
                <a:gridCol w="19438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966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448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Model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Kim baskın? 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Yayımın işlevi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4927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Teşhis / reçete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yayımcı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Bilgi ve çözüm sunulur. Neden sonuç ilişkileri aktarılır.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21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katılımcı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Yayımcı-çiftçi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Problem analizi ve çözümde çiftçiye yardım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99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cs typeface="Arial" charset="0"/>
                        </a:rPr>
                        <a:t>danışman</a:t>
                      </a:r>
                    </a:p>
                  </a:txBody>
                  <a:tcPr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çiftçi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2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Aktif dinleme, sorgulama, çözüm bulmaya yardım</a:t>
                      </a:r>
                    </a:p>
                  </a:txBody>
                  <a:tcPr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Slayt Numarası Yer Tutucusu 5">
            <a:extLst>
              <a:ext uri="{FF2B5EF4-FFF2-40B4-BE49-F238E27FC236}">
                <a16:creationId xmlns:a16="http://schemas.microsoft.com/office/drawing/2014/main" id="{EB3B3CB3-6A5B-5A56-27DD-908ED5503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7152194-7066-4968-99E7-8E0288FB4FF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97315" name="Rectangle 2">
            <a:extLst>
              <a:ext uri="{FF2B5EF4-FFF2-40B4-BE49-F238E27FC236}">
                <a16:creationId xmlns:a16="http://schemas.microsoft.com/office/drawing/2014/main" id="{4BF33A75-D4DB-7EC7-4908-955C5855D9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1125538"/>
            <a:ext cx="8229600" cy="849312"/>
          </a:xfrm>
        </p:spPr>
        <p:txBody>
          <a:bodyPr/>
          <a:lstStyle/>
          <a:p>
            <a:pPr eaLnBrk="1" hangingPunct="1"/>
            <a:r>
              <a:rPr lang="tr-TR" altLang="tr-TR" sz="4800" b="1">
                <a:solidFill>
                  <a:srgbClr val="FF0000"/>
                </a:solidFill>
              </a:rPr>
              <a:t>Eğitim </a:t>
            </a:r>
          </a:p>
        </p:txBody>
      </p:sp>
      <p:sp>
        <p:nvSpPr>
          <p:cNvPr id="397316" name="Rectangle 3">
            <a:extLst>
              <a:ext uri="{FF2B5EF4-FFF2-40B4-BE49-F238E27FC236}">
                <a16:creationId xmlns:a16="http://schemas.microsoft.com/office/drawing/2014/main" id="{09CE980A-B105-0563-3E64-010B69175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4" y="2420939"/>
            <a:ext cx="8518525" cy="2376487"/>
          </a:xfrm>
        </p:spPr>
        <p:txBody>
          <a:bodyPr/>
          <a:lstStyle/>
          <a:p>
            <a:pPr eaLnBrk="1" hangingPunct="1"/>
            <a:r>
              <a:rPr lang="tr-TR" altLang="tr-TR"/>
              <a:t>Eğitim amaçlarına göre </a:t>
            </a:r>
            <a:r>
              <a:rPr lang="tr-TR" altLang="tr-TR" b="1">
                <a:solidFill>
                  <a:schemeClr val="accent2"/>
                </a:solidFill>
              </a:rPr>
              <a:t>araçlardan seçim yapılması</a:t>
            </a:r>
            <a:r>
              <a:rPr lang="tr-TR" altLang="tr-TR"/>
              <a:t> gerekir.</a:t>
            </a:r>
          </a:p>
          <a:p>
            <a:pPr eaLnBrk="1" hangingPunct="1"/>
            <a:r>
              <a:rPr lang="tr-TR" altLang="tr-TR"/>
              <a:t>Eğitim yöntemi </a:t>
            </a:r>
            <a:r>
              <a:rPr lang="tr-TR" altLang="tr-TR" b="1">
                <a:solidFill>
                  <a:schemeClr val="accent2"/>
                </a:solidFill>
              </a:rPr>
              <a:t>organizasyonu</a:t>
            </a:r>
            <a:r>
              <a:rPr lang="tr-TR" altLang="tr-TR"/>
              <a:t> gerektirir.</a:t>
            </a:r>
          </a:p>
          <a:p>
            <a:pPr eaLnBrk="1" hangingPunct="1"/>
            <a:r>
              <a:rPr lang="tr-TR" altLang="tr-TR"/>
              <a:t>Öncelikle eğitimin </a:t>
            </a:r>
            <a:r>
              <a:rPr lang="tr-TR" altLang="tr-TR" b="1">
                <a:solidFill>
                  <a:schemeClr val="accent2"/>
                </a:solidFill>
              </a:rPr>
              <a:t>hedefi analiz </a:t>
            </a:r>
            <a:r>
              <a:rPr lang="tr-TR" altLang="tr-TR"/>
              <a:t>edilir.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Slayt Numarası Yer Tutucusu 5">
            <a:extLst>
              <a:ext uri="{FF2B5EF4-FFF2-40B4-BE49-F238E27FC236}">
                <a16:creationId xmlns:a16="http://schemas.microsoft.com/office/drawing/2014/main" id="{9344B01E-94B8-0878-83EE-4C376794D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fld id="{71E8A3FA-68BA-4CF8-A5F8-E382A60A9121}" type="slidenum">
              <a:rPr lang="en-US" altLang="tr-TR" sz="1400">
                <a:solidFill>
                  <a:srgbClr val="000000"/>
                </a:solidFill>
                <a:cs typeface="Arial" panose="020B0604020202020204" pitchFamily="34" charset="0"/>
              </a:rPr>
              <a:pPr>
                <a:spcBef>
                  <a:spcPct val="0"/>
                </a:spcBef>
                <a:buNone/>
                <a:defRPr/>
              </a:pPr>
              <a:t>40</a:t>
            </a:fld>
            <a:endParaRPr lang="en-US" altLang="tr-TR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440323" name="Resim 2">
            <a:extLst>
              <a:ext uri="{FF2B5EF4-FFF2-40B4-BE49-F238E27FC236}">
                <a16:creationId xmlns:a16="http://schemas.microsoft.com/office/drawing/2014/main" id="{FE86A380-BA61-0813-F935-6C9296705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9963" y="917575"/>
            <a:ext cx="5676900" cy="502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Başlık 1">
            <a:extLst>
              <a:ext uri="{FF2B5EF4-FFF2-40B4-BE49-F238E27FC236}">
                <a16:creationId xmlns:a16="http://schemas.microsoft.com/office/drawing/2014/main" id="{55EA8589-BDBF-1C6D-4C9B-B316B3B870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811213"/>
            <a:ext cx="8229600" cy="1143000"/>
          </a:xfrm>
        </p:spPr>
        <p:txBody>
          <a:bodyPr/>
          <a:lstStyle/>
          <a:p>
            <a:endParaRPr lang="tr-TR" alt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9A3AD10-C430-CDF0-15E1-47C57D76B5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2200" y="2424113"/>
            <a:ext cx="7316788" cy="25781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tr-TR" sz="4000" b="1" dirty="0">
                <a:solidFill>
                  <a:srgbClr val="FF0000"/>
                </a:solidFill>
              </a:rPr>
              <a:t>Yeniliklerin</a:t>
            </a:r>
            <a:r>
              <a:rPr lang="tr-TR" sz="4000" dirty="0"/>
              <a:t> </a:t>
            </a:r>
          </a:p>
          <a:p>
            <a:pPr>
              <a:defRPr/>
            </a:pPr>
            <a:r>
              <a:rPr lang="tr-TR" sz="4000" dirty="0"/>
              <a:t>benimsenmesi </a:t>
            </a:r>
            <a:r>
              <a:rPr lang="tr-TR" sz="4000" b="1" dirty="0">
                <a:solidFill>
                  <a:srgbClr val="00B050"/>
                </a:solidFill>
              </a:rPr>
              <a:t>psikolojik</a:t>
            </a:r>
          </a:p>
          <a:p>
            <a:pPr>
              <a:defRPr/>
            </a:pPr>
            <a:r>
              <a:rPr lang="tr-TR" sz="4000" dirty="0"/>
              <a:t>yayılması </a:t>
            </a:r>
            <a:r>
              <a:rPr lang="tr-TR" sz="4000" b="1" dirty="0">
                <a:solidFill>
                  <a:srgbClr val="00B0F0"/>
                </a:solidFill>
              </a:rPr>
              <a:t>sosyolojik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Başlık 1">
            <a:extLst>
              <a:ext uri="{FF2B5EF4-FFF2-40B4-BE49-F238E27FC236}">
                <a16:creationId xmlns:a16="http://schemas.microsoft.com/office/drawing/2014/main" id="{930CF179-2206-0D3C-4032-BBD55E087C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422276"/>
            <a:ext cx="8229600" cy="777875"/>
          </a:xfrm>
        </p:spPr>
        <p:txBody>
          <a:bodyPr/>
          <a:lstStyle/>
          <a:p>
            <a:r>
              <a:rPr lang="tr-TR" altLang="tr-TR" b="1">
                <a:solidFill>
                  <a:srgbClr val="7030A0"/>
                </a:solidFill>
                <a:latin typeface="Calibri" panose="020F0502020204030204" pitchFamily="34" charset="0"/>
              </a:rPr>
              <a:t>Çiftçiler neden kabul etmez?  (1-5)</a:t>
            </a:r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E37253DB-E488-8517-B3A1-F933982ECF0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11339" y="1436689"/>
          <a:ext cx="8569325" cy="48085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8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8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7030A0"/>
                          </a:solidFill>
                          <a:effectLst/>
                        </a:rPr>
                        <a:t>Çiftçilere göre nedenler</a:t>
                      </a:r>
                      <a:endParaRPr lang="tr-TR" sz="28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7030A0"/>
                          </a:solidFill>
                          <a:effectLst/>
                        </a:rPr>
                        <a:t>Ortalama</a:t>
                      </a:r>
                      <a:endParaRPr lang="tr-TR" sz="28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Koşullarım yetersiz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4,14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Bilgim yetersiz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3,34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Gelenekselim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3,22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Söylenenler tatmin etmiyor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3,15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İhtiyacım farklı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3,07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Eğitim düzeyim düşük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2,90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Yararına inanmıyorum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2,87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Güven duymuyorum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2,86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44451" name="Slayt Numarası Yer Tutucusu 3">
            <a:extLst>
              <a:ext uri="{FF2B5EF4-FFF2-40B4-BE49-F238E27FC236}">
                <a16:creationId xmlns:a16="http://schemas.microsoft.com/office/drawing/2014/main" id="{55BE17E4-2AE2-D747-E996-9F679733A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E9A069E-4212-4862-B22B-18181693DFA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42</a:t>
            </a:fld>
            <a:endParaRPr lang="tr-TR" altLang="tr-TR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442" name="Rectangle 2">
            <a:extLst>
              <a:ext uri="{FF2B5EF4-FFF2-40B4-BE49-F238E27FC236}">
                <a16:creationId xmlns:a16="http://schemas.microsoft.com/office/drawing/2014/main" id="{F05125F2-2ECB-0FA4-65D0-E26C30C6C3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3933826"/>
            <a:ext cx="9144000" cy="10064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tr-TR" altLang="tr-TR" sz="4400" b="1">
                <a:solidFill>
                  <a:srgbClr val="CC0000"/>
                </a:solidFill>
              </a:rPr>
              <a:t>İletişim?</a:t>
            </a:r>
          </a:p>
        </p:txBody>
      </p:sp>
      <p:sp>
        <p:nvSpPr>
          <p:cNvPr id="445443" name="AutoShape 4" descr="communication cartoons pictures ile ilgili gÃ¶rsel sonucu">
            <a:extLst>
              <a:ext uri="{FF2B5EF4-FFF2-40B4-BE49-F238E27FC236}">
                <a16:creationId xmlns:a16="http://schemas.microsoft.com/office/drawing/2014/main" id="{1C20BC71-0084-DCCA-A828-FFB69C2A31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5444" name="Picture 6">
            <a:extLst>
              <a:ext uri="{FF2B5EF4-FFF2-40B4-BE49-F238E27FC236}">
                <a16:creationId xmlns:a16="http://schemas.microsoft.com/office/drawing/2014/main" id="{429DBE53-A418-2DB6-9A88-39C0E3EAD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1341439"/>
            <a:ext cx="3529012" cy="213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>
            <a:extLst>
              <a:ext uri="{FF2B5EF4-FFF2-40B4-BE49-F238E27FC236}">
                <a16:creationId xmlns:a16="http://schemas.microsoft.com/office/drawing/2014/main" id="{851E62A6-2103-1D44-A90E-660A561F28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71701" y="587376"/>
            <a:ext cx="3330575" cy="993775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tr-TR" altLang="tr-TR" sz="6000" b="1" dirty="0">
                <a:solidFill>
                  <a:srgbClr val="C00000"/>
                </a:solidFill>
                <a:latin typeface="+mn-lt"/>
              </a:rPr>
              <a:t>İletişim ?</a:t>
            </a:r>
          </a:p>
        </p:txBody>
      </p:sp>
      <p:sp>
        <p:nvSpPr>
          <p:cNvPr id="446467" name="Rectangle 3">
            <a:extLst>
              <a:ext uri="{FF2B5EF4-FFF2-40B4-BE49-F238E27FC236}">
                <a16:creationId xmlns:a16="http://schemas.microsoft.com/office/drawing/2014/main" id="{F5D35160-9248-7AFD-F72C-5E68C2A15C2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043114" y="1905000"/>
            <a:ext cx="8226425" cy="1752600"/>
          </a:xfrm>
        </p:spPr>
        <p:txBody>
          <a:bodyPr/>
          <a:lstStyle/>
          <a:p>
            <a:pPr eaLnBrk="1" hangingPunct="1"/>
            <a:r>
              <a:rPr lang="tr-TR" altLang="tr-TR"/>
              <a:t>Konuşma, dinleme, okuma, mimik, beden dili...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</a:pPr>
            <a:r>
              <a:rPr lang="tr-TR" altLang="tr-TR"/>
              <a:t>Duygu, düşünce ve enformasyon </a:t>
            </a:r>
            <a:r>
              <a:rPr lang="tr-TR" altLang="tr-TR" b="1">
                <a:solidFill>
                  <a:srgbClr val="C00000"/>
                </a:solidFill>
              </a:rPr>
              <a:t>paylaşımı</a:t>
            </a:r>
            <a:r>
              <a:rPr lang="tr-TR" altLang="tr-TR"/>
              <a:t> 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C00000"/>
                </a:solidFill>
              </a:rPr>
              <a:t>Yayımın </a:t>
            </a:r>
            <a:r>
              <a:rPr lang="tr-TR" altLang="tr-TR"/>
              <a:t>büyük kısmı</a:t>
            </a:r>
            <a:endParaRPr lang="tr-TR" altLang="tr-TR" b="1">
              <a:solidFill>
                <a:srgbClr val="993300"/>
              </a:solidFill>
            </a:endParaRPr>
          </a:p>
        </p:txBody>
      </p:sp>
      <p:pic>
        <p:nvPicPr>
          <p:cNvPr id="446468" name="Picture 5">
            <a:extLst>
              <a:ext uri="{FF2B5EF4-FFF2-40B4-BE49-F238E27FC236}">
                <a16:creationId xmlns:a16="http://schemas.microsoft.com/office/drawing/2014/main" id="{7E1F735C-AD3D-0735-24E6-5428458691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951" y="3817939"/>
            <a:ext cx="2174875" cy="245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6469" name="Picture 6">
            <a:extLst>
              <a:ext uri="{FF2B5EF4-FFF2-40B4-BE49-F238E27FC236}">
                <a16:creationId xmlns:a16="http://schemas.microsoft.com/office/drawing/2014/main" id="{63330120-9991-AC94-8AE6-666B4B065B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15889"/>
            <a:ext cx="2649538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>
            <a:extLst>
              <a:ext uri="{FF2B5EF4-FFF2-40B4-BE49-F238E27FC236}">
                <a16:creationId xmlns:a16="http://schemas.microsoft.com/office/drawing/2014/main" id="{DFB201B7-547B-138E-83B9-763A1DDE03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2808" y="3468249"/>
            <a:ext cx="2556725" cy="22536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46471" name="Picture 9">
            <a:extLst>
              <a:ext uri="{FF2B5EF4-FFF2-40B4-BE49-F238E27FC236}">
                <a16:creationId xmlns:a16="http://schemas.microsoft.com/office/drawing/2014/main" id="{1499D93F-F7E5-79C3-F967-6F146CFE1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214" y="3983038"/>
            <a:ext cx="1544637" cy="206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490" name="Slayt Numarası Yer Tutucusu 5">
            <a:extLst>
              <a:ext uri="{FF2B5EF4-FFF2-40B4-BE49-F238E27FC236}">
                <a16:creationId xmlns:a16="http://schemas.microsoft.com/office/drawing/2014/main" id="{F3BB7BA7-9E97-485C-9EA3-DFB66B0FC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25B9F73-A78A-469E-8560-CCA23212FE14}" type="slidenum">
              <a:rPr lang="tr-TR" altLang="tr-TR" sz="1400">
                <a:solidFill>
                  <a:srgbClr val="000000"/>
                </a:solidFill>
                <a:cs typeface="Arial" panose="020B0604020202020204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45</a:t>
            </a:fld>
            <a:endParaRPr lang="tr-TR" altLang="tr-TR" sz="140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447491" name="Rectangle 2">
            <a:extLst>
              <a:ext uri="{FF2B5EF4-FFF2-40B4-BE49-F238E27FC236}">
                <a16:creationId xmlns:a16="http://schemas.microsoft.com/office/drawing/2014/main" id="{A5DCEBB7-9A57-5DB5-81C5-42E879048A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93913" y="279401"/>
            <a:ext cx="8229600" cy="708025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FF0000"/>
                </a:solidFill>
              </a:rPr>
              <a:t>Ortak anlamlar?</a:t>
            </a:r>
          </a:p>
        </p:txBody>
      </p:sp>
      <p:sp>
        <p:nvSpPr>
          <p:cNvPr id="447492" name="Rectangle 3">
            <a:extLst>
              <a:ext uri="{FF2B5EF4-FFF2-40B4-BE49-F238E27FC236}">
                <a16:creationId xmlns:a16="http://schemas.microsoft.com/office/drawing/2014/main" id="{12FE7BC4-99EC-A570-3A38-604F6C50A3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9588" y="1085851"/>
            <a:ext cx="8856662" cy="279082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tr-TR" altLang="tr-TR" b="1">
                <a:solidFill>
                  <a:srgbClr val="00B0F0"/>
                </a:solidFill>
              </a:rPr>
              <a:t>Alıcının</a:t>
            </a:r>
            <a:r>
              <a:rPr lang="tr-TR" altLang="tr-TR"/>
              <a:t> </a:t>
            </a:r>
            <a:r>
              <a:rPr lang="tr-TR" altLang="tr-TR" b="1">
                <a:solidFill>
                  <a:srgbClr val="FF0000"/>
                </a:solidFill>
              </a:rPr>
              <a:t>kaynağın istediği gibi</a:t>
            </a:r>
            <a:r>
              <a:rPr lang="tr-TR" altLang="tr-TR"/>
              <a:t> </a:t>
            </a:r>
            <a:r>
              <a:rPr lang="tr-TR" altLang="tr-TR" b="1" u="sng">
                <a:solidFill>
                  <a:srgbClr val="00B0F0"/>
                </a:solidFill>
              </a:rPr>
              <a:t>anlaması</a:t>
            </a:r>
          </a:p>
          <a:p>
            <a:pPr>
              <a:spcAft>
                <a:spcPts val="1200"/>
              </a:spcAft>
            </a:pPr>
            <a:r>
              <a:rPr lang="tr-TR" altLang="tr-TR" b="1">
                <a:solidFill>
                  <a:srgbClr val="FF0000"/>
                </a:solidFill>
              </a:rPr>
              <a:t>Kullanılan</a:t>
            </a:r>
            <a:r>
              <a:rPr lang="tr-TR" altLang="tr-TR"/>
              <a:t> kelimeler, resimler, semboller</a:t>
            </a:r>
          </a:p>
          <a:p>
            <a:pPr>
              <a:spcAft>
                <a:spcPts val="1200"/>
              </a:spcAft>
            </a:pPr>
            <a:r>
              <a:rPr lang="tr-TR" altLang="tr-TR" b="1"/>
              <a:t>Teknik kelimeler</a:t>
            </a:r>
            <a:r>
              <a:rPr lang="tr-TR" altLang="tr-TR"/>
              <a:t> mikroorganizma, laktasyon. </a:t>
            </a:r>
          </a:p>
          <a:p>
            <a:pPr>
              <a:spcAft>
                <a:spcPts val="1200"/>
              </a:spcAft>
            </a:pPr>
            <a:r>
              <a:rPr lang="tr-TR" altLang="tr-TR"/>
              <a:t>Kelimelerin farklı anlamı (</a:t>
            </a:r>
            <a:r>
              <a:rPr lang="tr-TR" altLang="tr-TR" b="1" u="sng">
                <a:solidFill>
                  <a:srgbClr val="7030A0"/>
                </a:solidFill>
              </a:rPr>
              <a:t>dönüm</a:t>
            </a:r>
            <a:r>
              <a:rPr lang="tr-TR" altLang="tr-TR"/>
              <a:t>)</a:t>
            </a:r>
          </a:p>
        </p:txBody>
      </p:sp>
      <p:pic>
        <p:nvPicPr>
          <p:cNvPr id="447493" name="Resim 8">
            <a:extLst>
              <a:ext uri="{FF2B5EF4-FFF2-40B4-BE49-F238E27FC236}">
                <a16:creationId xmlns:a16="http://schemas.microsoft.com/office/drawing/2014/main" id="{3C7A5741-666F-92B7-4337-71E05CF20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738" y="4270375"/>
            <a:ext cx="5097462" cy="245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514" name="Resim 3">
            <a:extLst>
              <a:ext uri="{FF2B5EF4-FFF2-40B4-BE49-F238E27FC236}">
                <a16:creationId xmlns:a16="http://schemas.microsoft.com/office/drawing/2014/main" id="{9E1230D0-9E6D-F98C-1423-0DB74B0B8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1" y="4116389"/>
            <a:ext cx="267652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8515" name="Rectangle 2">
            <a:extLst>
              <a:ext uri="{FF2B5EF4-FFF2-40B4-BE49-F238E27FC236}">
                <a16:creationId xmlns:a16="http://schemas.microsoft.com/office/drawing/2014/main" id="{05E06664-484F-6F31-FFF0-F97F2098F2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90800" y="466725"/>
            <a:ext cx="5784850" cy="1143000"/>
          </a:xfrm>
        </p:spPr>
        <p:txBody>
          <a:bodyPr/>
          <a:lstStyle/>
          <a:p>
            <a:pPr eaLnBrk="1" hangingPunct="1"/>
            <a:r>
              <a:rPr lang="tr-TR" altLang="tr-TR" b="1" u="sng">
                <a:solidFill>
                  <a:srgbClr val="C00000"/>
                </a:solidFill>
              </a:rPr>
              <a:t>İletişim</a:t>
            </a:r>
            <a:r>
              <a:rPr lang="tr-TR" altLang="tr-TR" u="sng">
                <a:solidFill>
                  <a:srgbClr val="C00000"/>
                </a:solidFill>
              </a:rPr>
              <a:t> ve </a:t>
            </a:r>
            <a:r>
              <a:rPr lang="tr-TR" altLang="tr-TR" b="1" u="sng">
                <a:solidFill>
                  <a:srgbClr val="C00000"/>
                </a:solidFill>
              </a:rPr>
              <a:t>dinleme</a:t>
            </a:r>
          </a:p>
        </p:txBody>
      </p:sp>
      <p:sp>
        <p:nvSpPr>
          <p:cNvPr id="448516" name="Rectangle 3">
            <a:extLst>
              <a:ext uri="{FF2B5EF4-FFF2-40B4-BE49-F238E27FC236}">
                <a16:creationId xmlns:a16="http://schemas.microsoft.com/office/drawing/2014/main" id="{52F64826-018F-9FA1-EDC5-06E224E110D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181225" y="1647825"/>
            <a:ext cx="7240588" cy="1354138"/>
          </a:xfrm>
        </p:spPr>
        <p:txBody>
          <a:bodyPr/>
          <a:lstStyle/>
          <a:p>
            <a:pPr eaLnBrk="1" hangingPunct="1"/>
            <a:r>
              <a:rPr lang="tr-TR" altLang="tr-TR" sz="3600"/>
              <a:t>Dinlemenin</a:t>
            </a:r>
            <a:r>
              <a:rPr lang="tr-TR" altLang="tr-TR" sz="3600" b="1"/>
              <a:t> etkinliği düşük</a:t>
            </a:r>
          </a:p>
          <a:p>
            <a:pPr eaLnBrk="1" hangingPunct="1"/>
            <a:r>
              <a:rPr lang="tr-TR" altLang="tr-TR" sz="3600"/>
              <a:t>48 saat sonra </a:t>
            </a:r>
            <a:r>
              <a:rPr lang="tr-TR" altLang="tr-TR" sz="3600" b="1"/>
              <a:t>%25 hatırlama</a:t>
            </a:r>
          </a:p>
        </p:txBody>
      </p:sp>
      <p:pic>
        <p:nvPicPr>
          <p:cNvPr id="448517" name="Picture 6">
            <a:extLst>
              <a:ext uri="{FF2B5EF4-FFF2-40B4-BE49-F238E27FC236}">
                <a16:creationId xmlns:a16="http://schemas.microsoft.com/office/drawing/2014/main" id="{1595CDB3-F892-77AC-C44B-E2A6068657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975" y="295276"/>
            <a:ext cx="193675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8518" name="Picture 8">
            <a:extLst>
              <a:ext uri="{FF2B5EF4-FFF2-40B4-BE49-F238E27FC236}">
                <a16:creationId xmlns:a16="http://schemas.microsoft.com/office/drawing/2014/main" id="{BF0F5676-C5DA-E1FD-8D2C-D6491042C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963" y="2959101"/>
            <a:ext cx="1268412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57D0BDF1-EE1E-0FC3-E999-ED35CF632FC6}"/>
              </a:ext>
            </a:extLst>
          </p:cNvPr>
          <p:cNvSpPr txBox="1"/>
          <p:nvPr/>
        </p:nvSpPr>
        <p:spPr>
          <a:xfrm>
            <a:off x="4875214" y="4992689"/>
            <a:ext cx="4967287" cy="1476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sz="3600" b="1" dirty="0">
                <a:solidFill>
                  <a:srgbClr val="7030A0"/>
                </a:solidFill>
                <a:latin typeface="Arial"/>
                <a:cs typeface="Arial" panose="020B0604020202020204" pitchFamily="34" charset="0"/>
              </a:rPr>
              <a:t>dinlemeyi öğrenmeli</a:t>
            </a:r>
            <a:r>
              <a:rPr lang="tr-TR" altLang="tr-TR" sz="3600" dirty="0">
                <a:solidFill>
                  <a:srgbClr val="7030A0"/>
                </a:solidFill>
                <a:latin typeface="Arial"/>
                <a:cs typeface="Arial" panose="020B0604020202020204" pitchFamily="34" charset="0"/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sz="4400" b="1" dirty="0">
                <a:solidFill>
                  <a:srgbClr val="FF0000"/>
                </a:solidFill>
                <a:latin typeface="Arial"/>
                <a:cs typeface="Arial" panose="020B0604020202020204" pitchFamily="34" charset="0"/>
              </a:rPr>
              <a:t>17</a:t>
            </a:r>
            <a:r>
              <a:rPr lang="tr-TR" altLang="tr-TR" sz="3600" b="1" dirty="0">
                <a:solidFill>
                  <a:srgbClr val="FF0000"/>
                </a:solidFill>
                <a:latin typeface="Arial"/>
                <a:cs typeface="Arial" panose="020B0604020202020204" pitchFamily="34" charset="0"/>
              </a:rPr>
              <a:t> saniye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538" name="Resim 17">
            <a:extLst>
              <a:ext uri="{FF2B5EF4-FFF2-40B4-BE49-F238E27FC236}">
                <a16:creationId xmlns:a16="http://schemas.microsoft.com/office/drawing/2014/main" id="{34836E23-33B3-FB8E-7796-79D8FAB0D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764" y="885826"/>
            <a:ext cx="782002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9539" name="Slayt Numarası Yer Tutucusu 5">
            <a:extLst>
              <a:ext uri="{FF2B5EF4-FFF2-40B4-BE49-F238E27FC236}">
                <a16:creationId xmlns:a16="http://schemas.microsoft.com/office/drawing/2014/main" id="{125FE8AA-E18C-9E1A-F798-03AADC66DD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10291CE-50A8-4474-8B96-BD6AEE1F84ED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49540" name="Rectangle 2">
            <a:extLst>
              <a:ext uri="{FF2B5EF4-FFF2-40B4-BE49-F238E27FC236}">
                <a16:creationId xmlns:a16="http://schemas.microsoft.com/office/drawing/2014/main" id="{C361160E-D9E1-0C5F-9C00-D8F2C6F26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16200000">
            <a:off x="-1525587" y="3019425"/>
            <a:ext cx="6858000" cy="819151"/>
          </a:xfrm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tr-TR" altLang="tr-TR" sz="3600" b="1">
                <a:solidFill>
                  <a:srgbClr val="00B0F0"/>
                </a:solidFill>
              </a:rPr>
              <a:t>İletişimin dört unsuru</a:t>
            </a:r>
          </a:p>
        </p:txBody>
      </p:sp>
      <p:pic>
        <p:nvPicPr>
          <p:cNvPr id="449541" name="Resim 10">
            <a:extLst>
              <a:ext uri="{FF2B5EF4-FFF2-40B4-BE49-F238E27FC236}">
                <a16:creationId xmlns:a16="http://schemas.microsoft.com/office/drawing/2014/main" id="{318F163E-75C5-7670-300F-FDE78AE029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763" y="136526"/>
            <a:ext cx="3505200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9542" name="Resim 13">
            <a:extLst>
              <a:ext uri="{FF2B5EF4-FFF2-40B4-BE49-F238E27FC236}">
                <a16:creationId xmlns:a16="http://schemas.microsoft.com/office/drawing/2014/main" id="{21085B3B-1875-A40D-E9AA-BECDE9EC37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800" y="4538664"/>
            <a:ext cx="2471738" cy="224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610" name="Resim 6">
            <a:extLst>
              <a:ext uri="{FF2B5EF4-FFF2-40B4-BE49-F238E27FC236}">
                <a16:creationId xmlns:a16="http://schemas.microsoft.com/office/drawing/2014/main" id="{07C026B2-33C4-E7A0-57A8-D82EFCFD99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1238" y="2627314"/>
            <a:ext cx="1890712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611" name="Resim 3">
            <a:extLst>
              <a:ext uri="{FF2B5EF4-FFF2-40B4-BE49-F238E27FC236}">
                <a16:creationId xmlns:a16="http://schemas.microsoft.com/office/drawing/2014/main" id="{D0895E6E-8DD1-0455-A2AC-DFD018E98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064" y="3775076"/>
            <a:ext cx="7877175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2612" name="Başlık 1">
            <a:extLst>
              <a:ext uri="{FF2B5EF4-FFF2-40B4-BE49-F238E27FC236}">
                <a16:creationId xmlns:a16="http://schemas.microsoft.com/office/drawing/2014/main" id="{5D9BDE82-B6FB-FBF7-47B3-2630E2924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79564" y="184151"/>
            <a:ext cx="4333875" cy="773113"/>
          </a:xfrm>
        </p:spPr>
        <p:txBody>
          <a:bodyPr/>
          <a:lstStyle/>
          <a:p>
            <a:r>
              <a:rPr lang="tr-TR" altLang="tr-TR" b="1">
                <a:solidFill>
                  <a:srgbClr val="C00000"/>
                </a:solidFill>
              </a:rPr>
              <a:t>Algılama?</a:t>
            </a:r>
          </a:p>
        </p:txBody>
      </p:sp>
      <p:sp>
        <p:nvSpPr>
          <p:cNvPr id="452613" name="İçerik Yer Tutucusu 2">
            <a:extLst>
              <a:ext uri="{FF2B5EF4-FFF2-40B4-BE49-F238E27FC236}">
                <a16:creationId xmlns:a16="http://schemas.microsoft.com/office/drawing/2014/main" id="{A632C2BB-15BF-17DA-6500-9762EA962BB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198689" y="981075"/>
            <a:ext cx="7794625" cy="1244600"/>
          </a:xfrm>
        </p:spPr>
        <p:txBody>
          <a:bodyPr/>
          <a:lstStyle/>
          <a:p>
            <a:pPr marL="0" indent="0">
              <a:buNone/>
            </a:pPr>
            <a:r>
              <a:rPr lang="tr-TR" altLang="tr-TR" b="1">
                <a:solidFill>
                  <a:srgbClr val="FF0000"/>
                </a:solidFill>
              </a:rPr>
              <a:t>Duyu organlarına</a:t>
            </a:r>
            <a:r>
              <a:rPr lang="tr-TR" altLang="tr-TR"/>
              <a:t> çarpan çevresel uyarıcıları fark etmek ve yorumlamak </a:t>
            </a:r>
          </a:p>
          <a:p>
            <a:pPr marL="0" indent="0">
              <a:buNone/>
            </a:pPr>
            <a:endParaRPr lang="tr-TR" altLang="tr-TR"/>
          </a:p>
        </p:txBody>
      </p:sp>
      <p:sp>
        <p:nvSpPr>
          <p:cNvPr id="452614" name="Slayt Numarası Yer Tutucusu 3">
            <a:extLst>
              <a:ext uri="{FF2B5EF4-FFF2-40B4-BE49-F238E27FC236}">
                <a16:creationId xmlns:a16="http://schemas.microsoft.com/office/drawing/2014/main" id="{B0A5D1F7-136E-C2F4-13C5-4AA21E287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EE6429D-4A51-4C6E-BC7C-FBC729A71E7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pic>
        <p:nvPicPr>
          <p:cNvPr id="452615" name="Resim 4">
            <a:extLst>
              <a:ext uri="{FF2B5EF4-FFF2-40B4-BE49-F238E27FC236}">
                <a16:creationId xmlns:a16="http://schemas.microsoft.com/office/drawing/2014/main" id="{B2BAD796-DAD2-6094-B336-38F420C66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3264" y="3559176"/>
            <a:ext cx="2130425" cy="160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2616" name="Ok: Aşağı Bükülü 12">
            <a:extLst>
              <a:ext uri="{FF2B5EF4-FFF2-40B4-BE49-F238E27FC236}">
                <a16:creationId xmlns:a16="http://schemas.microsoft.com/office/drawing/2014/main" id="{450B88F1-FE41-29D5-3F8E-3D8D1782B1D9}"/>
              </a:ext>
            </a:extLst>
          </p:cNvPr>
          <p:cNvSpPr>
            <a:spLocks noChangeArrowheads="1"/>
          </p:cNvSpPr>
          <p:nvPr/>
        </p:nvSpPr>
        <p:spPr bwMode="auto">
          <a:xfrm rot="-1606180">
            <a:off x="7000876" y="3225801"/>
            <a:ext cx="1370013" cy="963613"/>
          </a:xfrm>
          <a:prstGeom prst="curvedDownArrow">
            <a:avLst>
              <a:gd name="adj1" fmla="val 25045"/>
              <a:gd name="adj2" fmla="val 50097"/>
              <a:gd name="adj3" fmla="val 25000"/>
            </a:avLst>
          </a:prstGeom>
          <a:solidFill>
            <a:srgbClr val="00B050"/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 i="1">
              <a:solidFill>
                <a:srgbClr val="000000"/>
              </a:solidFill>
            </a:endParaRPr>
          </a:p>
        </p:txBody>
      </p:sp>
      <p:sp>
        <p:nvSpPr>
          <p:cNvPr id="452617" name="Ok: Aşağı Bükülü 13">
            <a:extLst>
              <a:ext uri="{FF2B5EF4-FFF2-40B4-BE49-F238E27FC236}">
                <a16:creationId xmlns:a16="http://schemas.microsoft.com/office/drawing/2014/main" id="{CDD9FB85-EDE1-29AD-74DF-DBAD156C3C88}"/>
              </a:ext>
            </a:extLst>
          </p:cNvPr>
          <p:cNvSpPr>
            <a:spLocks noChangeArrowheads="1"/>
          </p:cNvSpPr>
          <p:nvPr/>
        </p:nvSpPr>
        <p:spPr bwMode="auto">
          <a:xfrm rot="-2045947">
            <a:off x="4313238" y="3978275"/>
            <a:ext cx="1250950" cy="922338"/>
          </a:xfrm>
          <a:prstGeom prst="curvedDownArrow">
            <a:avLst>
              <a:gd name="adj1" fmla="val 24978"/>
              <a:gd name="adj2" fmla="val 49969"/>
              <a:gd name="adj3" fmla="val 25000"/>
            </a:avLst>
          </a:prstGeom>
          <a:solidFill>
            <a:srgbClr val="00B050"/>
          </a:solidFill>
          <a:ln w="9525" algn="ctr">
            <a:solidFill>
              <a:srgbClr val="00B05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 i="1">
              <a:solidFill>
                <a:srgbClr val="000000"/>
              </a:solidFill>
            </a:endParaRPr>
          </a:p>
        </p:txBody>
      </p:sp>
      <p:pic>
        <p:nvPicPr>
          <p:cNvPr id="452618" name="Resim 9">
            <a:extLst>
              <a:ext uri="{FF2B5EF4-FFF2-40B4-BE49-F238E27FC236}">
                <a16:creationId xmlns:a16="http://schemas.microsoft.com/office/drawing/2014/main" id="{A29CE280-4D73-4317-A901-E4B0997B2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738" y="3194050"/>
            <a:ext cx="971550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634" name="Resim 3">
            <a:extLst>
              <a:ext uri="{FF2B5EF4-FFF2-40B4-BE49-F238E27FC236}">
                <a16:creationId xmlns:a16="http://schemas.microsoft.com/office/drawing/2014/main" id="{CB439A7B-173A-540A-6C76-863FB29E0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1" y="5291138"/>
            <a:ext cx="1273175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3635" name="Slayt Numarası Yer Tutucusu 5">
            <a:extLst>
              <a:ext uri="{FF2B5EF4-FFF2-40B4-BE49-F238E27FC236}">
                <a16:creationId xmlns:a16="http://schemas.microsoft.com/office/drawing/2014/main" id="{B8D1EC5B-4A62-8F18-7590-D78789D8A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AEB3778-71F7-4586-8935-A5324F5246F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53636" name="Rectangle 2">
            <a:extLst>
              <a:ext uri="{FF2B5EF4-FFF2-40B4-BE49-F238E27FC236}">
                <a16:creationId xmlns:a16="http://schemas.microsoft.com/office/drawing/2014/main" id="{A150BC21-763F-E5C4-0754-A7F2A741FE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51038" y="266700"/>
            <a:ext cx="8229600" cy="901700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00B0F0"/>
                </a:solidFill>
              </a:rPr>
              <a:t>Algılama?</a:t>
            </a:r>
          </a:p>
        </p:txBody>
      </p:sp>
      <p:sp>
        <p:nvSpPr>
          <p:cNvPr id="453637" name="Rectangle 3">
            <a:extLst>
              <a:ext uri="{FF2B5EF4-FFF2-40B4-BE49-F238E27FC236}">
                <a16:creationId xmlns:a16="http://schemas.microsoft.com/office/drawing/2014/main" id="{2E9E61FA-DED1-FEFE-CA69-9CFB7CA4F6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0700" y="4094163"/>
            <a:ext cx="8610600" cy="1782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 b="1">
                <a:solidFill>
                  <a:srgbClr val="C00000"/>
                </a:solidFill>
              </a:rPr>
              <a:t>Yorum sonrası kararlar ve eylemler</a:t>
            </a:r>
          </a:p>
          <a:p>
            <a:pPr eaLnBrk="1" hangingPunct="1"/>
            <a:r>
              <a:rPr lang="tr-TR" altLang="tr-TR"/>
              <a:t>Çiftçiler neden farklı yorumluyor? Düşünmeli</a:t>
            </a:r>
          </a:p>
          <a:p>
            <a:pPr eaLnBrk="1" hangingPunct="1"/>
            <a:r>
              <a:rPr lang="tr-TR" altLang="tr-TR" sz="4000" b="1">
                <a:solidFill>
                  <a:srgbClr val="00B0F0"/>
                </a:solidFill>
              </a:rPr>
              <a:t>Empati</a:t>
            </a:r>
          </a:p>
        </p:txBody>
      </p:sp>
      <p:sp>
        <p:nvSpPr>
          <p:cNvPr id="453638" name="Text Box 4">
            <a:extLst>
              <a:ext uri="{FF2B5EF4-FFF2-40B4-BE49-F238E27FC236}">
                <a16:creationId xmlns:a16="http://schemas.microsoft.com/office/drawing/2014/main" id="{4F413F8D-D7BB-5ED2-C5C2-AECC5A81D3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1026" y="1536701"/>
            <a:ext cx="1730375" cy="646113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3600" b="1">
                <a:solidFill>
                  <a:srgbClr val="000000"/>
                </a:solidFill>
              </a:rPr>
              <a:t>mesaj</a:t>
            </a:r>
          </a:p>
        </p:txBody>
      </p:sp>
      <p:sp>
        <p:nvSpPr>
          <p:cNvPr id="453639" name="Text Box 5">
            <a:extLst>
              <a:ext uri="{FF2B5EF4-FFF2-40B4-BE49-F238E27FC236}">
                <a16:creationId xmlns:a16="http://schemas.microsoft.com/office/drawing/2014/main" id="{44A77E4E-7F35-1164-E667-6F6FE7F20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9" y="1309688"/>
            <a:ext cx="2052637" cy="1066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0000"/>
                </a:solidFill>
              </a:rPr>
              <a:t>Duyu organları</a:t>
            </a:r>
          </a:p>
        </p:txBody>
      </p:sp>
      <p:sp>
        <p:nvSpPr>
          <p:cNvPr id="453640" name="Text Box 6">
            <a:extLst>
              <a:ext uri="{FF2B5EF4-FFF2-40B4-BE49-F238E27FC236}">
                <a16:creationId xmlns:a16="http://schemas.microsoft.com/office/drawing/2014/main" id="{24BCF8D8-2204-2F3A-6198-CE4D45AEA3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0863" y="1627189"/>
            <a:ext cx="1439862" cy="579437"/>
          </a:xfrm>
          <a:prstGeom prst="rect">
            <a:avLst/>
          </a:prstGeom>
          <a:solidFill>
            <a:srgbClr val="00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0000"/>
                </a:solidFill>
              </a:rPr>
              <a:t>Beyin </a:t>
            </a:r>
          </a:p>
        </p:txBody>
      </p:sp>
      <p:sp>
        <p:nvSpPr>
          <p:cNvPr id="453641" name="Text Box 7">
            <a:extLst>
              <a:ext uri="{FF2B5EF4-FFF2-40B4-BE49-F238E27FC236}">
                <a16:creationId xmlns:a16="http://schemas.microsoft.com/office/drawing/2014/main" id="{D2AB742F-9824-F2BD-69D8-4ED6F02AE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3963" y="1603375"/>
            <a:ext cx="1439862" cy="579438"/>
          </a:xfrm>
          <a:prstGeom prst="rect">
            <a:avLst/>
          </a:prstGeom>
          <a:solidFill>
            <a:srgbClr val="99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0000"/>
                </a:solidFill>
              </a:rPr>
              <a:t>yorum</a:t>
            </a:r>
          </a:p>
        </p:txBody>
      </p:sp>
      <p:sp>
        <p:nvSpPr>
          <p:cNvPr id="453642" name="Text Box 8">
            <a:extLst>
              <a:ext uri="{FF2B5EF4-FFF2-40B4-BE49-F238E27FC236}">
                <a16:creationId xmlns:a16="http://schemas.microsoft.com/office/drawing/2014/main" id="{7CD1C61C-E123-2797-4C20-E88A43941D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0376" y="2525713"/>
            <a:ext cx="1660525" cy="1200150"/>
          </a:xfrm>
          <a:prstGeom prst="rect">
            <a:avLst/>
          </a:prstGeom>
          <a:solidFill>
            <a:srgbClr val="00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2400" b="1">
                <a:solidFill>
                  <a:srgbClr val="000000"/>
                </a:solidFill>
              </a:rPr>
              <a:t>Depolama bilgiler deneyim</a:t>
            </a:r>
          </a:p>
        </p:txBody>
      </p:sp>
      <p:sp>
        <p:nvSpPr>
          <p:cNvPr id="453643" name="Line 9">
            <a:extLst>
              <a:ext uri="{FF2B5EF4-FFF2-40B4-BE49-F238E27FC236}">
                <a16:creationId xmlns:a16="http://schemas.microsoft.com/office/drawing/2014/main" id="{E4E4EEE8-7F62-E64B-09B9-2EF86F775F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40639" y="2085976"/>
            <a:ext cx="9525" cy="633413"/>
          </a:xfrm>
          <a:prstGeom prst="lin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644" name="Line 10">
            <a:extLst>
              <a:ext uri="{FF2B5EF4-FFF2-40B4-BE49-F238E27FC236}">
                <a16:creationId xmlns:a16="http://schemas.microsoft.com/office/drawing/2014/main" id="{02752DD7-9DED-7FD0-162A-E1BB38EF0D6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7426" y="1873250"/>
            <a:ext cx="684213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645" name="Line 11">
            <a:extLst>
              <a:ext uri="{FF2B5EF4-FFF2-40B4-BE49-F238E27FC236}">
                <a16:creationId xmlns:a16="http://schemas.microsoft.com/office/drawing/2014/main" id="{75CE0458-7FB7-5DE5-8423-9A8CF0A2ACDE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0613" y="1898650"/>
            <a:ext cx="755650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3646" name="Line 12">
            <a:extLst>
              <a:ext uri="{FF2B5EF4-FFF2-40B4-BE49-F238E27FC236}">
                <a16:creationId xmlns:a16="http://schemas.microsoft.com/office/drawing/2014/main" id="{BD9EFACD-1A27-3347-419E-52A79818EE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340725" y="1911350"/>
            <a:ext cx="503238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338" name="Slayt Numarası Yer Tutucusu 5">
            <a:extLst>
              <a:ext uri="{FF2B5EF4-FFF2-40B4-BE49-F238E27FC236}">
                <a16:creationId xmlns:a16="http://schemas.microsoft.com/office/drawing/2014/main" id="{91D7AB48-88E5-7D1B-2692-918A1B8EF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9D02F46-ED87-4253-8F56-96BEC3EC99A1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98339" name="Rectangle 2">
            <a:extLst>
              <a:ext uri="{FF2B5EF4-FFF2-40B4-BE49-F238E27FC236}">
                <a16:creationId xmlns:a16="http://schemas.microsoft.com/office/drawing/2014/main" id="{90C9E3DE-9AAD-FD4C-D915-01938D8BF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85950" y="620713"/>
            <a:ext cx="8229600" cy="1143000"/>
          </a:xfrm>
        </p:spPr>
        <p:txBody>
          <a:bodyPr/>
          <a:lstStyle/>
          <a:p>
            <a:pPr eaLnBrk="1" hangingPunct="1"/>
            <a:r>
              <a:rPr lang="tr-TR" altLang="tr-TR" sz="3200" b="1"/>
              <a:t>eğitimde</a:t>
            </a:r>
          </a:p>
        </p:txBody>
      </p:sp>
      <p:sp>
        <p:nvSpPr>
          <p:cNvPr id="398340" name="Rectangle 3">
            <a:extLst>
              <a:ext uri="{FF2B5EF4-FFF2-40B4-BE49-F238E27FC236}">
                <a16:creationId xmlns:a16="http://schemas.microsoft.com/office/drawing/2014/main" id="{00F75B68-D63D-3109-3A4D-34E4B8A25A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5951" y="2060575"/>
            <a:ext cx="8531225" cy="3659188"/>
          </a:xfrm>
        </p:spPr>
        <p:txBody>
          <a:bodyPr/>
          <a:lstStyle/>
          <a:p>
            <a:pPr eaLnBrk="1" hangingPunct="1"/>
            <a:r>
              <a:rPr lang="tr-TR" altLang="tr-TR" sz="4000"/>
              <a:t>Çiftçilerin başlangıçtan </a:t>
            </a:r>
            <a:r>
              <a:rPr lang="tr-TR" altLang="tr-TR" sz="4000" b="1"/>
              <a:t>hedeflenen konuma</a:t>
            </a:r>
            <a:r>
              <a:rPr lang="tr-TR" altLang="tr-TR" sz="4000"/>
              <a:t> gelişine dek </a:t>
            </a:r>
            <a:r>
              <a:rPr lang="tr-TR" altLang="tr-TR" sz="4000" b="1"/>
              <a:t>aşamalar</a:t>
            </a:r>
            <a:r>
              <a:rPr lang="tr-TR" altLang="tr-TR" sz="4000"/>
              <a:t> dikkate alınmalıdır.</a:t>
            </a:r>
          </a:p>
          <a:p>
            <a:pPr eaLnBrk="1" hangingPunct="1"/>
            <a:r>
              <a:rPr lang="tr-TR" altLang="tr-TR" sz="4000"/>
              <a:t>Öneriden/yenilikten haberdarlıktan benimsemeye kadar ki süreç..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658" name="Slayt Numarası Yer Tutucusu 5">
            <a:extLst>
              <a:ext uri="{FF2B5EF4-FFF2-40B4-BE49-F238E27FC236}">
                <a16:creationId xmlns:a16="http://schemas.microsoft.com/office/drawing/2014/main" id="{D57E31D5-528E-A4A6-4E5E-1E78C34CC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D87D542-DB17-4C9D-8DB9-E108A0322F3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54659" name="Rectangle 3">
            <a:extLst>
              <a:ext uri="{FF2B5EF4-FFF2-40B4-BE49-F238E27FC236}">
                <a16:creationId xmlns:a16="http://schemas.microsoft.com/office/drawing/2014/main" id="{5B1863BB-DF81-A1B6-4C1F-FE4132ADBC0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8514" y="1517651"/>
            <a:ext cx="3457575" cy="4410075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571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0070C0"/>
                </a:solidFill>
              </a:rPr>
              <a:t>Fiziki eksiklik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0070C0"/>
                </a:solidFill>
              </a:rPr>
              <a:t>Deneyim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0070C0"/>
                </a:solidFill>
              </a:rPr>
              <a:t>Değer yargıları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0070C0"/>
                </a:solidFill>
              </a:rPr>
              <a:t>Beklentiler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altLang="tr-TR" b="1">
                <a:solidFill>
                  <a:srgbClr val="0070C0"/>
                </a:solidFill>
              </a:rPr>
              <a:t>Gereksinimler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>
                <a:solidFill>
                  <a:srgbClr val="0070C0"/>
                </a:solidFill>
              </a:rPr>
              <a:t>Tutumlar</a:t>
            </a:r>
          </a:p>
        </p:txBody>
      </p:sp>
      <p:sp>
        <p:nvSpPr>
          <p:cNvPr id="454660" name="Text Box 5">
            <a:extLst>
              <a:ext uri="{FF2B5EF4-FFF2-40B4-BE49-F238E27FC236}">
                <a16:creationId xmlns:a16="http://schemas.microsoft.com/office/drawing/2014/main" id="{102F8F65-05BD-9EA2-4168-8EA36B0AE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326" y="642938"/>
            <a:ext cx="5527675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3600" b="1">
                <a:solidFill>
                  <a:srgbClr val="C00000"/>
                </a:solidFill>
              </a:rPr>
              <a:t>Algılamada ETKENLER</a:t>
            </a:r>
          </a:p>
        </p:txBody>
      </p:sp>
      <p:pic>
        <p:nvPicPr>
          <p:cNvPr id="454661" name="Resim 2">
            <a:extLst>
              <a:ext uri="{FF2B5EF4-FFF2-40B4-BE49-F238E27FC236}">
                <a16:creationId xmlns:a16="http://schemas.microsoft.com/office/drawing/2014/main" id="{72656694-5DA8-93DF-40ED-BCDBE1634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4" y="2466976"/>
            <a:ext cx="3838575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850" name="Resim 3">
            <a:extLst>
              <a:ext uri="{FF2B5EF4-FFF2-40B4-BE49-F238E27FC236}">
                <a16:creationId xmlns:a16="http://schemas.microsoft.com/office/drawing/2014/main" id="{83C02484-D2CC-0B2F-6904-14A4DD750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6" y="130175"/>
            <a:ext cx="4435475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374FF4B5-FF5A-A6A0-603B-7FCFCC208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201" y="4972051"/>
            <a:ext cx="7529513" cy="1565275"/>
          </a:xfrm>
        </p:spPr>
        <p:txBody>
          <a:bodyPr/>
          <a:lstStyle/>
          <a:p>
            <a:pPr marL="342900" indent="-342900">
              <a:spcBef>
                <a:spcPts val="1200"/>
              </a:spcBef>
              <a:spcAft>
                <a:spcPts val="1800"/>
              </a:spcAft>
              <a:defRPr/>
            </a:pPr>
            <a:r>
              <a:rPr lang="tr-TR" altLang="tr-TR" sz="3200" b="1" dirty="0">
                <a:solidFill>
                  <a:srgbClr val="FF0000"/>
                </a:solidFill>
                <a:ea typeface="+mn-ea"/>
                <a:cs typeface="+mn-cs"/>
              </a:rPr>
              <a:t>ne söylediğiniz değil</a:t>
            </a:r>
            <a:br>
              <a:rPr lang="tr-TR" altLang="tr-TR" sz="3200" b="1" dirty="0">
                <a:solidFill>
                  <a:srgbClr val="FF0000"/>
                </a:solidFill>
                <a:ea typeface="+mn-ea"/>
                <a:cs typeface="+mn-cs"/>
              </a:rPr>
            </a:br>
            <a:br>
              <a:rPr lang="tr-TR" altLang="tr-TR" sz="1100" b="1" dirty="0">
                <a:solidFill>
                  <a:srgbClr val="FF0000"/>
                </a:solidFill>
                <a:ea typeface="+mn-ea"/>
                <a:cs typeface="+mn-cs"/>
              </a:rPr>
            </a:br>
            <a:r>
              <a:rPr lang="tr-TR" altLang="tr-TR" sz="3200" b="1" u="sng" dirty="0">
                <a:solidFill>
                  <a:srgbClr val="00B0F0"/>
                </a:solidFill>
                <a:ea typeface="+mn-ea"/>
                <a:cs typeface="+mn-cs"/>
              </a:rPr>
              <a:t>nasıl</a:t>
            </a:r>
            <a:r>
              <a:rPr lang="tr-TR" altLang="tr-TR" sz="3200" b="1" dirty="0">
                <a:solidFill>
                  <a:srgbClr val="FF0000"/>
                </a:solidFill>
                <a:ea typeface="+mn-ea"/>
                <a:cs typeface="+mn-cs"/>
              </a:rPr>
              <a:t> söylediğiniz önemli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874" name="Slayt Numarası Yer Tutucusu 5">
            <a:extLst>
              <a:ext uri="{FF2B5EF4-FFF2-40B4-BE49-F238E27FC236}">
                <a16:creationId xmlns:a16="http://schemas.microsoft.com/office/drawing/2014/main" id="{E7709E0C-E6ED-917B-6203-703BE8D5B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ED0655B-EBEB-45B5-AF4F-421F2F3111B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63875" name="Rectangle 2">
            <a:extLst>
              <a:ext uri="{FF2B5EF4-FFF2-40B4-BE49-F238E27FC236}">
                <a16:creationId xmlns:a16="http://schemas.microsoft.com/office/drawing/2014/main" id="{A7A3DF59-F30C-8FB4-64B9-026B131E85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FF0000"/>
                </a:solidFill>
              </a:rPr>
              <a:t>İletişim </a:t>
            </a:r>
            <a:r>
              <a:rPr lang="tr-TR" altLang="tr-TR" sz="3200" b="1">
                <a:solidFill>
                  <a:srgbClr val="0070C0"/>
                </a:solidFill>
              </a:rPr>
              <a:t>kazaları</a:t>
            </a:r>
            <a:r>
              <a:rPr lang="tr-TR" altLang="tr-TR" sz="3200" b="1">
                <a:solidFill>
                  <a:srgbClr val="FF0000"/>
                </a:solidFill>
              </a:rPr>
              <a:t> nasıl önlenebilir?</a:t>
            </a:r>
          </a:p>
        </p:txBody>
      </p:sp>
      <p:sp>
        <p:nvSpPr>
          <p:cNvPr id="463876" name="Rectangle 3">
            <a:extLst>
              <a:ext uri="{FF2B5EF4-FFF2-40B4-BE49-F238E27FC236}">
                <a16:creationId xmlns:a16="http://schemas.microsoft.com/office/drawing/2014/main" id="{B9B2257D-5D98-7FAA-4E27-3E51507535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9" y="1236664"/>
            <a:ext cx="8677275" cy="4897437"/>
          </a:xfrm>
        </p:spPr>
        <p:txBody>
          <a:bodyPr/>
          <a:lstStyle/>
          <a:p>
            <a:pPr eaLnBrk="1" hangingPunct="1"/>
            <a:r>
              <a:rPr lang="tr-TR" altLang="tr-TR" b="1">
                <a:solidFill>
                  <a:srgbClr val="0070C0"/>
                </a:solidFill>
              </a:rPr>
              <a:t>Uygun</a:t>
            </a:r>
            <a:r>
              <a:rPr lang="tr-TR" altLang="tr-TR"/>
              <a:t> mesajların seçimi</a:t>
            </a:r>
          </a:p>
          <a:p>
            <a:pPr eaLnBrk="1" hangingPunct="1"/>
            <a:r>
              <a:rPr lang="tr-TR" altLang="tr-TR" b="1">
                <a:solidFill>
                  <a:srgbClr val="0070C0"/>
                </a:solidFill>
              </a:rPr>
              <a:t>Görselleştirme</a:t>
            </a:r>
          </a:p>
          <a:p>
            <a:pPr eaLnBrk="1" hangingPunct="1"/>
            <a:r>
              <a:rPr lang="tr-TR" altLang="tr-TR" b="1">
                <a:solidFill>
                  <a:srgbClr val="0070C0"/>
                </a:solidFill>
              </a:rPr>
              <a:t>Özetleme</a:t>
            </a:r>
            <a:r>
              <a:rPr lang="tr-TR" altLang="tr-TR"/>
              <a:t> ve tekrarlama</a:t>
            </a:r>
          </a:p>
          <a:p>
            <a:pPr eaLnBrk="1" hangingPunct="1"/>
            <a:r>
              <a:rPr lang="tr-TR" altLang="tr-TR" b="1">
                <a:solidFill>
                  <a:srgbClr val="0070C0"/>
                </a:solidFill>
              </a:rPr>
              <a:t>Dinleme</a:t>
            </a:r>
          </a:p>
          <a:p>
            <a:pPr eaLnBrk="1" hangingPunct="1"/>
            <a:r>
              <a:rPr lang="tr-TR" altLang="tr-TR" b="1">
                <a:solidFill>
                  <a:srgbClr val="0070C0"/>
                </a:solidFill>
              </a:rPr>
              <a:t>Net</a:t>
            </a:r>
            <a:r>
              <a:rPr lang="tr-TR" altLang="tr-TR"/>
              <a:t> mesajların gönderilmesi</a:t>
            </a:r>
          </a:p>
          <a:p>
            <a:pPr lvl="2" eaLnBrk="1" hangingPunct="1"/>
            <a:r>
              <a:rPr lang="tr-TR" altLang="tr-TR" sz="3200"/>
              <a:t> </a:t>
            </a:r>
            <a:r>
              <a:rPr lang="tr-TR" altLang="tr-TR" sz="3200" b="1">
                <a:solidFill>
                  <a:srgbClr val="0070C0"/>
                </a:solidFill>
              </a:rPr>
              <a:t>davranış</a:t>
            </a:r>
            <a:r>
              <a:rPr lang="tr-TR" altLang="tr-TR" sz="3200"/>
              <a:t> tanımlanır</a:t>
            </a:r>
          </a:p>
          <a:p>
            <a:pPr lvl="2" eaLnBrk="1" hangingPunct="1"/>
            <a:r>
              <a:rPr lang="tr-TR" altLang="tr-TR" sz="3200"/>
              <a:t> </a:t>
            </a:r>
            <a:r>
              <a:rPr lang="tr-TR" altLang="tr-TR" sz="3200" b="1">
                <a:solidFill>
                  <a:srgbClr val="0070C0"/>
                </a:solidFill>
              </a:rPr>
              <a:t>somut</a:t>
            </a:r>
            <a:r>
              <a:rPr lang="tr-TR" altLang="tr-TR" sz="3200"/>
              <a:t> etkileri anlatılır</a:t>
            </a:r>
          </a:p>
          <a:p>
            <a:pPr lvl="2" eaLnBrk="1" hangingPunct="1"/>
            <a:r>
              <a:rPr lang="tr-TR" altLang="tr-TR" sz="3200"/>
              <a:t> etkilerin yarattığı </a:t>
            </a:r>
            <a:r>
              <a:rPr lang="tr-TR" altLang="tr-TR" sz="3200" b="1">
                <a:solidFill>
                  <a:srgbClr val="0070C0"/>
                </a:solidFill>
              </a:rPr>
              <a:t>endişe</a:t>
            </a:r>
            <a:r>
              <a:rPr lang="tr-TR" altLang="tr-TR" sz="3200"/>
              <a:t>/</a:t>
            </a:r>
            <a:r>
              <a:rPr lang="tr-TR" altLang="tr-TR" sz="3200" b="1">
                <a:solidFill>
                  <a:srgbClr val="0070C0"/>
                </a:solidFill>
              </a:rPr>
              <a:t>duygu</a:t>
            </a:r>
            <a:r>
              <a:rPr lang="tr-TR" altLang="tr-TR" sz="3200"/>
              <a:t> belirtilir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Slayt Numarası Yer Tutucusu 5">
            <a:extLst>
              <a:ext uri="{FF2B5EF4-FFF2-40B4-BE49-F238E27FC236}">
                <a16:creationId xmlns:a16="http://schemas.microsoft.com/office/drawing/2014/main" id="{323B417A-1530-47C9-B55F-2E4EC2637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70C295A-5B17-4756-97AF-9682BC7C8BE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64899" name="Rectangle 2">
            <a:extLst>
              <a:ext uri="{FF2B5EF4-FFF2-40B4-BE49-F238E27FC236}">
                <a16:creationId xmlns:a16="http://schemas.microsoft.com/office/drawing/2014/main" id="{C19DD56B-3008-2717-19E1-E620EF2714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476250"/>
            <a:ext cx="8229600" cy="865188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Bazı yayım yöntemlerinin uygulanması</a:t>
            </a:r>
          </a:p>
        </p:txBody>
      </p:sp>
      <p:sp>
        <p:nvSpPr>
          <p:cNvPr id="464900" name="Rectangle 3">
            <a:extLst>
              <a:ext uri="{FF2B5EF4-FFF2-40B4-BE49-F238E27FC236}">
                <a16:creationId xmlns:a16="http://schemas.microsoft.com/office/drawing/2014/main" id="{B5235904-427D-ECB1-2F2F-EDF700BFCF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16275" y="1628775"/>
            <a:ext cx="4649788" cy="44005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/>
              <a:t>İşletme ziyareti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Toplantı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Demonstrasyon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Gezi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Tarla günü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Sergi/fuar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Kampanyalar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…….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922" name="Slayt Numarası Yer Tutucusu 5">
            <a:extLst>
              <a:ext uri="{FF2B5EF4-FFF2-40B4-BE49-F238E27FC236}">
                <a16:creationId xmlns:a16="http://schemas.microsoft.com/office/drawing/2014/main" id="{E6BB6FED-BF10-7CEE-3E6C-CDE3E4ECD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8CCCB8B-8C93-4B43-A462-4ED2A349327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65923" name="Rectangle 2">
            <a:extLst>
              <a:ext uri="{FF2B5EF4-FFF2-40B4-BE49-F238E27FC236}">
                <a16:creationId xmlns:a16="http://schemas.microsoft.com/office/drawing/2014/main" id="{2068B098-1D65-E912-D811-EA6845A858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633412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İşletme ziyaretleri</a:t>
            </a:r>
          </a:p>
        </p:txBody>
      </p:sp>
      <p:sp>
        <p:nvSpPr>
          <p:cNvPr id="465924" name="Rectangle 3">
            <a:extLst>
              <a:ext uri="{FF2B5EF4-FFF2-40B4-BE49-F238E27FC236}">
                <a16:creationId xmlns:a16="http://schemas.microsoft.com/office/drawing/2014/main" id="{FAB0282D-EF12-FE5B-BC31-292BA3CE82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8" y="908050"/>
            <a:ext cx="8666162" cy="4464050"/>
          </a:xfrm>
        </p:spPr>
        <p:txBody>
          <a:bodyPr/>
          <a:lstStyle/>
          <a:p>
            <a:pPr eaLnBrk="1" hangingPunct="1"/>
            <a:r>
              <a:rPr lang="tr-TR" altLang="tr-TR" sz="2800"/>
              <a:t>Çiftçi ve yayımcı arasında en </a:t>
            </a:r>
            <a:r>
              <a:rPr lang="tr-TR" altLang="tr-TR" sz="2800" b="1"/>
              <a:t>yaygın</a:t>
            </a:r>
            <a:r>
              <a:rPr lang="tr-TR" altLang="tr-TR" sz="2800"/>
              <a:t> temas şekli.</a:t>
            </a:r>
          </a:p>
          <a:p>
            <a:pPr eaLnBrk="1" hangingPunct="1"/>
            <a:r>
              <a:rPr lang="tr-TR" altLang="tr-TR" sz="2800"/>
              <a:t>Yayımcı etkinliklerinin en az </a:t>
            </a:r>
            <a:r>
              <a:rPr lang="tr-TR" altLang="tr-TR" sz="2800" b="1">
                <a:solidFill>
                  <a:srgbClr val="C00000"/>
                </a:solidFill>
              </a:rPr>
              <a:t>%50’sini oluşturur</a:t>
            </a:r>
            <a:r>
              <a:rPr lang="tr-TR" altLang="tr-TR" sz="2800"/>
              <a:t>.</a:t>
            </a:r>
          </a:p>
          <a:p>
            <a:pPr eaLnBrk="1" hangingPunct="1"/>
            <a:r>
              <a:rPr lang="tr-TR" altLang="tr-TR" sz="2800"/>
              <a:t>İyi </a:t>
            </a:r>
            <a:r>
              <a:rPr lang="tr-TR" altLang="tr-TR" sz="2800" b="1">
                <a:solidFill>
                  <a:srgbClr val="0070C0"/>
                </a:solidFill>
              </a:rPr>
              <a:t>planlanmalıdır</a:t>
            </a:r>
            <a:r>
              <a:rPr lang="tr-TR" altLang="tr-TR" sz="2800"/>
              <a:t>.</a:t>
            </a:r>
          </a:p>
          <a:p>
            <a:pPr eaLnBrk="1" hangingPunct="1"/>
            <a:r>
              <a:rPr lang="tr-TR" altLang="tr-TR" sz="2800"/>
              <a:t>Yayımcı ile çiftçi ve ailesi birbirini </a:t>
            </a:r>
            <a:r>
              <a:rPr lang="tr-TR" altLang="tr-TR" sz="2800" b="1"/>
              <a:t>tanır</a:t>
            </a:r>
            <a:r>
              <a:rPr lang="tr-TR" altLang="tr-TR" sz="2800"/>
              <a:t>.</a:t>
            </a:r>
          </a:p>
          <a:p>
            <a:pPr eaLnBrk="1" hangingPunct="1"/>
            <a:r>
              <a:rPr lang="tr-TR" altLang="tr-TR" sz="2800" b="1">
                <a:solidFill>
                  <a:srgbClr val="0070C0"/>
                </a:solidFill>
              </a:rPr>
              <a:t>Özel</a:t>
            </a:r>
            <a:r>
              <a:rPr lang="tr-TR" altLang="tr-TR" sz="2800"/>
              <a:t> </a:t>
            </a:r>
            <a:r>
              <a:rPr lang="tr-TR" altLang="tr-TR" sz="2800" b="1"/>
              <a:t>bilgi</a:t>
            </a:r>
            <a:r>
              <a:rPr lang="tr-TR" altLang="tr-TR" sz="2800"/>
              <a:t> </a:t>
            </a:r>
            <a:r>
              <a:rPr lang="tr-TR" altLang="tr-TR" sz="2800" b="1"/>
              <a:t>verilmesine</a:t>
            </a:r>
            <a:r>
              <a:rPr lang="tr-TR" altLang="tr-TR" sz="2800"/>
              <a:t> fırsat verir.</a:t>
            </a:r>
          </a:p>
          <a:p>
            <a:pPr eaLnBrk="1" hangingPunct="1"/>
            <a:r>
              <a:rPr lang="tr-TR" altLang="tr-TR" sz="2800"/>
              <a:t>Yayımcı yöreyi, problemleri </a:t>
            </a:r>
            <a:r>
              <a:rPr lang="tr-TR" altLang="tr-TR" sz="2800" b="1">
                <a:solidFill>
                  <a:srgbClr val="0070C0"/>
                </a:solidFill>
              </a:rPr>
              <a:t>öğrenir</a:t>
            </a:r>
            <a:r>
              <a:rPr lang="tr-TR" altLang="tr-TR" sz="2800"/>
              <a:t>.</a:t>
            </a:r>
          </a:p>
          <a:p>
            <a:pPr eaLnBrk="1" hangingPunct="1"/>
            <a:r>
              <a:rPr lang="tr-TR" altLang="tr-TR" sz="2800"/>
              <a:t>Önerilerin </a:t>
            </a:r>
            <a:r>
              <a:rPr lang="tr-TR" altLang="tr-TR" sz="2800" b="1"/>
              <a:t>açıklamasına</a:t>
            </a:r>
            <a:r>
              <a:rPr lang="tr-TR" altLang="tr-TR" sz="2800"/>
              <a:t>, </a:t>
            </a:r>
            <a:r>
              <a:rPr lang="tr-TR" altLang="tr-TR" sz="2800" b="1"/>
              <a:t>izleme</a:t>
            </a:r>
            <a:r>
              <a:rPr lang="tr-TR" altLang="tr-TR" sz="2800"/>
              <a:t> ve </a:t>
            </a:r>
            <a:r>
              <a:rPr lang="tr-TR" altLang="tr-TR" sz="2800" b="1"/>
              <a:t>gözleme</a:t>
            </a:r>
            <a:r>
              <a:rPr lang="tr-TR" altLang="tr-TR" sz="2800"/>
              <a:t> fırsatı</a:t>
            </a:r>
          </a:p>
          <a:p>
            <a:pPr eaLnBrk="1" hangingPunct="1"/>
            <a:r>
              <a:rPr lang="tr-TR" altLang="tr-TR" sz="2800"/>
              <a:t>Çiftçilerin yayım çalışmalarına </a:t>
            </a:r>
            <a:r>
              <a:rPr lang="tr-TR" altLang="tr-TR" sz="2800" b="1"/>
              <a:t>ilgisini</a:t>
            </a:r>
            <a:r>
              <a:rPr lang="tr-TR" altLang="tr-TR" sz="2800"/>
              <a:t> </a:t>
            </a:r>
            <a:r>
              <a:rPr lang="tr-TR" altLang="tr-TR" sz="2800" b="1"/>
              <a:t>artırır</a:t>
            </a:r>
            <a:r>
              <a:rPr lang="tr-TR" altLang="tr-TR" sz="2800"/>
              <a:t>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Slayt Numarası Yer Tutucusu 5">
            <a:extLst>
              <a:ext uri="{FF2B5EF4-FFF2-40B4-BE49-F238E27FC236}">
                <a16:creationId xmlns:a16="http://schemas.microsoft.com/office/drawing/2014/main" id="{886D350D-609C-C189-97D3-23B36A27E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BCA108D-CD5C-4982-A773-AFB20D6203C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66947" name="Rectangle 2">
            <a:extLst>
              <a:ext uri="{FF2B5EF4-FFF2-40B4-BE49-F238E27FC236}">
                <a16:creationId xmlns:a16="http://schemas.microsoft.com/office/drawing/2014/main" id="{4B22B04F-8EF2-5F2B-DEA1-DDDFC77F9B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490537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Planlı ziyaret</a:t>
            </a:r>
          </a:p>
        </p:txBody>
      </p:sp>
      <p:sp>
        <p:nvSpPr>
          <p:cNvPr id="466948" name="Rectangle 3">
            <a:extLst>
              <a:ext uri="{FF2B5EF4-FFF2-40B4-BE49-F238E27FC236}">
                <a16:creationId xmlns:a16="http://schemas.microsoft.com/office/drawing/2014/main" id="{407DF7EE-9EC1-10CA-9AB5-D81D827F3A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412875"/>
            <a:ext cx="8362950" cy="4319588"/>
          </a:xfrm>
        </p:spPr>
        <p:txBody>
          <a:bodyPr/>
          <a:lstStyle/>
          <a:p>
            <a:pPr eaLnBrk="1" hangingPunct="1"/>
            <a:r>
              <a:rPr lang="tr-TR" altLang="tr-TR"/>
              <a:t>Çiftçilerle </a:t>
            </a:r>
            <a:r>
              <a:rPr lang="tr-TR" altLang="tr-TR" b="1"/>
              <a:t>randevulaşmalı</a:t>
            </a:r>
          </a:p>
          <a:p>
            <a:pPr eaLnBrk="1" hangingPunct="1"/>
            <a:r>
              <a:rPr lang="tr-TR" altLang="tr-TR"/>
              <a:t>Ziyaretin </a:t>
            </a:r>
            <a:r>
              <a:rPr lang="tr-TR" altLang="tr-TR" b="1"/>
              <a:t>hedefi</a:t>
            </a:r>
            <a:r>
              <a:rPr lang="tr-TR" altLang="tr-TR"/>
              <a:t> net olmalı.</a:t>
            </a:r>
          </a:p>
          <a:p>
            <a:pPr eaLnBrk="1" hangingPunct="1"/>
            <a:r>
              <a:rPr lang="tr-TR" altLang="tr-TR"/>
              <a:t>Ziyaret öncesi işletme </a:t>
            </a:r>
            <a:r>
              <a:rPr lang="tr-TR" altLang="tr-TR" b="1"/>
              <a:t>bilgileri</a:t>
            </a:r>
            <a:r>
              <a:rPr lang="tr-TR" altLang="tr-TR"/>
              <a:t> incelenmeli. </a:t>
            </a:r>
          </a:p>
          <a:p>
            <a:pPr eaLnBrk="1" hangingPunct="1"/>
            <a:r>
              <a:rPr lang="tr-TR" altLang="tr-TR" b="1"/>
              <a:t>Verilecek</a:t>
            </a:r>
            <a:r>
              <a:rPr lang="tr-TR" altLang="tr-TR"/>
              <a:t> öneri ve bilgi gözden geçirmeli.</a:t>
            </a:r>
          </a:p>
          <a:p>
            <a:pPr eaLnBrk="1" hangingPunct="1"/>
            <a:r>
              <a:rPr lang="tr-TR" altLang="tr-TR"/>
              <a:t>Diğer yayım etkinlikleri ile </a:t>
            </a:r>
            <a:r>
              <a:rPr lang="tr-TR" altLang="tr-TR" b="1"/>
              <a:t>uyumlu</a:t>
            </a:r>
            <a:r>
              <a:rPr lang="tr-TR" altLang="tr-TR"/>
              <a:t> olmalı.</a:t>
            </a:r>
          </a:p>
          <a:p>
            <a:pPr eaLnBrk="1" hangingPunct="1">
              <a:buFontTx/>
              <a:buNone/>
            </a:pPr>
            <a:r>
              <a:rPr lang="tr-TR" altLang="tr-TR"/>
              <a:t>		</a:t>
            </a:r>
            <a:r>
              <a:rPr lang="tr-TR" altLang="tr-TR" sz="2800" b="1" u="sng"/>
              <a:t>Örneğin;</a:t>
            </a:r>
            <a:r>
              <a:rPr lang="tr-TR" altLang="tr-TR" sz="2800"/>
              <a:t> sabah demonstrasyon öğleden 		        sonra da bireysel  görüşme gibi.</a:t>
            </a:r>
            <a:endParaRPr lang="tr-TR" altLang="tr-TR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Slayt Numarası Yer Tutucusu 5">
            <a:extLst>
              <a:ext uri="{FF2B5EF4-FFF2-40B4-BE49-F238E27FC236}">
                <a16:creationId xmlns:a16="http://schemas.microsoft.com/office/drawing/2014/main" id="{6D6B5DB3-86A8-DCFF-0983-40877FB97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391B446-D803-49EE-BFE6-DE470A0AB08D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67971" name="Rectangle 2">
            <a:extLst>
              <a:ext uri="{FF2B5EF4-FFF2-40B4-BE49-F238E27FC236}">
                <a16:creationId xmlns:a16="http://schemas.microsoft.com/office/drawing/2014/main" id="{D90E437D-CED6-BB37-24A9-0D6A50630A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0"/>
            <a:ext cx="8229600" cy="490538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Ziyaretin yapılması</a:t>
            </a:r>
          </a:p>
        </p:txBody>
      </p:sp>
      <p:sp>
        <p:nvSpPr>
          <p:cNvPr id="467972" name="Rectangle 3">
            <a:extLst>
              <a:ext uri="{FF2B5EF4-FFF2-40B4-BE49-F238E27FC236}">
                <a16:creationId xmlns:a16="http://schemas.microsoft.com/office/drawing/2014/main" id="{3D84080D-AF8B-E5B0-D9A9-AAE035D363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03401" y="1503364"/>
            <a:ext cx="8607425" cy="3851275"/>
          </a:xfrm>
        </p:spPr>
        <p:txBody>
          <a:bodyPr/>
          <a:lstStyle/>
          <a:p>
            <a:pPr eaLnBrk="1" hangingPunct="1"/>
            <a:r>
              <a:rPr lang="tr-TR" altLang="tr-TR"/>
              <a:t>öneri/bilgi verme ile sınırlı değil, çiftçilerle </a:t>
            </a:r>
            <a:r>
              <a:rPr lang="tr-TR" altLang="tr-TR" b="1"/>
              <a:t>güvenin</a:t>
            </a:r>
            <a:r>
              <a:rPr lang="tr-TR" altLang="tr-TR"/>
              <a:t> </a:t>
            </a:r>
            <a:r>
              <a:rPr lang="tr-TR" altLang="tr-TR" b="1"/>
              <a:t>kurulmasına</a:t>
            </a:r>
            <a:r>
              <a:rPr lang="tr-TR" altLang="tr-TR"/>
              <a:t> da hizmet etmektedir</a:t>
            </a:r>
          </a:p>
          <a:p>
            <a:pPr eaLnBrk="1" hangingPunct="1"/>
            <a:r>
              <a:rPr lang="tr-TR" altLang="tr-TR" b="1"/>
              <a:t>İlk dakikalar </a:t>
            </a:r>
            <a:r>
              <a:rPr lang="tr-TR" altLang="tr-TR"/>
              <a:t>güven ve iletişim kurulmasında çok önemlidir (özellikle ilk görüşmede).</a:t>
            </a:r>
          </a:p>
          <a:p>
            <a:pPr eaLnBrk="1" hangingPunct="1"/>
            <a:r>
              <a:rPr lang="tr-TR" altLang="tr-TR" b="1"/>
              <a:t>Selamlama</a:t>
            </a:r>
            <a:r>
              <a:rPr lang="tr-TR" altLang="tr-TR"/>
              <a:t> ve </a:t>
            </a:r>
            <a:r>
              <a:rPr lang="tr-TR" altLang="tr-TR" b="1">
                <a:solidFill>
                  <a:srgbClr val="0070C0"/>
                </a:solidFill>
              </a:rPr>
              <a:t>buzların</a:t>
            </a:r>
            <a:r>
              <a:rPr lang="tr-TR" altLang="tr-TR"/>
              <a:t> kırılması.</a:t>
            </a:r>
          </a:p>
          <a:p>
            <a:pPr eaLnBrk="1" hangingPunct="1"/>
            <a:r>
              <a:rPr lang="tr-TR" altLang="tr-TR" b="1"/>
              <a:t>İkram</a:t>
            </a:r>
            <a:r>
              <a:rPr lang="tr-TR" altLang="tr-TR"/>
              <a:t> </a:t>
            </a:r>
            <a:r>
              <a:rPr lang="tr-TR" altLang="tr-TR" b="1"/>
              <a:t>edilirse</a:t>
            </a:r>
            <a:r>
              <a:rPr lang="tr-TR" altLang="tr-TR"/>
              <a:t> çay-kahve içilmesi….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994" name="Slayt Numarası Yer Tutucusu 5">
            <a:extLst>
              <a:ext uri="{FF2B5EF4-FFF2-40B4-BE49-F238E27FC236}">
                <a16:creationId xmlns:a16="http://schemas.microsoft.com/office/drawing/2014/main" id="{A7BF1B91-A167-713E-9BEA-4A2F5119E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C70F45B-73A6-41D0-AAB2-5DA3395AFDD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68995" name="Rectangle 2">
            <a:extLst>
              <a:ext uri="{FF2B5EF4-FFF2-40B4-BE49-F238E27FC236}">
                <a16:creationId xmlns:a16="http://schemas.microsoft.com/office/drawing/2014/main" id="{5DF8863C-D791-4A76-FE6B-3EA481CA38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76251"/>
            <a:ext cx="8229600" cy="777875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Ziyarette kayıt tutma ve izleme</a:t>
            </a:r>
          </a:p>
        </p:txBody>
      </p:sp>
      <p:sp>
        <p:nvSpPr>
          <p:cNvPr id="468996" name="Rectangle 3">
            <a:extLst>
              <a:ext uri="{FF2B5EF4-FFF2-40B4-BE49-F238E27FC236}">
                <a16:creationId xmlns:a16="http://schemas.microsoft.com/office/drawing/2014/main" id="{4FDC2B20-165E-592D-C3F6-B022369305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9" y="1773239"/>
            <a:ext cx="8569325" cy="2663825"/>
          </a:xfrm>
        </p:spPr>
        <p:txBody>
          <a:bodyPr/>
          <a:lstStyle/>
          <a:p>
            <a:pPr eaLnBrk="1" hangingPunct="1"/>
            <a:r>
              <a:rPr lang="tr-TR" altLang="tr-TR" b="1"/>
              <a:t>kayıt</a:t>
            </a:r>
            <a:r>
              <a:rPr lang="tr-TR" altLang="tr-TR"/>
              <a:t> edilmeli ve eylem kararları </a:t>
            </a:r>
            <a:r>
              <a:rPr lang="tr-TR" altLang="tr-TR" b="1"/>
              <a:t>izlenmeli</a:t>
            </a:r>
          </a:p>
          <a:p>
            <a:pPr eaLnBrk="1" hangingPunct="1"/>
            <a:r>
              <a:rPr lang="tr-TR" altLang="tr-TR" b="1"/>
              <a:t>not</a:t>
            </a:r>
            <a:r>
              <a:rPr lang="tr-TR" altLang="tr-TR"/>
              <a:t> tutulmalı ve </a:t>
            </a:r>
            <a:r>
              <a:rPr lang="tr-TR" altLang="tr-TR" b="1"/>
              <a:t>gözlem</a:t>
            </a:r>
            <a:r>
              <a:rPr lang="tr-TR" altLang="tr-TR"/>
              <a:t> yapılmalı</a:t>
            </a:r>
          </a:p>
          <a:p>
            <a:pPr eaLnBrk="1" hangingPunct="1"/>
            <a:r>
              <a:rPr lang="tr-TR" altLang="tr-TR" b="1"/>
              <a:t>Kayıt</a:t>
            </a:r>
            <a:r>
              <a:rPr lang="tr-TR" altLang="tr-TR"/>
              <a:t>; tarih, amaç, eylem, sonuç vb. içermeli  </a:t>
            </a:r>
          </a:p>
          <a:p>
            <a:pPr eaLnBrk="1" hangingPunct="1"/>
            <a:r>
              <a:rPr lang="tr-TR" altLang="tr-TR"/>
              <a:t>Gerekirse konu </a:t>
            </a:r>
            <a:r>
              <a:rPr lang="tr-TR" altLang="tr-TR" b="1"/>
              <a:t>uzmanı</a:t>
            </a:r>
            <a:r>
              <a:rPr lang="tr-TR" altLang="tr-TR"/>
              <a:t> </a:t>
            </a:r>
            <a:r>
              <a:rPr lang="tr-TR" altLang="tr-TR" b="1"/>
              <a:t>desteği</a:t>
            </a:r>
            <a:r>
              <a:rPr lang="tr-TR" altLang="tr-TR"/>
              <a:t> sağlanmalı.   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018" name="Slayt Numarası Yer Tutucusu 5">
            <a:extLst>
              <a:ext uri="{FF2B5EF4-FFF2-40B4-BE49-F238E27FC236}">
                <a16:creationId xmlns:a16="http://schemas.microsoft.com/office/drawing/2014/main" id="{E55E55CB-BF8A-78FA-EFD9-6552695C1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F36AD66-04EA-4D49-90B8-70239F2FC67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70019" name="Rectangle 2">
            <a:extLst>
              <a:ext uri="{FF2B5EF4-FFF2-40B4-BE49-F238E27FC236}">
                <a16:creationId xmlns:a16="http://schemas.microsoft.com/office/drawing/2014/main" id="{C2D17712-53DC-AB35-D5D8-DEFAC26260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Toplantılar</a:t>
            </a:r>
          </a:p>
        </p:txBody>
      </p:sp>
      <p:sp>
        <p:nvSpPr>
          <p:cNvPr id="470020" name="Rectangle 3">
            <a:extLst>
              <a:ext uri="{FF2B5EF4-FFF2-40B4-BE49-F238E27FC236}">
                <a16:creationId xmlns:a16="http://schemas.microsoft.com/office/drawing/2014/main" id="{4F97DB43-8C4C-9287-72F6-458ED4B1A7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tr-TR" altLang="tr-TR" b="1"/>
              <a:t>Toplantıya hazırlanmak</a:t>
            </a:r>
          </a:p>
          <a:p>
            <a:pPr eaLnBrk="1" hangingPunct="1"/>
            <a:r>
              <a:rPr lang="tr-TR" altLang="tr-TR" b="1">
                <a:solidFill>
                  <a:srgbClr val="C00000"/>
                </a:solidFill>
              </a:rPr>
              <a:t>Gündemle</a:t>
            </a:r>
            <a:r>
              <a:rPr lang="tr-TR" altLang="tr-TR"/>
              <a:t> ilgili bilgi</a:t>
            </a:r>
          </a:p>
          <a:p>
            <a:pPr eaLnBrk="1" hangingPunct="1"/>
            <a:r>
              <a:rPr lang="tr-TR" altLang="tr-TR"/>
              <a:t>Toplantı </a:t>
            </a:r>
            <a:r>
              <a:rPr lang="tr-TR" altLang="tr-TR" b="1">
                <a:solidFill>
                  <a:srgbClr val="C00000"/>
                </a:solidFill>
              </a:rPr>
              <a:t>konusunun</a:t>
            </a:r>
            <a:r>
              <a:rPr lang="tr-TR" altLang="tr-TR"/>
              <a:t> başlığı</a:t>
            </a:r>
          </a:p>
          <a:p>
            <a:pPr eaLnBrk="1" hangingPunct="1"/>
            <a:r>
              <a:rPr lang="tr-TR" altLang="tr-TR" b="1">
                <a:solidFill>
                  <a:srgbClr val="C00000"/>
                </a:solidFill>
              </a:rPr>
              <a:t>Kontak</a:t>
            </a:r>
            <a:r>
              <a:rPr lang="tr-TR" altLang="tr-TR"/>
              <a:t> kişinin adı ve iletişim bilgileri</a:t>
            </a:r>
          </a:p>
          <a:p>
            <a:pPr eaLnBrk="1" hangingPunct="1"/>
            <a:r>
              <a:rPr lang="tr-TR" altLang="tr-TR" b="1">
                <a:solidFill>
                  <a:srgbClr val="C00000"/>
                </a:solidFill>
              </a:rPr>
              <a:t>Tarih, zaman ve yer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42" name="Slayt Numarası Yer Tutucusu 5">
            <a:extLst>
              <a:ext uri="{FF2B5EF4-FFF2-40B4-BE49-F238E27FC236}">
                <a16:creationId xmlns:a16="http://schemas.microsoft.com/office/drawing/2014/main" id="{EAB46F25-8D4D-0780-C047-FF1485EDF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10D799F-5F6B-4E1E-9879-A5CCD7D2E844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71043" name="Rectangle 2">
            <a:extLst>
              <a:ext uri="{FF2B5EF4-FFF2-40B4-BE49-F238E27FC236}">
                <a16:creationId xmlns:a16="http://schemas.microsoft.com/office/drawing/2014/main" id="{E48BCD8F-7882-F0EA-5CC6-9512CADFBE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476250"/>
            <a:ext cx="8229600" cy="706438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Toplantıya hazırlık</a:t>
            </a:r>
          </a:p>
        </p:txBody>
      </p:sp>
      <p:sp>
        <p:nvSpPr>
          <p:cNvPr id="471044" name="Rectangle 3">
            <a:extLst>
              <a:ext uri="{FF2B5EF4-FFF2-40B4-BE49-F238E27FC236}">
                <a16:creationId xmlns:a16="http://schemas.microsoft.com/office/drawing/2014/main" id="{A46FCD01-032A-128B-3ECF-068CCD6B72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916113"/>
            <a:ext cx="8229600" cy="3960812"/>
          </a:xfrm>
        </p:spPr>
        <p:txBody>
          <a:bodyPr/>
          <a:lstStyle/>
          <a:p>
            <a:pPr eaLnBrk="1" hangingPunct="1"/>
            <a:r>
              <a:rPr lang="tr-TR" altLang="tr-TR"/>
              <a:t>Katılımcılar  toplantıya katılmanın buna </a:t>
            </a:r>
            <a:r>
              <a:rPr lang="tr-TR" altLang="tr-TR" b="1">
                <a:solidFill>
                  <a:srgbClr val="C00000"/>
                </a:solidFill>
              </a:rPr>
              <a:t>değer</a:t>
            </a:r>
            <a:r>
              <a:rPr lang="tr-TR" altLang="tr-TR"/>
              <a:t> olmasını arzular.</a:t>
            </a:r>
          </a:p>
          <a:p>
            <a:pPr eaLnBrk="1" hangingPunct="1"/>
            <a:r>
              <a:rPr lang="tr-TR" altLang="tr-TR"/>
              <a:t>Toplantı salonları </a:t>
            </a:r>
            <a:r>
              <a:rPr lang="tr-TR" altLang="tr-TR" b="1"/>
              <a:t>önceden</a:t>
            </a:r>
            <a:r>
              <a:rPr lang="tr-TR" altLang="tr-TR"/>
              <a:t> </a:t>
            </a:r>
            <a:r>
              <a:rPr lang="tr-TR" altLang="tr-TR" b="1"/>
              <a:t>görülmeli</a:t>
            </a:r>
            <a:r>
              <a:rPr lang="tr-TR" altLang="tr-TR"/>
              <a:t> ve uygun olmayan </a:t>
            </a:r>
            <a:r>
              <a:rPr lang="tr-TR" altLang="tr-TR" b="1">
                <a:solidFill>
                  <a:srgbClr val="C00000"/>
                </a:solidFill>
              </a:rPr>
              <a:t>koşulları</a:t>
            </a:r>
            <a:r>
              <a:rPr lang="tr-TR" altLang="tr-TR"/>
              <a:t> iyileştirilmelidir.</a:t>
            </a:r>
          </a:p>
          <a:p>
            <a:pPr eaLnBrk="1" hangingPunct="1"/>
            <a:r>
              <a:rPr lang="tr-TR" altLang="tr-TR"/>
              <a:t>Eğer katılımcılar tanınmıyorsa </a:t>
            </a:r>
            <a:r>
              <a:rPr lang="tr-TR" altLang="tr-TR" b="1">
                <a:solidFill>
                  <a:srgbClr val="C00000"/>
                </a:solidFill>
              </a:rPr>
              <a:t>isimlikler</a:t>
            </a:r>
            <a:r>
              <a:rPr lang="tr-TR" altLang="tr-TR"/>
              <a:t> hazırlanmalıdır. </a:t>
            </a:r>
          </a:p>
          <a:p>
            <a:pPr eaLnBrk="1" hangingPunct="1">
              <a:buFontTx/>
              <a:buNone/>
            </a:pPr>
            <a:endParaRPr lang="tr-TR" altLang="tr-TR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Slayt Numarası Yer Tutucusu 5">
            <a:extLst>
              <a:ext uri="{FF2B5EF4-FFF2-40B4-BE49-F238E27FC236}">
                <a16:creationId xmlns:a16="http://schemas.microsoft.com/office/drawing/2014/main" id="{8BD591C3-FEC4-F462-5D8F-1D1A7B70F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EC7DF25-99C5-424C-B2D6-E9FF36AB530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99363" name="Rectangle 2">
            <a:extLst>
              <a:ext uri="{FF2B5EF4-FFF2-40B4-BE49-F238E27FC236}">
                <a16:creationId xmlns:a16="http://schemas.microsoft.com/office/drawing/2014/main" id="{CF9E7437-E7AA-BFF5-BA69-ABBF198150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8" y="765175"/>
            <a:ext cx="8229600" cy="1066800"/>
          </a:xfrm>
        </p:spPr>
        <p:txBody>
          <a:bodyPr/>
          <a:lstStyle/>
          <a:p>
            <a:pPr eaLnBrk="1" hangingPunct="1"/>
            <a:r>
              <a:rPr lang="tr-TR" altLang="tr-TR" sz="4000" b="1">
                <a:solidFill>
                  <a:srgbClr val="FF0000"/>
                </a:solidFill>
              </a:rPr>
              <a:t>Davranış değişikliği nasıl olur?</a:t>
            </a:r>
          </a:p>
        </p:txBody>
      </p:sp>
      <p:sp>
        <p:nvSpPr>
          <p:cNvPr id="399364" name="Rectangle 3">
            <a:extLst>
              <a:ext uri="{FF2B5EF4-FFF2-40B4-BE49-F238E27FC236}">
                <a16:creationId xmlns:a16="http://schemas.microsoft.com/office/drawing/2014/main" id="{2739DE7A-DFAE-3528-28B2-9EA28EB433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2222501"/>
            <a:ext cx="8229600" cy="3006725"/>
          </a:xfrm>
        </p:spPr>
        <p:txBody>
          <a:bodyPr/>
          <a:lstStyle/>
          <a:p>
            <a:pPr eaLnBrk="1" hangingPunct="1"/>
            <a:r>
              <a:rPr lang="tr-TR" altLang="tr-TR"/>
              <a:t>Yararlı bilginin artması</a:t>
            </a:r>
          </a:p>
          <a:p>
            <a:pPr eaLnBrk="1" hangingPunct="1"/>
            <a:r>
              <a:rPr lang="tr-TR" altLang="tr-TR"/>
              <a:t>Bilginin anlaşılırlığı</a:t>
            </a:r>
          </a:p>
          <a:p>
            <a:pPr eaLnBrk="1" hangingPunct="1"/>
            <a:r>
              <a:rPr lang="tr-TR" altLang="tr-TR"/>
              <a:t>Yeni veya geliştirilmiş beceri, uygulama ve davranışların varlığı</a:t>
            </a:r>
          </a:p>
          <a:p>
            <a:pPr eaLnBrk="1" hangingPunct="1"/>
            <a:r>
              <a:rPr lang="tr-TR" altLang="tr-TR"/>
              <a:t>Arzulanan eğilimler ve düşünceler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066" name="Slayt Numarası Yer Tutucusu 5">
            <a:extLst>
              <a:ext uri="{FF2B5EF4-FFF2-40B4-BE49-F238E27FC236}">
                <a16:creationId xmlns:a16="http://schemas.microsoft.com/office/drawing/2014/main" id="{166F3E36-5E64-98B6-6A23-73A3CAC7A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15A5D0D-306F-403C-85E0-BA7CEA15D633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72067" name="Rectangle 2">
            <a:extLst>
              <a:ext uri="{FF2B5EF4-FFF2-40B4-BE49-F238E27FC236}">
                <a16:creationId xmlns:a16="http://schemas.microsoft.com/office/drawing/2014/main" id="{DAF4D231-5ABE-28F4-C5B5-4DD1D04378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78014" y="1341438"/>
            <a:ext cx="8435975" cy="5256212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tr-TR" altLang="tr-TR" b="1">
                <a:solidFill>
                  <a:srgbClr val="C00000"/>
                </a:solidFill>
              </a:rPr>
              <a:t>Salon</a:t>
            </a:r>
            <a:r>
              <a:rPr lang="tr-TR" altLang="tr-TR"/>
              <a:t> grubun sığacağı ve rahat hareket edebileceği büyüklükte olmalıdır.</a:t>
            </a:r>
          </a:p>
          <a:p>
            <a:pPr>
              <a:spcAft>
                <a:spcPts val="600"/>
              </a:spcAft>
            </a:pPr>
            <a:r>
              <a:rPr lang="tr-TR" altLang="tr-TR" b="1">
                <a:solidFill>
                  <a:srgbClr val="C00000"/>
                </a:solidFill>
              </a:rPr>
              <a:t>Küçük gruplar </a:t>
            </a:r>
            <a:r>
              <a:rPr lang="tr-TR" altLang="tr-TR"/>
              <a:t>(20 kişiye kadar olanlarda) </a:t>
            </a:r>
            <a:r>
              <a:rPr lang="tr-TR" altLang="tr-TR" b="1"/>
              <a:t>sandalyeler</a:t>
            </a:r>
            <a:r>
              <a:rPr lang="tr-TR" altLang="tr-TR"/>
              <a:t> kişilerin birbirlerinin yüzünü görebilecekleri şekilde olmalı  </a:t>
            </a:r>
          </a:p>
          <a:p>
            <a:pPr>
              <a:spcAft>
                <a:spcPts val="600"/>
              </a:spcAft>
            </a:pPr>
            <a:r>
              <a:rPr lang="tr-TR" altLang="tr-TR" b="1"/>
              <a:t>Toplantının yapılacağı salon ve odaların </a:t>
            </a:r>
            <a:r>
              <a:rPr lang="tr-TR" altLang="tr-TR" b="1">
                <a:solidFill>
                  <a:srgbClr val="C00000"/>
                </a:solidFill>
              </a:rPr>
              <a:t>anahtarları</a:t>
            </a:r>
            <a:r>
              <a:rPr lang="tr-TR" altLang="tr-TR"/>
              <a:t> bulunmalı, </a:t>
            </a:r>
            <a:r>
              <a:rPr lang="tr-TR" altLang="tr-TR" b="1">
                <a:solidFill>
                  <a:srgbClr val="C00000"/>
                </a:solidFill>
              </a:rPr>
              <a:t>tuvaletler</a:t>
            </a:r>
            <a:r>
              <a:rPr lang="tr-TR" altLang="tr-TR"/>
              <a:t>, telefon </a:t>
            </a:r>
            <a:r>
              <a:rPr lang="tr-TR" altLang="tr-TR" b="1">
                <a:solidFill>
                  <a:srgbClr val="C00000"/>
                </a:solidFill>
              </a:rPr>
              <a:t>olanağı</a:t>
            </a:r>
            <a:r>
              <a:rPr lang="tr-TR" altLang="tr-TR"/>
              <a:t> dikkate alınmalıdır.</a:t>
            </a:r>
          </a:p>
        </p:txBody>
      </p:sp>
      <p:sp>
        <p:nvSpPr>
          <p:cNvPr id="472068" name="Rectangle 3">
            <a:extLst>
              <a:ext uri="{FF2B5EF4-FFF2-40B4-BE49-F238E27FC236}">
                <a16:creationId xmlns:a16="http://schemas.microsoft.com/office/drawing/2014/main" id="{E411832F-1E9E-B417-20F2-582D042856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476250"/>
            <a:ext cx="8229600" cy="706438"/>
          </a:xfrm>
          <a:noFill/>
        </p:spPr>
        <p:txBody>
          <a:bodyPr/>
          <a:lstStyle/>
          <a:p>
            <a:pPr algn="r" eaLnBrk="1" hangingPunct="1"/>
            <a:r>
              <a:rPr lang="tr-TR" altLang="tr-TR" sz="3200" b="1" i="1"/>
              <a:t>Toplantıya hazırlık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Slayt Numarası Yer Tutucusu 5">
            <a:extLst>
              <a:ext uri="{FF2B5EF4-FFF2-40B4-BE49-F238E27FC236}">
                <a16:creationId xmlns:a16="http://schemas.microsoft.com/office/drawing/2014/main" id="{CBDB53E7-B42A-F77E-3582-1D321C68A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DB4D0FE3-49C7-4F52-A83A-520B1766A03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grpSp>
        <p:nvGrpSpPr>
          <p:cNvPr id="473091" name="Group 2">
            <a:extLst>
              <a:ext uri="{FF2B5EF4-FFF2-40B4-BE49-F238E27FC236}">
                <a16:creationId xmlns:a16="http://schemas.microsoft.com/office/drawing/2014/main" id="{FE812D08-85B8-78DF-9499-E23A8CBE3E1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057401" y="1268413"/>
            <a:ext cx="3787775" cy="4464050"/>
            <a:chOff x="1152" y="1152"/>
            <a:chExt cx="5040" cy="5940"/>
          </a:xfrm>
        </p:grpSpPr>
        <p:sp>
          <p:nvSpPr>
            <p:cNvPr id="473109" name="AutoShape 3">
              <a:extLst>
                <a:ext uri="{FF2B5EF4-FFF2-40B4-BE49-F238E27FC236}">
                  <a16:creationId xmlns:a16="http://schemas.microsoft.com/office/drawing/2014/main" id="{1B025725-6F3E-8C7A-35E9-5D0E68785F7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152" y="1152"/>
              <a:ext cx="5040" cy="5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0" name="Rectangle 4">
              <a:extLst>
                <a:ext uri="{FF2B5EF4-FFF2-40B4-BE49-F238E27FC236}">
                  <a16:creationId xmlns:a16="http://schemas.microsoft.com/office/drawing/2014/main" id="{A189BD62-B999-AD08-5CC0-EBD5AB07E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2412"/>
              <a:ext cx="1620" cy="72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1" name="Oval 5">
              <a:extLst>
                <a:ext uri="{FF2B5EF4-FFF2-40B4-BE49-F238E27FC236}">
                  <a16:creationId xmlns:a16="http://schemas.microsoft.com/office/drawing/2014/main" id="{39C28B6E-3EAD-A5C7-492D-2ECB5EF57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2" y="169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2" name="Oval 6">
              <a:extLst>
                <a:ext uri="{FF2B5EF4-FFF2-40B4-BE49-F238E27FC236}">
                  <a16:creationId xmlns:a16="http://schemas.microsoft.com/office/drawing/2014/main" id="{847D75C9-52A0-49CF-5E78-2B5C7D244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" y="38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3" name="Oval 7">
              <a:extLst>
                <a:ext uri="{FF2B5EF4-FFF2-40B4-BE49-F238E27FC236}">
                  <a16:creationId xmlns:a16="http://schemas.microsoft.com/office/drawing/2014/main" id="{1B56E074-26AB-0BCC-D89B-3AB015119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38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4" name="Oval 8">
              <a:extLst>
                <a:ext uri="{FF2B5EF4-FFF2-40B4-BE49-F238E27FC236}">
                  <a16:creationId xmlns:a16="http://schemas.microsoft.com/office/drawing/2014/main" id="{65CBCB9B-2442-5282-6753-EA13CD5B0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47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5" name="Oval 9">
              <a:extLst>
                <a:ext uri="{FF2B5EF4-FFF2-40B4-BE49-F238E27FC236}">
                  <a16:creationId xmlns:a16="http://schemas.microsoft.com/office/drawing/2014/main" id="{9D950675-9A38-0A0C-9FCD-48FB6A5DD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47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6" name="Oval 10">
              <a:extLst>
                <a:ext uri="{FF2B5EF4-FFF2-40B4-BE49-F238E27FC236}">
                  <a16:creationId xmlns:a16="http://schemas.microsoft.com/office/drawing/2014/main" id="{99E33E31-FAC9-4BCB-C188-CEBA5D615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" y="38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7" name="Oval 11">
              <a:extLst>
                <a:ext uri="{FF2B5EF4-FFF2-40B4-BE49-F238E27FC236}">
                  <a16:creationId xmlns:a16="http://schemas.microsoft.com/office/drawing/2014/main" id="{E5CBD84B-E7AE-1E05-023D-6163DF7C16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" y="47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8" name="Oval 12">
              <a:extLst>
                <a:ext uri="{FF2B5EF4-FFF2-40B4-BE49-F238E27FC236}">
                  <a16:creationId xmlns:a16="http://schemas.microsoft.com/office/drawing/2014/main" id="{173DF9C9-3242-F036-02FB-EEB63803A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" y="56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19" name="Oval 13">
              <a:extLst>
                <a:ext uri="{FF2B5EF4-FFF2-40B4-BE49-F238E27FC236}">
                  <a16:creationId xmlns:a16="http://schemas.microsoft.com/office/drawing/2014/main" id="{89EA52A2-85D1-68BA-2E7B-9EA85DD9E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56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20" name="Oval 14">
              <a:extLst>
                <a:ext uri="{FF2B5EF4-FFF2-40B4-BE49-F238E27FC236}">
                  <a16:creationId xmlns:a16="http://schemas.microsoft.com/office/drawing/2014/main" id="{CBD90974-3992-E64D-4E07-DE037A7C0E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56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21" name="Oval 15">
              <a:extLst>
                <a:ext uri="{FF2B5EF4-FFF2-40B4-BE49-F238E27FC236}">
                  <a16:creationId xmlns:a16="http://schemas.microsoft.com/office/drawing/2014/main" id="{9EF5C7FD-2880-6FEB-2E03-BBBA5B803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2" y="38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22" name="Oval 16">
              <a:extLst>
                <a:ext uri="{FF2B5EF4-FFF2-40B4-BE49-F238E27FC236}">
                  <a16:creationId xmlns:a16="http://schemas.microsoft.com/office/drawing/2014/main" id="{CD2B1B25-483C-3055-5979-08BA9F539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" y="56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23" name="Oval 17">
              <a:extLst>
                <a:ext uri="{FF2B5EF4-FFF2-40B4-BE49-F238E27FC236}">
                  <a16:creationId xmlns:a16="http://schemas.microsoft.com/office/drawing/2014/main" id="{36EFE42E-50F0-6200-DE9F-117F618BA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2" y="4752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</p:grpSp>
      <p:sp>
        <p:nvSpPr>
          <p:cNvPr id="473092" name="Rectangle 18">
            <a:extLst>
              <a:ext uri="{FF2B5EF4-FFF2-40B4-BE49-F238E27FC236}">
                <a16:creationId xmlns:a16="http://schemas.microsoft.com/office/drawing/2014/main" id="{CEFC275B-E1C5-49E9-21D8-C15D9DCFD6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513028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tr-TR" altLang="tr-TR" sz="1800">
              <a:solidFill>
                <a:srgbClr val="000000"/>
              </a:solidFill>
            </a:endParaRPr>
          </a:p>
        </p:txBody>
      </p:sp>
      <p:sp>
        <p:nvSpPr>
          <p:cNvPr id="473093" name="Rectangle 19">
            <a:extLst>
              <a:ext uri="{FF2B5EF4-FFF2-40B4-BE49-F238E27FC236}">
                <a16:creationId xmlns:a16="http://schemas.microsoft.com/office/drawing/2014/main" id="{9359FBB4-D203-E3CC-1529-DB87D85EA3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338139"/>
            <a:ext cx="8229600" cy="915987"/>
          </a:xfrm>
          <a:noFill/>
        </p:spPr>
        <p:txBody>
          <a:bodyPr/>
          <a:lstStyle/>
          <a:p>
            <a:pPr eaLnBrk="1" hangingPunct="1"/>
            <a:r>
              <a:rPr lang="tr-TR" altLang="tr-TR" sz="4000" b="1">
                <a:solidFill>
                  <a:srgbClr val="C00000"/>
                </a:solidFill>
              </a:rPr>
              <a:t>Salonun  düzenlenmesi</a:t>
            </a:r>
          </a:p>
        </p:txBody>
      </p:sp>
      <p:grpSp>
        <p:nvGrpSpPr>
          <p:cNvPr id="473094" name="Group 20">
            <a:extLst>
              <a:ext uri="{FF2B5EF4-FFF2-40B4-BE49-F238E27FC236}">
                <a16:creationId xmlns:a16="http://schemas.microsoft.com/office/drawing/2014/main" id="{49FF43B9-FEC8-29CA-8865-8AB66AA94C5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024564" y="1639889"/>
            <a:ext cx="3959225" cy="3844925"/>
            <a:chOff x="1152" y="1428"/>
            <a:chExt cx="6120" cy="5940"/>
          </a:xfrm>
        </p:grpSpPr>
        <p:sp>
          <p:nvSpPr>
            <p:cNvPr id="473095" name="AutoShape 21">
              <a:extLst>
                <a:ext uri="{FF2B5EF4-FFF2-40B4-BE49-F238E27FC236}">
                  <a16:creationId xmlns:a16="http://schemas.microsoft.com/office/drawing/2014/main" id="{EE93FB50-083F-19AF-A06B-CDB52493F98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152" y="1428"/>
              <a:ext cx="6120" cy="59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096" name="Rectangle 22">
              <a:extLst>
                <a:ext uri="{FF2B5EF4-FFF2-40B4-BE49-F238E27FC236}">
                  <a16:creationId xmlns:a16="http://schemas.microsoft.com/office/drawing/2014/main" id="{CB51675B-D6C8-C4F7-1474-A96C4114BA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2" y="2507"/>
              <a:ext cx="900" cy="360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097" name="Rectangle 23">
              <a:extLst>
                <a:ext uri="{FF2B5EF4-FFF2-40B4-BE49-F238E27FC236}">
                  <a16:creationId xmlns:a16="http://schemas.microsoft.com/office/drawing/2014/main" id="{3652B70D-1F75-B782-608A-A4E96E054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5388"/>
              <a:ext cx="1620" cy="721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098" name="Rectangle 24">
              <a:extLst>
                <a:ext uri="{FF2B5EF4-FFF2-40B4-BE49-F238E27FC236}">
                  <a16:creationId xmlns:a16="http://schemas.microsoft.com/office/drawing/2014/main" id="{D46A9A1C-197E-7803-F575-DABC07517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2" y="2508"/>
              <a:ext cx="899" cy="360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099" name="Oval 25">
              <a:extLst>
                <a:ext uri="{FF2B5EF4-FFF2-40B4-BE49-F238E27FC236}">
                  <a16:creationId xmlns:a16="http://schemas.microsoft.com/office/drawing/2014/main" id="{A7C63AED-244D-9376-003F-F87BABC0A8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286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0" name="Oval 26">
              <a:extLst>
                <a:ext uri="{FF2B5EF4-FFF2-40B4-BE49-F238E27FC236}">
                  <a16:creationId xmlns:a16="http://schemas.microsoft.com/office/drawing/2014/main" id="{739272BA-EF10-83AF-EE13-67081DDE0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394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1" name="Oval 27">
              <a:extLst>
                <a:ext uri="{FF2B5EF4-FFF2-40B4-BE49-F238E27FC236}">
                  <a16:creationId xmlns:a16="http://schemas.microsoft.com/office/drawing/2014/main" id="{1D611D94-37DA-B725-4E4F-2E3113587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502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2" name="Oval 28">
              <a:extLst>
                <a:ext uri="{FF2B5EF4-FFF2-40B4-BE49-F238E27FC236}">
                  <a16:creationId xmlns:a16="http://schemas.microsoft.com/office/drawing/2014/main" id="{D08887F8-1707-0440-BC67-392B79EA5A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2" y="178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3" name="Oval 29">
              <a:extLst>
                <a:ext uri="{FF2B5EF4-FFF2-40B4-BE49-F238E27FC236}">
                  <a16:creationId xmlns:a16="http://schemas.microsoft.com/office/drawing/2014/main" id="{CAD6B337-0CE5-6C27-85F2-DF043B001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178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4" name="Oval 30">
              <a:extLst>
                <a:ext uri="{FF2B5EF4-FFF2-40B4-BE49-F238E27FC236}">
                  <a16:creationId xmlns:a16="http://schemas.microsoft.com/office/drawing/2014/main" id="{FE9766D3-7B37-96BB-09B9-46DC3173D6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" y="286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5" name="Oval 31">
              <a:extLst>
                <a:ext uri="{FF2B5EF4-FFF2-40B4-BE49-F238E27FC236}">
                  <a16:creationId xmlns:a16="http://schemas.microsoft.com/office/drawing/2014/main" id="{6F968846-3B59-C940-9B9F-5CADFD6FE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" y="394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6" name="Oval 32">
              <a:extLst>
                <a:ext uri="{FF2B5EF4-FFF2-40B4-BE49-F238E27FC236}">
                  <a16:creationId xmlns:a16="http://schemas.microsoft.com/office/drawing/2014/main" id="{AFAEFC6A-6FF1-1CFB-4B00-CFD0D4B2D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2" y="502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7" name="Oval 33">
              <a:extLst>
                <a:ext uri="{FF2B5EF4-FFF2-40B4-BE49-F238E27FC236}">
                  <a16:creationId xmlns:a16="http://schemas.microsoft.com/office/drawing/2014/main" id="{CBE689C5-E501-8C58-F728-C4C104731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" y="646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  <p:sp>
          <p:nvSpPr>
            <p:cNvPr id="473108" name="Oval 34">
              <a:extLst>
                <a:ext uri="{FF2B5EF4-FFF2-40B4-BE49-F238E27FC236}">
                  <a16:creationId xmlns:a16="http://schemas.microsoft.com/office/drawing/2014/main" id="{12355389-7057-37A3-1A7F-266EB6234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" y="6468"/>
              <a:ext cx="540" cy="540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tr-TR" altLang="tr-TR" sz="1800" i="1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114" name="Slayt Numarası Yer Tutucusu 5">
            <a:extLst>
              <a:ext uri="{FF2B5EF4-FFF2-40B4-BE49-F238E27FC236}">
                <a16:creationId xmlns:a16="http://schemas.microsoft.com/office/drawing/2014/main" id="{59C9C487-13EB-48C7-9D62-E945DF2F0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C481593-FE83-4CD6-B67D-764DCFBBA7B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74115" name="Rectangle 2">
            <a:extLst>
              <a:ext uri="{FF2B5EF4-FFF2-40B4-BE49-F238E27FC236}">
                <a16:creationId xmlns:a16="http://schemas.microsoft.com/office/drawing/2014/main" id="{17FA9574-EF92-F0D6-7BCE-CBA1659614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143251" y="1773238"/>
            <a:ext cx="4392613" cy="3600450"/>
          </a:xfrm>
        </p:spPr>
        <p:txBody>
          <a:bodyPr/>
          <a:lstStyle/>
          <a:p>
            <a:pPr eaLnBrk="1" hangingPunct="1"/>
            <a:r>
              <a:rPr lang="tr-TR" altLang="tr-TR"/>
              <a:t>Tartışma grupları</a:t>
            </a:r>
          </a:p>
          <a:p>
            <a:pPr eaLnBrk="1" hangingPunct="1"/>
            <a:r>
              <a:rPr lang="tr-TR" altLang="tr-TR"/>
              <a:t>Odak gruplar</a:t>
            </a:r>
          </a:p>
          <a:p>
            <a:pPr eaLnBrk="1" hangingPunct="1"/>
            <a:r>
              <a:rPr lang="tr-TR" altLang="tr-TR"/>
              <a:t>Beyin fırtınası</a:t>
            </a:r>
          </a:p>
          <a:p>
            <a:pPr eaLnBrk="1" hangingPunct="1"/>
            <a:r>
              <a:rPr lang="tr-TR" altLang="tr-TR"/>
              <a:t>Çalışma grupları</a:t>
            </a:r>
          </a:p>
          <a:p>
            <a:pPr eaLnBrk="1" hangingPunct="1"/>
            <a:r>
              <a:rPr lang="tr-TR" altLang="tr-TR"/>
              <a:t>………..</a:t>
            </a:r>
          </a:p>
        </p:txBody>
      </p:sp>
      <p:sp>
        <p:nvSpPr>
          <p:cNvPr id="474116" name="Text Box 3">
            <a:extLst>
              <a:ext uri="{FF2B5EF4-FFF2-40B4-BE49-F238E27FC236}">
                <a16:creationId xmlns:a16="http://schemas.microsoft.com/office/drawing/2014/main" id="{54F5B6DD-670A-E822-EF3F-1EBE3740F2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692150"/>
            <a:ext cx="40322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C00000"/>
                </a:solidFill>
              </a:rPr>
              <a:t>Tartışma grupları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Slayt Numarası Yer Tutucusu 5">
            <a:extLst>
              <a:ext uri="{FF2B5EF4-FFF2-40B4-BE49-F238E27FC236}">
                <a16:creationId xmlns:a16="http://schemas.microsoft.com/office/drawing/2014/main" id="{4EDDD670-570D-4708-9A3F-52D3A9CAE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B58EF2E-39ED-40DB-9922-4D6143AD0FC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75139" name="Rectangle 2">
            <a:extLst>
              <a:ext uri="{FF2B5EF4-FFF2-40B4-BE49-F238E27FC236}">
                <a16:creationId xmlns:a16="http://schemas.microsoft.com/office/drawing/2014/main" id="{7E716D91-034E-B2A9-EE04-C9688F0670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15889"/>
            <a:ext cx="8229600" cy="1006475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Demonstrasyonlar</a:t>
            </a:r>
          </a:p>
        </p:txBody>
      </p:sp>
      <p:sp>
        <p:nvSpPr>
          <p:cNvPr id="475140" name="Rectangle 3">
            <a:extLst>
              <a:ext uri="{FF2B5EF4-FFF2-40B4-BE49-F238E27FC236}">
                <a16:creationId xmlns:a16="http://schemas.microsoft.com/office/drawing/2014/main" id="{98B9B30A-1313-87FC-5AF7-92EADB1CF4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31950" y="1339851"/>
            <a:ext cx="8928100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/>
              <a:t>Çiftçilerin yenilikleri </a:t>
            </a:r>
            <a:r>
              <a:rPr lang="tr-TR" altLang="tr-TR" b="1">
                <a:solidFill>
                  <a:srgbClr val="C00000"/>
                </a:solidFill>
              </a:rPr>
              <a:t>test</a:t>
            </a:r>
            <a:r>
              <a:rPr lang="tr-TR" altLang="tr-TR"/>
              <a:t> etmelerine olanak tanır.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/>
              <a:t>Problemin </a:t>
            </a:r>
            <a:r>
              <a:rPr lang="tr-TR" altLang="tr-TR" b="1"/>
              <a:t>nedenleri</a:t>
            </a:r>
            <a:r>
              <a:rPr lang="tr-TR" altLang="tr-TR"/>
              <a:t> ve </a:t>
            </a:r>
            <a:r>
              <a:rPr lang="tr-TR" altLang="tr-TR" b="1"/>
              <a:t>çözümleri</a:t>
            </a:r>
            <a:r>
              <a:rPr lang="tr-TR" altLang="tr-TR"/>
              <a:t> aktarılır.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  <a:buFontTx/>
              <a:buNone/>
            </a:pPr>
            <a:r>
              <a:rPr lang="tr-TR" altLang="tr-TR" b="1"/>
              <a:t>	</a:t>
            </a:r>
            <a:r>
              <a:rPr lang="tr-TR" altLang="tr-TR" b="1" u="sng"/>
              <a:t>Örnek: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  <a:buFontTx/>
              <a:buNone/>
            </a:pPr>
            <a:r>
              <a:rPr lang="tr-TR" altLang="tr-TR"/>
              <a:t>	Topraktaki yetersizlikler için farklı zamanlardaki gübrelemelerle çözüm gösterilir. Ancak, ardındaki biyolojik süreç incelenmez.  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162" name="Slayt Numarası Yer Tutucusu 5">
            <a:extLst>
              <a:ext uri="{FF2B5EF4-FFF2-40B4-BE49-F238E27FC236}">
                <a16:creationId xmlns:a16="http://schemas.microsoft.com/office/drawing/2014/main" id="{DCE2D4C2-620E-91A1-93B3-632E088EF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06CBA018-148E-4E19-865F-5CADACC11C3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76163" name="Rectangle 2">
            <a:extLst>
              <a:ext uri="{FF2B5EF4-FFF2-40B4-BE49-F238E27FC236}">
                <a16:creationId xmlns:a16="http://schemas.microsoft.com/office/drawing/2014/main" id="{8C518496-7C21-1F22-1010-8155CB1B35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89125" y="1628775"/>
            <a:ext cx="8578850" cy="38877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çiftçi </a:t>
            </a:r>
            <a:r>
              <a:rPr lang="tr-TR" altLang="tr-TR" sz="2800" b="1">
                <a:solidFill>
                  <a:srgbClr val="C00000"/>
                </a:solidFill>
              </a:rPr>
              <a:t>tarlasında</a:t>
            </a:r>
            <a:r>
              <a:rPr lang="tr-TR" altLang="tr-TR" sz="2800"/>
              <a:t>/</a:t>
            </a:r>
            <a:r>
              <a:rPr lang="tr-TR" altLang="tr-TR" sz="2800" b="1">
                <a:solidFill>
                  <a:srgbClr val="C00000"/>
                </a:solidFill>
              </a:rPr>
              <a:t>koşullarında</a:t>
            </a:r>
            <a:r>
              <a:rPr lang="tr-TR" altLang="tr-TR" sz="2800"/>
              <a:t> yapılmalıdır. 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çiftçi tarlasında yapılırsa daha kolay kabul edilir.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çiftçi “evet, yöntem burada çalışıyor, ama benim koşullarımda asla çalışmaz” </a:t>
            </a:r>
            <a:r>
              <a:rPr lang="tr-TR" altLang="tr-TR" sz="2800" b="1" u="sng">
                <a:solidFill>
                  <a:srgbClr val="C00000"/>
                </a:solidFill>
              </a:rPr>
              <a:t>(eğer koşulu)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/>
              <a:t>mevcut ve öneri arasındaki </a:t>
            </a:r>
            <a:r>
              <a:rPr lang="tr-TR" altLang="tr-TR" sz="2800" b="1">
                <a:solidFill>
                  <a:srgbClr val="C00000"/>
                </a:solidFill>
              </a:rPr>
              <a:t>farkı net ortaya </a:t>
            </a:r>
            <a:r>
              <a:rPr lang="tr-TR" altLang="tr-TR" sz="2800"/>
              <a:t>koyar. </a:t>
            </a:r>
          </a:p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tr-TR" altLang="tr-TR" sz="2800" b="1">
                <a:solidFill>
                  <a:srgbClr val="C00000"/>
                </a:solidFill>
              </a:rPr>
              <a:t>Yeterli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büyüklükte</a:t>
            </a:r>
            <a:r>
              <a:rPr lang="tr-TR" altLang="tr-TR" sz="2800"/>
              <a:t> planlanmalıdır. </a:t>
            </a:r>
          </a:p>
        </p:txBody>
      </p:sp>
      <p:sp>
        <p:nvSpPr>
          <p:cNvPr id="476164" name="Rectangle 3">
            <a:extLst>
              <a:ext uri="{FF2B5EF4-FFF2-40B4-BE49-F238E27FC236}">
                <a16:creationId xmlns:a16="http://schemas.microsoft.com/office/drawing/2014/main" id="{85A0952E-935B-EE10-B392-A356E1AC63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549275"/>
            <a:ext cx="8229600" cy="706438"/>
          </a:xfrm>
          <a:noFill/>
        </p:spPr>
        <p:txBody>
          <a:bodyPr/>
          <a:lstStyle/>
          <a:p>
            <a:pPr algn="r" eaLnBrk="1" hangingPunct="1"/>
            <a:r>
              <a:rPr lang="tr-TR" altLang="tr-TR" sz="3200" b="1" i="1"/>
              <a:t>Demonstrasyonlar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Slayt Numarası Yer Tutucusu 5">
            <a:extLst>
              <a:ext uri="{FF2B5EF4-FFF2-40B4-BE49-F238E27FC236}">
                <a16:creationId xmlns:a16="http://schemas.microsoft.com/office/drawing/2014/main" id="{6588DE34-FFB9-CE98-5DCE-D5883546C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1066F74-E666-4298-BFBC-B13C3635A27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89475" name="Rectangle 2">
            <a:extLst>
              <a:ext uri="{FF2B5EF4-FFF2-40B4-BE49-F238E27FC236}">
                <a16:creationId xmlns:a16="http://schemas.microsoft.com/office/drawing/2014/main" id="{2AB8CA9F-59A4-3367-91CF-817A63F54F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43113" y="850901"/>
            <a:ext cx="8229600" cy="633413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Demonstrasyonlar</a:t>
            </a:r>
          </a:p>
        </p:txBody>
      </p:sp>
      <p:sp>
        <p:nvSpPr>
          <p:cNvPr id="489476" name="Rectangle 3">
            <a:extLst>
              <a:ext uri="{FF2B5EF4-FFF2-40B4-BE49-F238E27FC236}">
                <a16:creationId xmlns:a16="http://schemas.microsoft.com/office/drawing/2014/main" id="{4463CB78-9C3C-B12C-B9D8-CE43382EC8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4" y="1700213"/>
            <a:ext cx="8207375" cy="3529012"/>
          </a:xfrm>
        </p:spPr>
        <p:txBody>
          <a:bodyPr/>
          <a:lstStyle/>
          <a:p>
            <a:pPr eaLnBrk="1" hangingPunct="1"/>
            <a:r>
              <a:rPr lang="tr-TR" altLang="tr-TR">
                <a:solidFill>
                  <a:srgbClr val="0070C0"/>
                </a:solidFill>
              </a:rPr>
              <a:t>Sonuç demo.:   </a:t>
            </a:r>
            <a:r>
              <a:rPr lang="tr-TR" altLang="tr-TR" sz="4000" b="1" u="sng">
                <a:solidFill>
                  <a:srgbClr val="0070C0"/>
                </a:solidFill>
              </a:rPr>
              <a:t>niçin yapıldığı</a:t>
            </a:r>
            <a:endParaRPr lang="tr-TR" altLang="tr-TR" sz="4000">
              <a:solidFill>
                <a:srgbClr val="0070C0"/>
              </a:solidFill>
            </a:endParaRPr>
          </a:p>
          <a:p>
            <a:pPr eaLnBrk="1" hangingPunct="1">
              <a:buFontTx/>
              <a:buNone/>
            </a:pPr>
            <a:endParaRPr lang="tr-TR" altLang="tr-TR">
              <a:solidFill>
                <a:srgbClr val="0070C0"/>
              </a:solidFill>
            </a:endParaRPr>
          </a:p>
          <a:p>
            <a:pPr eaLnBrk="1" hangingPunct="1"/>
            <a:r>
              <a:rPr lang="tr-TR" altLang="tr-TR">
                <a:solidFill>
                  <a:srgbClr val="0070C0"/>
                </a:solidFill>
              </a:rPr>
              <a:t>Yöntem demo.: </a:t>
            </a:r>
            <a:r>
              <a:rPr lang="tr-TR" altLang="tr-TR" sz="4400" b="1" u="sng">
                <a:solidFill>
                  <a:srgbClr val="0070C0"/>
                </a:solidFill>
              </a:rPr>
              <a:t>nasıl yapılacağı</a:t>
            </a:r>
            <a:r>
              <a:rPr lang="tr-TR" altLang="tr-TR">
                <a:solidFill>
                  <a:srgbClr val="0070C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Slayt Numarası Yer Tutucusu 5">
            <a:extLst>
              <a:ext uri="{FF2B5EF4-FFF2-40B4-BE49-F238E27FC236}">
                <a16:creationId xmlns:a16="http://schemas.microsoft.com/office/drawing/2014/main" id="{75FB8F1C-B29F-F64D-643F-5D1A29905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E692BDF-0D62-453E-A2B2-327D840910A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0499" name="Rectangle 2">
            <a:extLst>
              <a:ext uri="{FF2B5EF4-FFF2-40B4-BE49-F238E27FC236}">
                <a16:creationId xmlns:a16="http://schemas.microsoft.com/office/drawing/2014/main" id="{1989E363-A3CE-9343-5CC4-6BA1010A35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490538"/>
            <a:ext cx="8229600" cy="635000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Sonuç Demonstrasyonu</a:t>
            </a:r>
          </a:p>
        </p:txBody>
      </p:sp>
      <p:sp>
        <p:nvSpPr>
          <p:cNvPr id="490500" name="Rectangle 3">
            <a:extLst>
              <a:ext uri="{FF2B5EF4-FFF2-40B4-BE49-F238E27FC236}">
                <a16:creationId xmlns:a16="http://schemas.microsoft.com/office/drawing/2014/main" id="{09EFB172-7700-1459-A398-FC0253ECE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2313" y="1341438"/>
            <a:ext cx="8424862" cy="4824412"/>
          </a:xfrm>
        </p:spPr>
        <p:txBody>
          <a:bodyPr/>
          <a:lstStyle/>
          <a:p>
            <a:pPr eaLnBrk="1" hangingPunct="1"/>
            <a:r>
              <a:rPr lang="tr-TR" altLang="tr-TR" sz="2800"/>
              <a:t>Sonuç demonstrasyonunun amacı, </a:t>
            </a:r>
            <a:r>
              <a:rPr lang="tr-TR" altLang="tr-TR" sz="2800" b="1">
                <a:solidFill>
                  <a:srgbClr val="C00000"/>
                </a:solidFill>
              </a:rPr>
              <a:t>yerel koşullarda uygulanabilir bir tekniği</a:t>
            </a:r>
            <a:r>
              <a:rPr lang="tr-TR" altLang="tr-TR" sz="2800"/>
              <a:t> çiftçilerin benimsemesini sağlamaktır.</a:t>
            </a:r>
          </a:p>
          <a:p>
            <a:pPr eaLnBrk="1" hangingPunct="1">
              <a:buFontTx/>
              <a:buNone/>
            </a:pPr>
            <a:endParaRPr lang="tr-TR" altLang="tr-TR" sz="2800"/>
          </a:p>
          <a:p>
            <a:pPr eaLnBrk="1" hangingPunct="1"/>
            <a:r>
              <a:rPr lang="tr-TR" altLang="tr-TR" sz="2800"/>
              <a:t>Sonuç demonstrasyonu </a:t>
            </a:r>
            <a:r>
              <a:rPr lang="tr-TR" altLang="tr-TR" sz="2800" b="1">
                <a:solidFill>
                  <a:srgbClr val="C00000"/>
                </a:solidFill>
              </a:rPr>
              <a:t>üretim sezonunu veya daha uzun süreyi </a:t>
            </a:r>
            <a:r>
              <a:rPr lang="tr-TR" altLang="tr-TR" sz="2800"/>
              <a:t>içerebilir.</a:t>
            </a:r>
          </a:p>
          <a:p>
            <a:pPr eaLnBrk="1" hangingPunct="1">
              <a:buFontTx/>
              <a:buNone/>
            </a:pPr>
            <a:r>
              <a:rPr lang="tr-TR" altLang="tr-TR" sz="2800"/>
              <a:t> </a:t>
            </a:r>
          </a:p>
          <a:p>
            <a:pPr eaLnBrk="1" hangingPunct="1"/>
            <a:r>
              <a:rPr lang="tr-TR" altLang="tr-TR" sz="2800" b="1">
                <a:solidFill>
                  <a:srgbClr val="C00000"/>
                </a:solidFill>
              </a:rPr>
              <a:t>ekimden hasada kadar kimin bakacağı</a:t>
            </a:r>
            <a:r>
              <a:rPr lang="tr-TR" altLang="tr-TR" sz="2800"/>
              <a:t> önemli.</a:t>
            </a:r>
          </a:p>
          <a:p>
            <a:pPr eaLnBrk="1" hangingPunct="1"/>
            <a:r>
              <a:rPr lang="tr-TR" altLang="tr-TR" sz="2800" b="1">
                <a:solidFill>
                  <a:srgbClr val="C00000"/>
                </a:solidFill>
              </a:rPr>
              <a:t>seçilmiş çiftçi..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Slayt Numarası Yer Tutucusu 5">
            <a:extLst>
              <a:ext uri="{FF2B5EF4-FFF2-40B4-BE49-F238E27FC236}">
                <a16:creationId xmlns:a16="http://schemas.microsoft.com/office/drawing/2014/main" id="{1701AE1F-EFA9-ADFC-D995-8A6EF09C1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70E6EA5-9FB3-46AB-B5BC-709C9DFA3D03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1523" name="Rectangle 2">
            <a:extLst>
              <a:ext uri="{FF2B5EF4-FFF2-40B4-BE49-F238E27FC236}">
                <a16:creationId xmlns:a16="http://schemas.microsoft.com/office/drawing/2014/main" id="{5D00893C-B454-6C71-2C19-C4CED20058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347663"/>
            <a:ext cx="8229600" cy="633412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Yöntem demonstrasyonu</a:t>
            </a:r>
          </a:p>
        </p:txBody>
      </p:sp>
      <p:sp>
        <p:nvSpPr>
          <p:cNvPr id="491524" name="Rectangle 3">
            <a:extLst>
              <a:ext uri="{FF2B5EF4-FFF2-40B4-BE49-F238E27FC236}">
                <a16:creationId xmlns:a16="http://schemas.microsoft.com/office/drawing/2014/main" id="{E95EF9B8-3079-F75C-FAD4-FA274CB520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31950" y="1052514"/>
            <a:ext cx="8928100" cy="5545137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</a:pPr>
            <a:r>
              <a:rPr lang="tr-TR" altLang="tr-TR">
                <a:solidFill>
                  <a:srgbClr val="C00000"/>
                </a:solidFill>
              </a:rPr>
              <a:t>uygulamanın </a:t>
            </a:r>
            <a:r>
              <a:rPr lang="tr-TR" altLang="tr-TR" b="1">
                <a:solidFill>
                  <a:srgbClr val="C00000"/>
                </a:solidFill>
              </a:rPr>
              <a:t>nasıl yapılacağı</a:t>
            </a:r>
            <a:r>
              <a:rPr lang="tr-TR" altLang="tr-TR"/>
              <a:t> anlatılır.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</a:pPr>
            <a:r>
              <a:rPr lang="tr-TR" altLang="tr-TR"/>
              <a:t>Çiftçiye </a:t>
            </a:r>
            <a:r>
              <a:rPr lang="tr-TR" altLang="tr-TR" b="1">
                <a:solidFill>
                  <a:srgbClr val="C00000"/>
                </a:solidFill>
              </a:rPr>
              <a:t>denemesi için fırsat </a:t>
            </a:r>
            <a:r>
              <a:rPr lang="tr-TR" altLang="tr-TR"/>
              <a:t>verilir.	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</a:pPr>
            <a:r>
              <a:rPr lang="tr-TR" altLang="tr-TR"/>
              <a:t>Uygulamanın </a:t>
            </a:r>
            <a:r>
              <a:rPr lang="tr-TR" altLang="tr-TR" b="1" u="sng">
                <a:solidFill>
                  <a:srgbClr val="C00000"/>
                </a:solidFill>
              </a:rPr>
              <a:t>nedeni</a:t>
            </a:r>
            <a:r>
              <a:rPr lang="tr-TR" altLang="tr-TR" b="1">
                <a:solidFill>
                  <a:srgbClr val="C00000"/>
                </a:solidFill>
              </a:rPr>
              <a:t> </a:t>
            </a:r>
            <a:r>
              <a:rPr lang="tr-TR" altLang="tr-TR"/>
              <a:t>ve </a:t>
            </a:r>
            <a:r>
              <a:rPr lang="tr-TR" altLang="tr-TR" b="1" u="sng">
                <a:solidFill>
                  <a:srgbClr val="C00000"/>
                </a:solidFill>
              </a:rPr>
              <a:t>mevcutla</a:t>
            </a:r>
            <a:r>
              <a:rPr lang="tr-TR" altLang="tr-TR">
                <a:solidFill>
                  <a:srgbClr val="C00000"/>
                </a:solidFill>
              </a:rPr>
              <a:t> </a:t>
            </a:r>
            <a:r>
              <a:rPr lang="tr-TR" altLang="tr-TR" b="1" u="sng">
                <a:solidFill>
                  <a:srgbClr val="C00000"/>
                </a:solidFill>
              </a:rPr>
              <a:t>farklılıkları</a:t>
            </a:r>
            <a:r>
              <a:rPr lang="tr-TR" altLang="tr-TR">
                <a:solidFill>
                  <a:srgbClr val="C00000"/>
                </a:solidFill>
              </a:rPr>
              <a:t> </a:t>
            </a:r>
            <a:r>
              <a:rPr lang="tr-TR" altLang="tr-TR"/>
              <a:t>tartışılır.</a:t>
            </a: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1200"/>
              </a:spcAft>
            </a:pPr>
            <a:r>
              <a:rPr lang="tr-TR" altLang="tr-TR" b="1">
                <a:solidFill>
                  <a:srgbClr val="C00000"/>
                </a:solidFill>
              </a:rPr>
              <a:t>Kısa sürelidir</a:t>
            </a:r>
            <a:r>
              <a:rPr lang="tr-TR" altLang="tr-TR"/>
              <a:t>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tr-TR" altLang="tr-TR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altLang="tr-TR"/>
              <a:t>		</a:t>
            </a:r>
            <a:r>
              <a:rPr lang="tr-TR" altLang="tr-TR" b="1" u="sng"/>
              <a:t>Örnek: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tr-TR" altLang="tr-TR"/>
              <a:t> Tahlil için nasıl toprak örneği alınması.</a:t>
            </a: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tr-TR" altLang="tr-TR"/>
              <a:t> Budama, aşılama vb. uygulamalar.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Slayt Numarası Yer Tutucusu 5">
            <a:extLst>
              <a:ext uri="{FF2B5EF4-FFF2-40B4-BE49-F238E27FC236}">
                <a16:creationId xmlns:a16="http://schemas.microsoft.com/office/drawing/2014/main" id="{D7B70E9B-55BD-B91A-465B-77219C9EB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A065949D-644C-4A15-9376-0380FC7650E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2547" name="Rectangle 2">
            <a:extLst>
              <a:ext uri="{FF2B5EF4-FFF2-40B4-BE49-F238E27FC236}">
                <a16:creationId xmlns:a16="http://schemas.microsoft.com/office/drawing/2014/main" id="{011688C8-622B-E97E-F5AD-D6296320209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tr-TR" altLang="tr-TR"/>
              <a:t>Hibrid mısır için, demonstrasyon ekim öncesinden hasada tüm teknikleri kapsayacaktır. </a:t>
            </a:r>
          </a:p>
          <a:p>
            <a:pPr eaLnBrk="1" hangingPunct="1">
              <a:buFontTx/>
              <a:buNone/>
            </a:pPr>
            <a:endParaRPr lang="tr-TR" altLang="tr-TR"/>
          </a:p>
          <a:p>
            <a:pPr eaLnBrk="1" hangingPunct="1"/>
            <a:r>
              <a:rPr lang="tr-TR" altLang="tr-TR"/>
              <a:t>Yöntem demonstrasyonu serisinde yeni çeşitlerin veya ürünlerin tanıtımı için birkaç haftalık ara verilir. </a:t>
            </a:r>
          </a:p>
        </p:txBody>
      </p:sp>
      <p:sp>
        <p:nvSpPr>
          <p:cNvPr id="492548" name="Rectangle 3">
            <a:extLst>
              <a:ext uri="{FF2B5EF4-FFF2-40B4-BE49-F238E27FC236}">
                <a16:creationId xmlns:a16="http://schemas.microsoft.com/office/drawing/2014/main" id="{E86FCBF7-772E-E7CC-AF02-FAE30CF0C8F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633412"/>
          </a:xfrm>
          <a:noFill/>
        </p:spPr>
        <p:txBody>
          <a:bodyPr/>
          <a:lstStyle/>
          <a:p>
            <a:pPr algn="r" eaLnBrk="1" hangingPunct="1"/>
            <a:r>
              <a:rPr lang="tr-TR" altLang="tr-TR" sz="3200" b="1" i="1"/>
              <a:t>Demonstrasyonlar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570" name="Slayt Numarası Yer Tutucusu 5">
            <a:extLst>
              <a:ext uri="{FF2B5EF4-FFF2-40B4-BE49-F238E27FC236}">
                <a16:creationId xmlns:a16="http://schemas.microsoft.com/office/drawing/2014/main" id="{8357CEA0-681A-AC8F-451D-9FFEF1D49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437A99D-D6FC-444E-B3AC-7C1C288607D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69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3571" name="Rectangle 2">
            <a:extLst>
              <a:ext uri="{FF2B5EF4-FFF2-40B4-BE49-F238E27FC236}">
                <a16:creationId xmlns:a16="http://schemas.microsoft.com/office/drawing/2014/main" id="{E4A4096C-5511-A5A1-A86C-AD757FC9EF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03201"/>
            <a:ext cx="8229600" cy="346075"/>
          </a:xfrm>
        </p:spPr>
        <p:txBody>
          <a:bodyPr/>
          <a:lstStyle/>
          <a:p>
            <a:pPr eaLnBrk="1" hangingPunct="1"/>
            <a:r>
              <a:rPr lang="tr-TR" altLang="tr-TR" sz="2800" b="1"/>
              <a:t>Demonstrasyon Kontrol Listesi</a:t>
            </a:r>
          </a:p>
        </p:txBody>
      </p:sp>
      <p:graphicFrame>
        <p:nvGraphicFramePr>
          <p:cNvPr id="655445" name="Group 85">
            <a:extLst>
              <a:ext uri="{FF2B5EF4-FFF2-40B4-BE49-F238E27FC236}">
                <a16:creationId xmlns:a16="http://schemas.microsoft.com/office/drawing/2014/main" id="{058B1A99-9D31-90DC-90E2-C228D87CE39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22439" y="803276"/>
          <a:ext cx="8747125" cy="5868989"/>
        </p:xfrm>
        <a:graphic>
          <a:graphicData uri="http://schemas.openxmlformats.org/drawingml/2006/table">
            <a:tbl>
              <a:tblPr/>
              <a:tblGrid>
                <a:gridCol w="2159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871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2897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Aşamalar</a:t>
                      </a:r>
                      <a:endParaRPr kumimoji="0" lang="tr-TR" altLang="tr-TR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Konu İçeriği </a:t>
                      </a:r>
                      <a:endParaRPr kumimoji="0" lang="tr-TR" altLang="tr-TR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3" marR="91423" marT="45712" marB="4571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22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Bilgi toplama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Bültenler, raporlar, veriler</a:t>
                      </a:r>
                      <a:r>
                        <a:rPr kumimoji="0" lang="de-DE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vb.</a:t>
                      </a:r>
                      <a:endParaRPr kumimoji="0" lang="de-DE" altLang="tr-TR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</a:endParaRP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4736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Plan hazırlama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Mantıki sıra, gerekli materyal listelenir, nereden sağlanacağı belirtilir, dağıtmak için broşür  hazırlanır. Demo. zamanı, vurgulanacak konu, uzmanlar, davet edilecek çiftçiler vb. belirlenir. 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7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çiftçi seçimi 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İlgilenecek çiftçi ve </a:t>
                      </a:r>
                      <a:r>
                        <a:rPr kumimoji="0" lang="tr-TR" altLang="tr-TR" sz="2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demo</a:t>
                      </a: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. parseli belirlenir.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012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Demo.nun</a:t>
                      </a: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 yürütülmesi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Duyurulur. İzleyiciler karşılanır. Yapan  tanıtılır. Amacı ve önemi açıklanır. İzleyiciler görüp, duymalı. Sorular alınır. İkram yapılabilir.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887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İzleme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-45720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457200" algn="l"/>
                        </a:tabLst>
                      </a:pPr>
                      <a:r>
                        <a:rPr kumimoji="0" lang="tr-TR" altLang="tr-TR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Rapor, değerlendirme ve izleme amaçları için  ilgili veriler, çiftçilerin problemleri ve ilgileri   kayıt edilir.</a:t>
                      </a:r>
                    </a:p>
                  </a:txBody>
                  <a:tcPr marL="91423" marR="91423" marT="45712" marB="4571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Slayt Numarası Yer Tutucusu 5">
            <a:extLst>
              <a:ext uri="{FF2B5EF4-FFF2-40B4-BE49-F238E27FC236}">
                <a16:creationId xmlns:a16="http://schemas.microsoft.com/office/drawing/2014/main" id="{6F5063E4-3D87-CBA2-67F5-A997227F6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8A93D9A-E694-4D0F-BFDF-84DB4452F4F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0387" name="Rectangle 2">
            <a:extLst>
              <a:ext uri="{FF2B5EF4-FFF2-40B4-BE49-F238E27FC236}">
                <a16:creationId xmlns:a16="http://schemas.microsoft.com/office/drawing/2014/main" id="{C4403584-25FD-54D6-4A19-3515CD8E3C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549276"/>
            <a:ext cx="8229600" cy="1082675"/>
          </a:xfrm>
        </p:spPr>
        <p:txBody>
          <a:bodyPr/>
          <a:lstStyle/>
          <a:p>
            <a:pPr eaLnBrk="1" hangingPunct="1"/>
            <a:r>
              <a:rPr lang="tr-TR" altLang="tr-TR" sz="3600" b="1" u="sng">
                <a:solidFill>
                  <a:srgbClr val="FF0000"/>
                </a:solidFill>
              </a:rPr>
              <a:t>Yayım araç ve yöntemlerinin amacı?</a:t>
            </a:r>
          </a:p>
        </p:txBody>
      </p:sp>
      <p:sp>
        <p:nvSpPr>
          <p:cNvPr id="400388" name="Text Box 3">
            <a:extLst>
              <a:ext uri="{FF2B5EF4-FFF2-40B4-BE49-F238E27FC236}">
                <a16:creationId xmlns:a16="http://schemas.microsoft.com/office/drawing/2014/main" id="{EB00958F-1E36-5325-997D-FD0AA1A6A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6" y="2060575"/>
            <a:ext cx="5903913" cy="5794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0000"/>
                </a:solidFill>
              </a:rPr>
              <a:t>Öğrenme sürecine destek</a:t>
            </a:r>
          </a:p>
        </p:txBody>
      </p:sp>
      <p:sp>
        <p:nvSpPr>
          <p:cNvPr id="400389" name="Text Box 4">
            <a:extLst>
              <a:ext uri="{FF2B5EF4-FFF2-40B4-BE49-F238E27FC236}">
                <a16:creationId xmlns:a16="http://schemas.microsoft.com/office/drawing/2014/main" id="{60FEBBDD-C152-2329-44BD-E69899862A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6" y="3573464"/>
            <a:ext cx="5903913" cy="5794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0000"/>
                </a:solidFill>
              </a:rPr>
              <a:t>başarıyı artırmak</a:t>
            </a:r>
          </a:p>
        </p:txBody>
      </p:sp>
      <p:sp>
        <p:nvSpPr>
          <p:cNvPr id="400390" name="Text Box 5">
            <a:extLst>
              <a:ext uri="{FF2B5EF4-FFF2-40B4-BE49-F238E27FC236}">
                <a16:creationId xmlns:a16="http://schemas.microsoft.com/office/drawing/2014/main" id="{F38C23A8-26CA-04E6-6250-65F5A7596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76" y="5226050"/>
            <a:ext cx="5903913" cy="1066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0000"/>
                </a:solidFill>
              </a:rPr>
              <a:t>Bilgi, beceri, eğilim ve uygulamalarda değişim</a:t>
            </a:r>
          </a:p>
        </p:txBody>
      </p:sp>
      <p:sp>
        <p:nvSpPr>
          <p:cNvPr id="400391" name="Line 6">
            <a:extLst>
              <a:ext uri="{FF2B5EF4-FFF2-40B4-BE49-F238E27FC236}">
                <a16:creationId xmlns:a16="http://schemas.microsoft.com/office/drawing/2014/main" id="{04608DB2-60EE-E728-53DD-57863AC548A2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2708276"/>
            <a:ext cx="0" cy="7921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0392" name="Line 7">
            <a:extLst>
              <a:ext uri="{FF2B5EF4-FFF2-40B4-BE49-F238E27FC236}">
                <a16:creationId xmlns:a16="http://schemas.microsoft.com/office/drawing/2014/main" id="{E7844CEC-AD3E-75BA-BD87-683605997A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4221163"/>
            <a:ext cx="0" cy="79216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tr-TR" i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594" name="Slayt Numarası Yer Tutucusu 5">
            <a:extLst>
              <a:ext uri="{FF2B5EF4-FFF2-40B4-BE49-F238E27FC236}">
                <a16:creationId xmlns:a16="http://schemas.microsoft.com/office/drawing/2014/main" id="{31E36807-23FC-8DE7-10A3-4C9B0AC51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501AB5F-D016-4476-BB50-3D28A4DB570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4595" name="Rectangle 2">
            <a:extLst>
              <a:ext uri="{FF2B5EF4-FFF2-40B4-BE49-F238E27FC236}">
                <a16:creationId xmlns:a16="http://schemas.microsoft.com/office/drawing/2014/main" id="{03C864E3-65CD-FCC6-A6A2-C2773A7B93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188913"/>
            <a:ext cx="8229600" cy="576262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Tarla günü</a:t>
            </a:r>
          </a:p>
        </p:txBody>
      </p:sp>
      <p:sp>
        <p:nvSpPr>
          <p:cNvPr id="494596" name="Rectangle 3">
            <a:extLst>
              <a:ext uri="{FF2B5EF4-FFF2-40B4-BE49-F238E27FC236}">
                <a16:creationId xmlns:a16="http://schemas.microsoft.com/office/drawing/2014/main" id="{CA216133-A595-4B45-288E-4C879805D1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6414" y="981075"/>
            <a:ext cx="8675687" cy="5543550"/>
          </a:xfrm>
        </p:spPr>
        <p:txBody>
          <a:bodyPr/>
          <a:lstStyle/>
          <a:p>
            <a:pPr eaLnBrk="1" hangingPunct="1"/>
            <a:r>
              <a:rPr lang="tr-TR" altLang="tr-TR" sz="2800"/>
              <a:t>Yeni ürün veya düşünceyi mümkün olduğunca çok çiftçiye tanıtmak için kullanılır.</a:t>
            </a:r>
          </a:p>
          <a:p>
            <a:pPr eaLnBrk="1" hangingPunct="1">
              <a:buFontTx/>
              <a:buNone/>
            </a:pPr>
            <a:endParaRPr lang="tr-TR" altLang="tr-TR" sz="2800"/>
          </a:p>
          <a:p>
            <a:pPr algn="ctr" eaLnBrk="1" hangingPunct="1">
              <a:spcAft>
                <a:spcPct val="55000"/>
              </a:spcAft>
              <a:buFontTx/>
              <a:buNone/>
            </a:pPr>
            <a:r>
              <a:rPr lang="tr-TR" altLang="tr-TR" sz="2800" b="1"/>
              <a:t>Tarla günündeki uygulamalar</a:t>
            </a:r>
          </a:p>
          <a:p>
            <a:pPr eaLnBrk="1" hangingPunct="1">
              <a:spcAft>
                <a:spcPct val="55000"/>
              </a:spcAft>
            </a:pPr>
            <a:r>
              <a:rPr lang="tr-TR" altLang="tr-TR" sz="2800"/>
              <a:t>Araştırma enstitüsü, yayım örgütünün bahçesinde, tarlasında yürütülebilir. </a:t>
            </a:r>
          </a:p>
          <a:p>
            <a:pPr eaLnBrk="1" hangingPunct="1">
              <a:spcAft>
                <a:spcPct val="55000"/>
              </a:spcAft>
            </a:pPr>
            <a:r>
              <a:rPr lang="tr-TR" altLang="tr-TR" sz="2800"/>
              <a:t>En uygunu </a:t>
            </a:r>
            <a:r>
              <a:rPr lang="tr-TR" altLang="tr-TR" sz="2800" b="1"/>
              <a:t>yerel koşullarda </a:t>
            </a:r>
            <a:r>
              <a:rPr lang="tr-TR" altLang="tr-TR" sz="2800"/>
              <a:t>ve</a:t>
            </a:r>
            <a:r>
              <a:rPr lang="tr-TR" altLang="tr-TR" sz="2800" b="1"/>
              <a:t> çiftçi tarlasında</a:t>
            </a:r>
            <a:r>
              <a:rPr lang="tr-TR" altLang="tr-TR" sz="2800"/>
              <a:t> yapılmasıdır.</a:t>
            </a:r>
          </a:p>
          <a:p>
            <a:pPr eaLnBrk="1" hangingPunct="1">
              <a:spcAft>
                <a:spcPct val="55000"/>
              </a:spcAft>
            </a:pPr>
            <a:r>
              <a:rPr lang="tr-TR" altLang="tr-TR" sz="2800" b="1"/>
              <a:t>Çiftçinin</a:t>
            </a:r>
            <a:r>
              <a:rPr lang="tr-TR" altLang="tr-TR" sz="2800"/>
              <a:t> süreci anlatması ve çalışmaları yürütmesi tarla gününün etkisini artırmaktadır.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618" name="Slayt Numarası Yer Tutucusu 5">
            <a:extLst>
              <a:ext uri="{FF2B5EF4-FFF2-40B4-BE49-F238E27FC236}">
                <a16:creationId xmlns:a16="http://schemas.microsoft.com/office/drawing/2014/main" id="{6F22E5AC-F2D5-FEC2-0D8C-0EB32EE0D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6614252-003A-458B-ABD1-0287EB758D2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5619" name="Rectangle 2">
            <a:extLst>
              <a:ext uri="{FF2B5EF4-FFF2-40B4-BE49-F238E27FC236}">
                <a16:creationId xmlns:a16="http://schemas.microsoft.com/office/drawing/2014/main" id="{C28B49B4-854C-8B3E-B257-9C7069756E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052513"/>
            <a:ext cx="8424862" cy="52562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/>
              <a:t>Aşırı </a:t>
            </a:r>
            <a:r>
              <a:rPr lang="tr-TR" altLang="tr-TR" b="1"/>
              <a:t>kalabalık</a:t>
            </a:r>
            <a:r>
              <a:rPr lang="tr-TR" altLang="tr-TR"/>
              <a:t> </a:t>
            </a:r>
            <a:r>
              <a:rPr lang="tr-TR" altLang="tr-TR" b="1"/>
              <a:t>olmamalı</a:t>
            </a:r>
            <a:r>
              <a:rPr lang="tr-TR" altLang="tr-TR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Etkinliklerin etrafında kolaylıkla </a:t>
            </a:r>
            <a:r>
              <a:rPr lang="tr-TR" altLang="tr-TR" b="1"/>
              <a:t>dolaşılması</a:t>
            </a:r>
            <a:r>
              <a:rPr lang="tr-TR" altLang="tr-TR"/>
              <a:t> ve </a:t>
            </a:r>
            <a:r>
              <a:rPr lang="tr-TR" altLang="tr-TR" b="1"/>
              <a:t>gözlenebilmesi</a:t>
            </a:r>
            <a:r>
              <a:rPr lang="tr-TR" altLang="tr-TR"/>
              <a:t> önemlidir.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seçilmiş </a:t>
            </a:r>
            <a:r>
              <a:rPr lang="tr-TR" altLang="tr-TR" b="1"/>
              <a:t>çiftçi</a:t>
            </a:r>
            <a:r>
              <a:rPr lang="tr-TR" altLang="tr-TR"/>
              <a:t> </a:t>
            </a:r>
            <a:r>
              <a:rPr lang="tr-TR" altLang="tr-TR" b="1"/>
              <a:t>sorumluluklar</a:t>
            </a:r>
            <a:r>
              <a:rPr lang="tr-TR" altLang="tr-TR"/>
              <a:t> üstlenmelidir. Yayımcı onu desteklemelidir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İşletme </a:t>
            </a:r>
            <a:r>
              <a:rPr lang="tr-TR" altLang="tr-TR" b="1"/>
              <a:t>seçimi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 b="1">
                <a:solidFill>
                  <a:srgbClr val="C00000"/>
                </a:solidFill>
              </a:rPr>
              <a:t>Organizasyon</a:t>
            </a:r>
          </a:p>
          <a:p>
            <a:pPr lvl="2" eaLnBrk="1" hangingPunct="1">
              <a:lnSpc>
                <a:spcPct val="90000"/>
              </a:lnSpc>
            </a:pPr>
            <a:r>
              <a:rPr lang="tr-TR" altLang="tr-TR" sz="3200"/>
              <a:t>Çiftçilerin alınması</a:t>
            </a:r>
          </a:p>
          <a:p>
            <a:pPr lvl="2" eaLnBrk="1" hangingPunct="1">
              <a:lnSpc>
                <a:spcPct val="90000"/>
              </a:lnSpc>
            </a:pPr>
            <a:r>
              <a:rPr lang="tr-TR" altLang="tr-TR" sz="3200"/>
              <a:t>İşletmeye gidilmesi</a:t>
            </a:r>
          </a:p>
          <a:p>
            <a:pPr lvl="2" eaLnBrk="1" hangingPunct="1">
              <a:lnSpc>
                <a:spcPct val="90000"/>
              </a:lnSpc>
            </a:pPr>
            <a:r>
              <a:rPr lang="tr-TR" altLang="tr-TR" sz="3200"/>
              <a:t>Yayımcının konuyu tanıtması</a:t>
            </a:r>
            <a:endParaRPr lang="tr-TR" altLang="tr-TR"/>
          </a:p>
        </p:txBody>
      </p:sp>
      <p:sp>
        <p:nvSpPr>
          <p:cNvPr id="495620" name="Rectangle 3">
            <a:extLst>
              <a:ext uri="{FF2B5EF4-FFF2-40B4-BE49-F238E27FC236}">
                <a16:creationId xmlns:a16="http://schemas.microsoft.com/office/drawing/2014/main" id="{543E88A0-4771-3102-B20B-C986661665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47850" y="188913"/>
            <a:ext cx="8229600" cy="576262"/>
          </a:xfrm>
          <a:noFill/>
        </p:spPr>
        <p:txBody>
          <a:bodyPr/>
          <a:lstStyle/>
          <a:p>
            <a:pPr algn="r" eaLnBrk="1" hangingPunct="1"/>
            <a:r>
              <a:rPr lang="tr-TR" altLang="tr-TR" sz="3200" b="1" i="1"/>
              <a:t>Tarla günleri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642" name="Slayt Numarası Yer Tutucusu 5">
            <a:extLst>
              <a:ext uri="{FF2B5EF4-FFF2-40B4-BE49-F238E27FC236}">
                <a16:creationId xmlns:a16="http://schemas.microsoft.com/office/drawing/2014/main" id="{2778B25B-CE6E-1284-D64D-FFBDACBD4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8F0B978-DB33-4D3A-8E69-1A24BE490A7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6643" name="Rectangle 2">
            <a:extLst>
              <a:ext uri="{FF2B5EF4-FFF2-40B4-BE49-F238E27FC236}">
                <a16:creationId xmlns:a16="http://schemas.microsoft.com/office/drawing/2014/main" id="{8361F99D-55FE-CB65-3243-99316497C4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260351"/>
            <a:ext cx="8229600" cy="576263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Gezi</a:t>
            </a:r>
          </a:p>
        </p:txBody>
      </p:sp>
      <p:sp>
        <p:nvSpPr>
          <p:cNvPr id="496644" name="Rectangle 3">
            <a:extLst>
              <a:ext uri="{FF2B5EF4-FFF2-40B4-BE49-F238E27FC236}">
                <a16:creationId xmlns:a16="http://schemas.microsoft.com/office/drawing/2014/main" id="{6ED3DFF1-D102-F495-26D7-80B7ED429F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6414" y="1052513"/>
            <a:ext cx="8639175" cy="5111750"/>
          </a:xfrm>
        </p:spPr>
        <p:txBody>
          <a:bodyPr/>
          <a:lstStyle/>
          <a:p>
            <a:pPr eaLnBrk="1" hangingPunct="1"/>
            <a:r>
              <a:rPr lang="tr-TR" altLang="tr-TR" sz="2800" b="1">
                <a:solidFill>
                  <a:srgbClr val="C00000"/>
                </a:solidFill>
              </a:rPr>
              <a:t>başka</a:t>
            </a:r>
            <a:r>
              <a:rPr lang="tr-TR" altLang="tr-TR" sz="2800"/>
              <a:t> işletmelerdeki ve araştırma enstitüsündeki uygulamalar gösterilir.</a:t>
            </a:r>
          </a:p>
          <a:p>
            <a:pPr eaLnBrk="1" hangingPunct="1"/>
            <a:r>
              <a:rPr lang="tr-TR" altLang="tr-TR" sz="2800"/>
              <a:t>Temel ilke </a:t>
            </a:r>
            <a:r>
              <a:rPr lang="tr-TR" altLang="tr-TR" sz="2800" b="1">
                <a:solidFill>
                  <a:srgbClr val="C00000"/>
                </a:solidFill>
              </a:rPr>
              <a:t>yenilikleri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görme</a:t>
            </a:r>
            <a:r>
              <a:rPr lang="tr-TR" altLang="tr-TR" sz="2800"/>
              <a:t> ve </a:t>
            </a:r>
            <a:r>
              <a:rPr lang="tr-TR" altLang="tr-TR" sz="2800" b="1">
                <a:solidFill>
                  <a:srgbClr val="C00000"/>
                </a:solidFill>
              </a:rPr>
              <a:t>haberdar</a:t>
            </a:r>
            <a:r>
              <a:rPr lang="tr-TR" altLang="tr-TR" sz="2800"/>
              <a:t> olma.</a:t>
            </a:r>
          </a:p>
          <a:p>
            <a:pPr eaLnBrk="1" hangingPunct="1"/>
            <a:r>
              <a:rPr lang="tr-TR" altLang="tr-TR" sz="2800" b="1">
                <a:solidFill>
                  <a:srgbClr val="C00000"/>
                </a:solidFill>
              </a:rPr>
              <a:t>Diğer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yayım</a:t>
            </a:r>
            <a:r>
              <a:rPr lang="tr-TR" altLang="tr-TR" sz="2800"/>
              <a:t> yöntemleri ile desteklenmelidir.</a:t>
            </a:r>
          </a:p>
          <a:p>
            <a:pPr eaLnBrk="1" hangingPunct="1"/>
            <a:r>
              <a:rPr lang="tr-TR" altLang="tr-TR" sz="2800"/>
              <a:t>Çiftçiler gördükleri teknikler için </a:t>
            </a:r>
            <a:r>
              <a:rPr lang="tr-TR" altLang="tr-TR" sz="2800" b="1">
                <a:solidFill>
                  <a:srgbClr val="C00000"/>
                </a:solidFill>
              </a:rPr>
              <a:t>bilgi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talep</a:t>
            </a:r>
            <a:r>
              <a:rPr lang="tr-TR" altLang="tr-TR" sz="2800"/>
              <a:t> eder.</a:t>
            </a:r>
          </a:p>
          <a:p>
            <a:pPr eaLnBrk="1" hangingPunct="1"/>
            <a:r>
              <a:rPr lang="tr-TR" altLang="tr-TR" sz="2800"/>
              <a:t>Gezi iyi </a:t>
            </a:r>
            <a:r>
              <a:rPr lang="tr-TR" altLang="tr-TR" sz="2800" b="1">
                <a:solidFill>
                  <a:srgbClr val="C00000"/>
                </a:solidFill>
              </a:rPr>
              <a:t>planlanmalı</a:t>
            </a:r>
            <a:r>
              <a:rPr lang="tr-TR" altLang="tr-TR" sz="2800"/>
              <a:t> ve aşırı bilgi yüklenmemeli.</a:t>
            </a:r>
          </a:p>
          <a:p>
            <a:pPr eaLnBrk="1" hangingPunct="1"/>
            <a:r>
              <a:rPr lang="tr-TR" altLang="tr-TR" sz="2800"/>
              <a:t>Kısa sürede çok sayıda işletme yerine, birkaç işletmeyi </a:t>
            </a:r>
            <a:r>
              <a:rPr lang="tr-TR" altLang="tr-TR" sz="2800" b="1">
                <a:solidFill>
                  <a:srgbClr val="C00000"/>
                </a:solidFill>
              </a:rPr>
              <a:t>ayrıntılı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ziyaret</a:t>
            </a:r>
            <a:r>
              <a:rPr lang="tr-TR" altLang="tr-TR" sz="2800"/>
              <a:t> etmek daha yararlıdır. 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666" name="Slayt Numarası Yer Tutucusu 5">
            <a:extLst>
              <a:ext uri="{FF2B5EF4-FFF2-40B4-BE49-F238E27FC236}">
                <a16:creationId xmlns:a16="http://schemas.microsoft.com/office/drawing/2014/main" id="{79B50094-820A-8F6D-D949-618CC416F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0E20E98-12D3-46DE-B7C4-F406ABB90BD3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7667" name="Rectangle 2">
            <a:extLst>
              <a:ext uri="{FF2B5EF4-FFF2-40B4-BE49-F238E27FC236}">
                <a16:creationId xmlns:a16="http://schemas.microsoft.com/office/drawing/2014/main" id="{E1051477-2B2C-3F2F-CB3D-941645A7B0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417512"/>
          </a:xfrm>
        </p:spPr>
        <p:txBody>
          <a:bodyPr/>
          <a:lstStyle/>
          <a:p>
            <a:pPr algn="l" eaLnBrk="1" hangingPunct="1"/>
            <a:r>
              <a:rPr lang="tr-TR" altLang="tr-TR" sz="3200" b="1"/>
              <a:t>Gezinin gerçekleştirilmesinde; </a:t>
            </a:r>
          </a:p>
        </p:txBody>
      </p:sp>
      <p:sp>
        <p:nvSpPr>
          <p:cNvPr id="441348" name="Rectangle 3">
            <a:extLst>
              <a:ext uri="{FF2B5EF4-FFF2-40B4-BE49-F238E27FC236}">
                <a16:creationId xmlns:a16="http://schemas.microsoft.com/office/drawing/2014/main" id="{81B2D25A-C7C9-2C13-2A01-667D6E43F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47826" y="836614"/>
            <a:ext cx="8894763" cy="5832475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b="1" dirty="0">
                <a:solidFill>
                  <a:srgbClr val="FF0000"/>
                </a:solidFill>
              </a:rPr>
              <a:t>Ziyaret</a:t>
            </a:r>
            <a:r>
              <a:rPr lang="tr-TR" altLang="tr-TR" sz="2800" b="1" dirty="0"/>
              <a:t>:</a:t>
            </a:r>
            <a:r>
              <a:rPr lang="tr-TR" altLang="tr-TR" sz="2800" dirty="0"/>
              <a:t> Ön bilgi edinilmelidir. Yerel koşullar, ziyaret 	     edilecek işletmeler, izlenecek rota, hava ve 	     yol koşulları bilinmelidir.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b="1" dirty="0">
                <a:solidFill>
                  <a:srgbClr val="FF0000"/>
                </a:solidFill>
              </a:rPr>
              <a:t>Sınırlama</a:t>
            </a:r>
            <a:r>
              <a:rPr lang="tr-TR" altLang="tr-TR" sz="2800" b="1" dirty="0"/>
              <a:t>:</a:t>
            </a:r>
            <a:r>
              <a:rPr lang="tr-TR" altLang="tr-TR" sz="2800" dirty="0"/>
              <a:t>  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dirty="0"/>
              <a:t>		Gezi olabildiğince sınırlandırmalıdır.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dirty="0"/>
              <a:t>		Çiftçilerin çevreye göz atabilmeli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dirty="0"/>
              <a:t>		Gerek olursa uzun gezi yerine tekrar.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b="1" dirty="0">
                <a:solidFill>
                  <a:srgbClr val="FF0000"/>
                </a:solidFill>
              </a:rPr>
              <a:t>Düzenleme</a:t>
            </a:r>
            <a:r>
              <a:rPr lang="tr-TR" altLang="tr-TR" sz="2800" b="1" dirty="0"/>
              <a:t>:</a:t>
            </a:r>
          </a:p>
          <a:p>
            <a:pPr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dirty="0"/>
              <a:t>		Gezi boyunca yeme-içme </a:t>
            </a:r>
            <a:r>
              <a:rPr lang="tr-TR" altLang="tr-TR" sz="2800" dirty="0" err="1"/>
              <a:t>vb</a:t>
            </a:r>
            <a:r>
              <a:rPr lang="tr-TR" altLang="tr-TR" sz="2800" dirty="0"/>
              <a:t> konular için 		düzenlemeler önceden yapılmalıdır.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b="1" dirty="0">
                <a:solidFill>
                  <a:srgbClr val="FF0000"/>
                </a:solidFill>
              </a:rPr>
              <a:t>Mihmandar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sz="2800" b="1" dirty="0">
                <a:solidFill>
                  <a:srgbClr val="FF0000"/>
                </a:solidFill>
              </a:rPr>
              <a:t>Tamamlayıcı</a:t>
            </a:r>
            <a:r>
              <a:rPr lang="tr-TR" altLang="tr-TR" sz="2800" b="1" dirty="0"/>
              <a:t> </a:t>
            </a:r>
            <a:r>
              <a:rPr lang="tr-TR" altLang="tr-TR" sz="2800" b="1" dirty="0">
                <a:solidFill>
                  <a:srgbClr val="FF0000"/>
                </a:solidFill>
              </a:rPr>
              <a:t>etkinlikler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690" name="Slayt Numarası Yer Tutucusu 5">
            <a:extLst>
              <a:ext uri="{FF2B5EF4-FFF2-40B4-BE49-F238E27FC236}">
                <a16:creationId xmlns:a16="http://schemas.microsoft.com/office/drawing/2014/main" id="{2B7DD08B-4330-5501-2DB5-AA013A11E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EEF914B-E3FC-4819-A560-E6FE3B3E0C7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8691" name="Rectangle 2">
            <a:extLst>
              <a:ext uri="{FF2B5EF4-FFF2-40B4-BE49-F238E27FC236}">
                <a16:creationId xmlns:a16="http://schemas.microsoft.com/office/drawing/2014/main" id="{360177D3-ECF0-19CD-2E38-37D148D238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8" y="188913"/>
            <a:ext cx="8229600" cy="647700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Sergi</a:t>
            </a:r>
          </a:p>
        </p:txBody>
      </p:sp>
      <p:sp>
        <p:nvSpPr>
          <p:cNvPr id="498692" name="Rectangle 3">
            <a:extLst>
              <a:ext uri="{FF2B5EF4-FFF2-40B4-BE49-F238E27FC236}">
                <a16:creationId xmlns:a16="http://schemas.microsoft.com/office/drawing/2014/main" id="{1EE330AA-917B-F59B-D2D9-449FB1DEE1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20875" y="1189038"/>
            <a:ext cx="8351838" cy="540861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tr-TR" altLang="tr-TR" sz="2800"/>
              <a:t>	İnsanlar </a:t>
            </a:r>
            <a:r>
              <a:rPr lang="tr-TR" altLang="tr-TR" sz="2800" b="1">
                <a:solidFill>
                  <a:srgbClr val="C00000"/>
                </a:solidFill>
              </a:rPr>
              <a:t>günlük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yaşantılarında</a:t>
            </a:r>
            <a:r>
              <a:rPr lang="tr-TR" altLang="tr-TR" sz="2800"/>
              <a:t> attıkları her adım sergi yerinde gezinti gibidir.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buNone/>
            </a:pPr>
            <a:r>
              <a:rPr lang="tr-TR" altLang="tr-TR" sz="2800" b="1" u="sng">
                <a:solidFill>
                  <a:srgbClr val="0070C0"/>
                </a:solidFill>
              </a:rPr>
              <a:t>Sergi tipleri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2800" b="1"/>
              <a:t>Genel sergiler:</a:t>
            </a:r>
            <a:r>
              <a:rPr lang="tr-TR" altLang="tr-TR" sz="2800"/>
              <a:t> coğrafik bir bölge için kurulur. 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2800" b="1"/>
              <a:t>Bilimsel sergiler;</a:t>
            </a:r>
            <a:r>
              <a:rPr lang="tr-TR" altLang="tr-TR" sz="2800"/>
              <a:t> konu uzmanı araştırmacılar yer alır. Karşılıklı görüşmeler mümkündür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2800" b="1"/>
              <a:t>Teknik konulardaki sergiler;</a:t>
            </a:r>
            <a:r>
              <a:rPr lang="tr-TR" altLang="tr-TR" sz="2800"/>
              <a:t> belli bir konuda uzmanlaşma. Örneğin; zirai mücadele, süs bitkileri sergisi vb.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2800"/>
              <a:t>Belli bir </a:t>
            </a:r>
            <a:r>
              <a:rPr lang="tr-TR" altLang="tr-TR" sz="2800" b="1"/>
              <a:t>sektöre </a:t>
            </a:r>
            <a:r>
              <a:rPr lang="tr-TR" altLang="tr-TR" sz="2800"/>
              <a:t>yönelik sergiler tekstil, cam, vb.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Slayt Numarası Yer Tutucusu 5">
            <a:extLst>
              <a:ext uri="{FF2B5EF4-FFF2-40B4-BE49-F238E27FC236}">
                <a16:creationId xmlns:a16="http://schemas.microsoft.com/office/drawing/2014/main" id="{CC8121EF-B784-325D-3CB6-2F2CA05C4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E0840C5-0B5A-4C4B-863E-33B93CBA055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99715" name="Rectangle 2">
            <a:extLst>
              <a:ext uri="{FF2B5EF4-FFF2-40B4-BE49-F238E27FC236}">
                <a16:creationId xmlns:a16="http://schemas.microsoft.com/office/drawing/2014/main" id="{7E0DCA2F-95FB-19D3-0CB8-1C029E4C7A5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8" y="188914"/>
            <a:ext cx="8229600" cy="503237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Sergide Planlama</a:t>
            </a:r>
          </a:p>
        </p:txBody>
      </p:sp>
      <p:sp>
        <p:nvSpPr>
          <p:cNvPr id="499716" name="Rectangle 3">
            <a:extLst>
              <a:ext uri="{FF2B5EF4-FFF2-40B4-BE49-F238E27FC236}">
                <a16:creationId xmlns:a16="http://schemas.microsoft.com/office/drawing/2014/main" id="{4196539C-2614-E821-1AE1-5FA37FFE4F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0" y="908051"/>
            <a:ext cx="8496300" cy="54006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Aft>
                <a:spcPct val="55000"/>
              </a:spcAft>
            </a:pPr>
            <a:r>
              <a:rPr lang="tr-TR" altLang="tr-TR" sz="2800"/>
              <a:t>Hedef grup için uygun </a:t>
            </a:r>
            <a:r>
              <a:rPr lang="tr-TR" altLang="tr-TR" sz="2800" b="1">
                <a:solidFill>
                  <a:srgbClr val="C00000"/>
                </a:solidFill>
              </a:rPr>
              <a:t>dönem</a:t>
            </a:r>
            <a:r>
              <a:rPr lang="tr-TR" altLang="tr-TR" sz="2800"/>
              <a:t> ve </a:t>
            </a:r>
            <a:r>
              <a:rPr lang="tr-TR" altLang="tr-TR" sz="2800" b="1">
                <a:solidFill>
                  <a:srgbClr val="C00000"/>
                </a:solidFill>
              </a:rPr>
              <a:t>yer</a:t>
            </a:r>
          </a:p>
          <a:p>
            <a:pPr eaLnBrk="1" hangingPunct="1">
              <a:lnSpc>
                <a:spcPct val="80000"/>
              </a:lnSpc>
              <a:spcAft>
                <a:spcPct val="55000"/>
              </a:spcAft>
            </a:pPr>
            <a:r>
              <a:rPr lang="tr-TR" altLang="tr-TR" sz="2800" b="1">
                <a:solidFill>
                  <a:srgbClr val="C00000"/>
                </a:solidFill>
              </a:rPr>
              <a:t>Hava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koşullarının</a:t>
            </a:r>
            <a:r>
              <a:rPr lang="tr-TR" altLang="tr-TR" sz="2800"/>
              <a:t> uygunluğu </a:t>
            </a:r>
          </a:p>
          <a:p>
            <a:pPr eaLnBrk="1" hangingPunct="1">
              <a:lnSpc>
                <a:spcPct val="80000"/>
              </a:lnSpc>
              <a:spcAft>
                <a:spcPct val="55000"/>
              </a:spcAft>
            </a:pPr>
            <a:r>
              <a:rPr lang="tr-TR" altLang="tr-TR" sz="2800" b="1">
                <a:solidFill>
                  <a:srgbClr val="C00000"/>
                </a:solidFill>
              </a:rPr>
              <a:t>Başka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etkinliklerle</a:t>
            </a:r>
            <a:r>
              <a:rPr lang="tr-TR" altLang="tr-TR" sz="2800"/>
              <a:t> çakışma olup, olmadığı</a:t>
            </a:r>
          </a:p>
          <a:p>
            <a:pPr eaLnBrk="1" hangingPunct="1">
              <a:lnSpc>
                <a:spcPct val="80000"/>
              </a:lnSpc>
              <a:spcAft>
                <a:spcPct val="55000"/>
              </a:spcAft>
            </a:pPr>
            <a:r>
              <a:rPr lang="tr-TR" altLang="tr-TR" sz="2800"/>
              <a:t>Ziyaretlerin </a:t>
            </a:r>
            <a:r>
              <a:rPr lang="tr-TR" altLang="tr-TR" sz="2800" b="1">
                <a:solidFill>
                  <a:srgbClr val="C00000"/>
                </a:solidFill>
              </a:rPr>
              <a:t>nasıl</a:t>
            </a:r>
            <a:r>
              <a:rPr lang="tr-TR" altLang="tr-TR" sz="2800"/>
              <a:t> </a:t>
            </a:r>
            <a:r>
              <a:rPr lang="tr-TR" altLang="tr-TR" sz="2800" b="1">
                <a:solidFill>
                  <a:srgbClr val="C00000"/>
                </a:solidFill>
              </a:rPr>
              <a:t>olacağı</a:t>
            </a:r>
            <a:r>
              <a:rPr lang="tr-TR" altLang="tr-TR" sz="2800"/>
              <a:t> (davetiyeli, serbest vb)</a:t>
            </a:r>
          </a:p>
          <a:p>
            <a:pPr eaLnBrk="1" hangingPunct="1">
              <a:lnSpc>
                <a:spcPct val="80000"/>
              </a:lnSpc>
              <a:spcAft>
                <a:spcPct val="55000"/>
              </a:spcAft>
            </a:pPr>
            <a:r>
              <a:rPr lang="tr-TR" altLang="tr-TR" sz="2800"/>
              <a:t>Gerek duyulan </a:t>
            </a:r>
            <a:r>
              <a:rPr lang="tr-TR" altLang="tr-TR" sz="2800" b="1">
                <a:solidFill>
                  <a:srgbClr val="C00000"/>
                </a:solidFill>
              </a:rPr>
              <a:t>hizmetler</a:t>
            </a:r>
            <a:r>
              <a:rPr lang="tr-TR" altLang="tr-TR" sz="2800"/>
              <a:t> (internet, güvenlik, park, ulaşım, toplantı salonları vb..) 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800" b="1">
                <a:solidFill>
                  <a:srgbClr val="C00000"/>
                </a:solidFill>
              </a:rPr>
              <a:t>Finansman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tr-TR" altLang="tr-TR" sz="2800"/>
              <a:t>		Yeterli fon sağlanmalı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tr-TR" altLang="tr-TR" sz="2800"/>
              <a:t>		Çeşitli harcama kalemleri ?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tr-TR" altLang="tr-TR" sz="2800"/>
              <a:t>		Kayıt tutulması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Slayt Numarası Yer Tutucusu 5">
            <a:extLst>
              <a:ext uri="{FF2B5EF4-FFF2-40B4-BE49-F238E27FC236}">
                <a16:creationId xmlns:a16="http://schemas.microsoft.com/office/drawing/2014/main" id="{577D43FC-CE22-234E-3F80-E6ABEA1CC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5C61D5E-7E3C-480F-A132-1DDF65CB0B2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500739" name="Rectangle 2">
            <a:extLst>
              <a:ext uri="{FF2B5EF4-FFF2-40B4-BE49-F238E27FC236}">
                <a16:creationId xmlns:a16="http://schemas.microsoft.com/office/drawing/2014/main" id="{35E8DC34-72C9-5F86-0D73-4668E2AA13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692150"/>
            <a:ext cx="8229600" cy="433388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Kampanya</a:t>
            </a:r>
          </a:p>
        </p:txBody>
      </p:sp>
      <p:sp>
        <p:nvSpPr>
          <p:cNvPr id="500740" name="Rectangle 3">
            <a:extLst>
              <a:ext uri="{FF2B5EF4-FFF2-40B4-BE49-F238E27FC236}">
                <a16:creationId xmlns:a16="http://schemas.microsoft.com/office/drawing/2014/main" id="{79E23AF7-7E47-783C-C44F-1C247B59BF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3750" y="1557339"/>
            <a:ext cx="8229600" cy="4535487"/>
          </a:xfrm>
        </p:spPr>
        <p:txBody>
          <a:bodyPr/>
          <a:lstStyle/>
          <a:p>
            <a:pPr eaLnBrk="1" hangingPunct="1">
              <a:spcAft>
                <a:spcPct val="50000"/>
              </a:spcAft>
            </a:pPr>
            <a:r>
              <a:rPr lang="tr-TR" altLang="tr-TR"/>
              <a:t>özel bir uygulamanın benimsenmesi ve yayılması için iyi </a:t>
            </a:r>
            <a:r>
              <a:rPr lang="tr-TR" altLang="tr-TR" b="1"/>
              <a:t>organize edilmiş plandır.</a:t>
            </a:r>
            <a:r>
              <a:rPr lang="tr-TR" altLang="tr-TR"/>
              <a:t> 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/>
              <a:t>Belirli bir </a:t>
            </a:r>
            <a:r>
              <a:rPr lang="tr-TR" altLang="tr-TR" b="1">
                <a:solidFill>
                  <a:srgbClr val="C00000"/>
                </a:solidFill>
              </a:rPr>
              <a:t>dönem</a:t>
            </a:r>
            <a:r>
              <a:rPr lang="tr-TR" altLang="tr-TR"/>
              <a:t> içinde gerçekleştirilen </a:t>
            </a:r>
            <a:r>
              <a:rPr lang="tr-TR" altLang="tr-TR" b="1"/>
              <a:t>sürekli eğitim çabalarıdır. 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 b="1">
                <a:solidFill>
                  <a:srgbClr val="C00000"/>
                </a:solidFill>
              </a:rPr>
              <a:t>Her</a:t>
            </a:r>
            <a:r>
              <a:rPr lang="tr-TR" altLang="tr-TR"/>
              <a:t> sorun için kampanya </a:t>
            </a:r>
            <a:r>
              <a:rPr lang="tr-TR" altLang="tr-TR" b="1">
                <a:solidFill>
                  <a:srgbClr val="C00000"/>
                </a:solidFill>
              </a:rPr>
              <a:t>düzenlenemez</a:t>
            </a:r>
            <a:r>
              <a:rPr lang="tr-TR" altLang="tr-TR" b="1"/>
              <a:t>. </a:t>
            </a: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62" name="Slayt Numarası Yer Tutucusu 5">
            <a:extLst>
              <a:ext uri="{FF2B5EF4-FFF2-40B4-BE49-F238E27FC236}">
                <a16:creationId xmlns:a16="http://schemas.microsoft.com/office/drawing/2014/main" id="{AEA21A30-4075-C5F8-299F-D795ED33C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D279228-17DF-4D69-BC18-EA074A6C2D3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77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501763" name="Rectangle 2">
            <a:extLst>
              <a:ext uri="{FF2B5EF4-FFF2-40B4-BE49-F238E27FC236}">
                <a16:creationId xmlns:a16="http://schemas.microsoft.com/office/drawing/2014/main" id="{F2C954B2-6238-ED4C-90C9-4C07566621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92313" y="692150"/>
            <a:ext cx="8229600" cy="649288"/>
          </a:xfrm>
        </p:spPr>
        <p:txBody>
          <a:bodyPr/>
          <a:lstStyle/>
          <a:p>
            <a:pPr algn="r" eaLnBrk="1" hangingPunct="1"/>
            <a:r>
              <a:rPr lang="tr-TR" altLang="tr-TR" sz="3200" b="1" i="1"/>
              <a:t>kampanya</a:t>
            </a:r>
          </a:p>
        </p:txBody>
      </p:sp>
      <p:sp>
        <p:nvSpPr>
          <p:cNvPr id="501764" name="Rectangle 3">
            <a:extLst>
              <a:ext uri="{FF2B5EF4-FFF2-40B4-BE49-F238E27FC236}">
                <a16:creationId xmlns:a16="http://schemas.microsoft.com/office/drawing/2014/main" id="{E10C8B12-FC20-6321-F1EE-F22AFF6BE0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4825" y="1844675"/>
            <a:ext cx="8642350" cy="2736850"/>
          </a:xfrm>
        </p:spPr>
        <p:txBody>
          <a:bodyPr/>
          <a:lstStyle/>
          <a:p>
            <a:pPr eaLnBrk="1" hangingPunct="1"/>
            <a:r>
              <a:rPr lang="tr-TR" altLang="tr-TR"/>
              <a:t>Problem </a:t>
            </a:r>
            <a:r>
              <a:rPr lang="tr-TR" altLang="tr-TR" b="1"/>
              <a:t>çözümüne</a:t>
            </a:r>
            <a:r>
              <a:rPr lang="tr-TR" altLang="tr-TR"/>
              <a:t> yönlendirilmeli</a:t>
            </a:r>
          </a:p>
          <a:p>
            <a:pPr eaLnBrk="1" hangingPunct="1"/>
            <a:r>
              <a:rPr lang="tr-TR" altLang="tr-TR"/>
              <a:t>Çok </a:t>
            </a:r>
            <a:r>
              <a:rPr lang="tr-TR" altLang="tr-TR">
                <a:solidFill>
                  <a:srgbClr val="C00000"/>
                </a:solidFill>
              </a:rPr>
              <a:t>sayıda</a:t>
            </a:r>
            <a:r>
              <a:rPr lang="tr-TR" altLang="tr-TR"/>
              <a:t> </a:t>
            </a:r>
            <a:r>
              <a:rPr lang="tr-TR" altLang="tr-TR">
                <a:solidFill>
                  <a:srgbClr val="C00000"/>
                </a:solidFill>
              </a:rPr>
              <a:t>çiftçiyi</a:t>
            </a:r>
            <a:r>
              <a:rPr lang="tr-TR" altLang="tr-TR"/>
              <a:t> </a:t>
            </a:r>
            <a:r>
              <a:rPr lang="tr-TR" altLang="tr-TR">
                <a:solidFill>
                  <a:srgbClr val="C00000"/>
                </a:solidFill>
              </a:rPr>
              <a:t>etkileyen</a:t>
            </a:r>
            <a:r>
              <a:rPr lang="tr-TR" altLang="tr-TR"/>
              <a:t> problemle ilgilidir</a:t>
            </a:r>
          </a:p>
          <a:p>
            <a:pPr eaLnBrk="1" hangingPunct="1"/>
            <a:r>
              <a:rPr lang="tr-TR" altLang="tr-TR"/>
              <a:t>Çiftçilerin kabul edip, uygulayabileceği </a:t>
            </a:r>
            <a:r>
              <a:rPr lang="tr-TR" altLang="tr-TR">
                <a:solidFill>
                  <a:srgbClr val="C00000"/>
                </a:solidFill>
              </a:rPr>
              <a:t>çözümü</a:t>
            </a:r>
            <a:r>
              <a:rPr lang="tr-TR" altLang="tr-TR"/>
              <a:t> </a:t>
            </a:r>
            <a:r>
              <a:rPr lang="tr-TR" altLang="tr-TR">
                <a:solidFill>
                  <a:srgbClr val="C00000"/>
                </a:solidFill>
              </a:rPr>
              <a:t>sunmalı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3295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0" name="Slayt Numarası Yer Tutucusu 5">
            <a:extLst>
              <a:ext uri="{FF2B5EF4-FFF2-40B4-BE49-F238E27FC236}">
                <a16:creationId xmlns:a16="http://schemas.microsoft.com/office/drawing/2014/main" id="{7932CC00-17E8-3E8A-F00C-49775832A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B7540EE-FBE2-4E90-877A-9315FA5DBBC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1411" name="Rectangle 2">
            <a:extLst>
              <a:ext uri="{FF2B5EF4-FFF2-40B4-BE49-F238E27FC236}">
                <a16:creationId xmlns:a16="http://schemas.microsoft.com/office/drawing/2014/main" id="{248E76CC-B0B9-44E6-713D-41A050F6C8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35189" y="1066801"/>
            <a:ext cx="5184775" cy="777875"/>
          </a:xfrm>
        </p:spPr>
        <p:txBody>
          <a:bodyPr/>
          <a:lstStyle/>
          <a:p>
            <a:pPr eaLnBrk="1" hangingPunct="1"/>
            <a:r>
              <a:rPr lang="tr-TR" altLang="tr-TR" sz="3200" b="1">
                <a:solidFill>
                  <a:srgbClr val="0070C0"/>
                </a:solidFill>
              </a:rPr>
              <a:t>1-  Kullanımlarına göre</a:t>
            </a:r>
          </a:p>
        </p:txBody>
      </p:sp>
      <p:sp>
        <p:nvSpPr>
          <p:cNvPr id="401412" name="Rectangle 3">
            <a:extLst>
              <a:ext uri="{FF2B5EF4-FFF2-40B4-BE49-F238E27FC236}">
                <a16:creationId xmlns:a16="http://schemas.microsoft.com/office/drawing/2014/main" id="{8F4010CB-6003-3E14-CD65-470BBF80F1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65563" y="1916113"/>
            <a:ext cx="5181600" cy="1295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r-TR" altLang="tr-TR" sz="2800"/>
              <a:t>Kitle  Araç ve Yöntemler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800"/>
              <a:t>Grup Araç ve Yöntemler</a:t>
            </a:r>
          </a:p>
          <a:p>
            <a:pPr eaLnBrk="1" hangingPunct="1">
              <a:lnSpc>
                <a:spcPct val="80000"/>
              </a:lnSpc>
            </a:pPr>
            <a:r>
              <a:rPr lang="tr-TR" altLang="tr-TR" sz="2800"/>
              <a:t>Bireysel Araç ve Yöntemler</a:t>
            </a:r>
          </a:p>
        </p:txBody>
      </p:sp>
      <p:sp>
        <p:nvSpPr>
          <p:cNvPr id="401413" name="Rectangle 5">
            <a:extLst>
              <a:ext uri="{FF2B5EF4-FFF2-40B4-BE49-F238E27FC236}">
                <a16:creationId xmlns:a16="http://schemas.microsoft.com/office/drawing/2014/main" id="{D359FC20-D6B1-CE78-95C2-F44E9C9A1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563" y="4291013"/>
            <a:ext cx="5975350" cy="2017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Basılı/yazılı</a:t>
            </a:r>
            <a:r>
              <a:rPr lang="tr-TR" altLang="tr-TR" sz="2800">
                <a:solidFill>
                  <a:srgbClr val="000000"/>
                </a:solidFill>
              </a:rPr>
              <a:t> Araç ve Yöntemler</a:t>
            </a:r>
          </a:p>
          <a:p>
            <a:pPr defTabSz="914400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Görsel</a:t>
            </a:r>
            <a:r>
              <a:rPr lang="tr-TR" altLang="tr-TR" sz="2800">
                <a:solidFill>
                  <a:srgbClr val="000000"/>
                </a:solidFill>
              </a:rPr>
              <a:t> Araç ve Yöntemler</a:t>
            </a:r>
          </a:p>
          <a:p>
            <a:pPr defTabSz="914400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İşitsel </a:t>
            </a:r>
            <a:r>
              <a:rPr lang="tr-TR" altLang="tr-TR" sz="2800">
                <a:solidFill>
                  <a:srgbClr val="000000"/>
                </a:solidFill>
              </a:rPr>
              <a:t>Araç ve Yöntemler</a:t>
            </a:r>
          </a:p>
          <a:p>
            <a:pPr defTabSz="914400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tr-TR" altLang="tr-TR" sz="2800" b="1">
                <a:solidFill>
                  <a:srgbClr val="000000"/>
                </a:solidFill>
              </a:rPr>
              <a:t>Görsel-İşitsel</a:t>
            </a:r>
            <a:r>
              <a:rPr lang="tr-TR" altLang="tr-TR" sz="2800">
                <a:solidFill>
                  <a:srgbClr val="000000"/>
                </a:solidFill>
              </a:rPr>
              <a:t> Araç ve Yöntemler </a:t>
            </a:r>
          </a:p>
        </p:txBody>
      </p:sp>
      <p:sp>
        <p:nvSpPr>
          <p:cNvPr id="401414" name="Rectangle 6">
            <a:extLst>
              <a:ext uri="{FF2B5EF4-FFF2-40B4-BE49-F238E27FC236}">
                <a16:creationId xmlns:a16="http://schemas.microsoft.com/office/drawing/2014/main" id="{8C3D32F8-A18E-62F1-CCDA-A2703AF4D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9" y="3573464"/>
            <a:ext cx="5400675" cy="706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indent="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514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51435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5143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51435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514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>
                <a:solidFill>
                  <a:srgbClr val="0070C0"/>
                </a:solidFill>
              </a:rPr>
              <a:t>2-  Şekillerine göre</a:t>
            </a:r>
          </a:p>
        </p:txBody>
      </p:sp>
      <p:sp>
        <p:nvSpPr>
          <p:cNvPr id="401415" name="Rectangle 7">
            <a:extLst>
              <a:ext uri="{FF2B5EF4-FFF2-40B4-BE49-F238E27FC236}">
                <a16:creationId xmlns:a16="http://schemas.microsoft.com/office/drawing/2014/main" id="{193A2F86-EB9D-08DD-4E8B-BAA153F9C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346075"/>
            <a:ext cx="8229600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4000" b="1" u="sng">
                <a:solidFill>
                  <a:srgbClr val="FF0000"/>
                </a:solidFill>
              </a:rPr>
              <a:t>Yayım Araç ve Yöntemleri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Slayt Numarası Yer Tutucusu 5">
            <a:extLst>
              <a:ext uri="{FF2B5EF4-FFF2-40B4-BE49-F238E27FC236}">
                <a16:creationId xmlns:a16="http://schemas.microsoft.com/office/drawing/2014/main" id="{3E0343A9-3892-7E6A-73A3-CEDA5C591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90EE6D8-B707-46BA-9ECA-ADA39352F8D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402435" name="Rectangle 2">
            <a:extLst>
              <a:ext uri="{FF2B5EF4-FFF2-40B4-BE49-F238E27FC236}">
                <a16:creationId xmlns:a16="http://schemas.microsoft.com/office/drawing/2014/main" id="{3A02437B-4C3B-9A4C-9C1E-C00F042E07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9"/>
            <a:ext cx="8229600" cy="706437"/>
          </a:xfrm>
        </p:spPr>
        <p:txBody>
          <a:bodyPr/>
          <a:lstStyle/>
          <a:p>
            <a:pPr eaLnBrk="1" hangingPunct="1"/>
            <a:r>
              <a:rPr lang="tr-TR" altLang="tr-TR" sz="3200" b="1"/>
              <a:t>Kitle Araç ve Yöntemleri</a:t>
            </a:r>
          </a:p>
        </p:txBody>
      </p:sp>
      <p:sp>
        <p:nvSpPr>
          <p:cNvPr id="402436" name="Rectangle 3">
            <a:extLst>
              <a:ext uri="{FF2B5EF4-FFF2-40B4-BE49-F238E27FC236}">
                <a16:creationId xmlns:a16="http://schemas.microsoft.com/office/drawing/2014/main" id="{3EF6F573-5A6D-5F57-FA6C-A8EB9C888F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354264" y="1268414"/>
            <a:ext cx="7342187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altLang="tr-TR"/>
              <a:t>Radyo-TV, teleteks yayınları,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İnternet, e- posta,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cep telefonundan kısa mesaj,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Broşür, bülten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gazete, dergi, kitaplar,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poster (afiş), duvar gazeteleri,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duyuru panosu, 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belediye/cami hoparlöründen anons,</a:t>
            </a:r>
          </a:p>
          <a:p>
            <a:pPr eaLnBrk="1" hangingPunct="1">
              <a:lnSpc>
                <a:spcPct val="90000"/>
              </a:lnSpc>
            </a:pPr>
            <a:r>
              <a:rPr lang="tr-TR" altLang="tr-TR"/>
              <a:t>fuarlar …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A2924521-4E71-0745-A9A0-8036FFB3EC3F}"/>
              </a:ext>
            </a:extLst>
          </p:cNvPr>
          <p:cNvSpPr txBox="1">
            <a:spLocks noChangeArrowheads="1"/>
          </p:cNvSpPr>
          <p:nvPr/>
        </p:nvSpPr>
        <p:spPr bwMode="auto">
          <a:xfrm rot="2303043">
            <a:off x="8707438" y="503239"/>
            <a:ext cx="2062162" cy="777875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000" b="1" kern="0" dirty="0">
                <a:solidFill>
                  <a:srgbClr val="0070C0"/>
                </a:solidFill>
                <a:latin typeface="Arial"/>
                <a:cs typeface="Arial"/>
              </a:rPr>
              <a:t>Kullanımlarına göre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2617</Words>
  <Application>Microsoft Office PowerPoint</Application>
  <PresentationFormat>Widescreen</PresentationFormat>
  <Paragraphs>625</Paragraphs>
  <Slides>78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2" baseType="lpstr">
      <vt:lpstr>Arial</vt:lpstr>
      <vt:lpstr>Calibri</vt:lpstr>
      <vt:lpstr>Wingdings</vt:lpstr>
      <vt:lpstr>Office Theme</vt:lpstr>
      <vt:lpstr>PowerPoint Presentation</vt:lpstr>
      <vt:lpstr>YAYIM ARAÇ ve YÖNTEMLERİ</vt:lpstr>
      <vt:lpstr>PowerPoint Presentation</vt:lpstr>
      <vt:lpstr>Eğitim </vt:lpstr>
      <vt:lpstr>eğitimde</vt:lpstr>
      <vt:lpstr>Davranış değişikliği nasıl olur?</vt:lpstr>
      <vt:lpstr>Yayım araç ve yöntemlerinin amacı?</vt:lpstr>
      <vt:lpstr>1-  Kullanımlarına göre</vt:lpstr>
      <vt:lpstr>Kitle Araç ve Yöntemleri</vt:lpstr>
      <vt:lpstr>Kitle yayım araçlarının kullanımı </vt:lpstr>
      <vt:lpstr>PowerPoint Presentation</vt:lpstr>
      <vt:lpstr>Grup araç ve yöntemleri</vt:lpstr>
      <vt:lpstr>Grup yayım yöntemlerinin kullanımı</vt:lpstr>
      <vt:lpstr>Bireysel Araç ve Yöntemler</vt:lpstr>
      <vt:lpstr>Bireysel yayım yöntemleri</vt:lpstr>
      <vt:lpstr>Bireysel yayım yöntemleri</vt:lpstr>
      <vt:lpstr>Bireysel araç ve yöntemleri</vt:lpstr>
      <vt:lpstr>Bireysel yayım yöntemlerinin kullanımı</vt:lpstr>
      <vt:lpstr>Türkiye’de kullanılan yayım araç ve yöntemleri (%)</vt:lpstr>
      <vt:lpstr>Ege Bölgesi’nde çiftçilerin bilgi kaynakları</vt:lpstr>
      <vt:lpstr>Marangoz?</vt:lpstr>
      <vt:lpstr>marangoz</vt:lpstr>
      <vt:lpstr>Hangi yöntem?</vt:lpstr>
      <vt:lpstr>Öğrenme hedefi?</vt:lpstr>
      <vt:lpstr>PowerPoint Presentation</vt:lpstr>
      <vt:lpstr>PowerPoint Presentation</vt:lpstr>
      <vt:lpstr>PowerPoint Presentation</vt:lpstr>
      <vt:lpstr>Yayım yöntemlerinin işlevi, avantaj ve dezavantajları</vt:lpstr>
      <vt:lpstr>PowerPoint Presentation</vt:lpstr>
      <vt:lpstr>PowerPoint Presentation</vt:lpstr>
      <vt:lpstr>PowerPoint Presentation</vt:lpstr>
      <vt:lpstr>Öğrenme yöntemini seçerken</vt:lpstr>
      <vt:lpstr>Hangi araçlar neden?</vt:lpstr>
      <vt:lpstr>Kullanılacak yöntem ve araçlarla ilgili değişkenler</vt:lpstr>
      <vt:lpstr>Yönteme karar verirken:</vt:lpstr>
      <vt:lpstr>Hedef grubun boyutu ve yöntem</vt:lpstr>
      <vt:lpstr>Öğrenme hedefi, strateji ve yöntem </vt:lpstr>
      <vt:lpstr>Çiftçi görüşmeleri değişik aşamalardan oluşur....</vt:lpstr>
      <vt:lpstr>Çiftçilerle görüşme modeli ve yayımcı işlevi </vt:lpstr>
      <vt:lpstr>PowerPoint Presentation</vt:lpstr>
      <vt:lpstr>PowerPoint Presentation</vt:lpstr>
      <vt:lpstr>Çiftçiler neden kabul etmez?  (1-5)</vt:lpstr>
      <vt:lpstr>PowerPoint Presentation</vt:lpstr>
      <vt:lpstr>İletişim ?</vt:lpstr>
      <vt:lpstr>Ortak anlamlar?</vt:lpstr>
      <vt:lpstr>İletişim ve dinleme</vt:lpstr>
      <vt:lpstr>İletişimin dört unsuru</vt:lpstr>
      <vt:lpstr>Algılama?</vt:lpstr>
      <vt:lpstr>Algılama?</vt:lpstr>
      <vt:lpstr>PowerPoint Presentation</vt:lpstr>
      <vt:lpstr>ne söylediğiniz değil  nasıl söylediğiniz önemli</vt:lpstr>
      <vt:lpstr>İletişim kazaları nasıl önlenebilir?</vt:lpstr>
      <vt:lpstr>Bazı yayım yöntemlerinin uygulanması</vt:lpstr>
      <vt:lpstr>İşletme ziyaretleri</vt:lpstr>
      <vt:lpstr>Planlı ziyaret</vt:lpstr>
      <vt:lpstr>Ziyaretin yapılması</vt:lpstr>
      <vt:lpstr>Ziyarette kayıt tutma ve izleme</vt:lpstr>
      <vt:lpstr>Toplantılar</vt:lpstr>
      <vt:lpstr>Toplantıya hazırlık</vt:lpstr>
      <vt:lpstr>Toplantıya hazırlık</vt:lpstr>
      <vt:lpstr>Salonun  düzenlenmesi</vt:lpstr>
      <vt:lpstr>PowerPoint Presentation</vt:lpstr>
      <vt:lpstr>Demonstrasyonlar</vt:lpstr>
      <vt:lpstr>Demonstrasyonlar</vt:lpstr>
      <vt:lpstr>Demonstrasyonlar</vt:lpstr>
      <vt:lpstr>Sonuç Demonstrasyonu</vt:lpstr>
      <vt:lpstr>Yöntem demonstrasyonu</vt:lpstr>
      <vt:lpstr>Demonstrasyonlar</vt:lpstr>
      <vt:lpstr>Demonstrasyon Kontrol Listesi</vt:lpstr>
      <vt:lpstr>Tarla günü</vt:lpstr>
      <vt:lpstr>Tarla günleri</vt:lpstr>
      <vt:lpstr>Gezi</vt:lpstr>
      <vt:lpstr>Gezinin gerçekleştirilmesinde; </vt:lpstr>
      <vt:lpstr>Sergi</vt:lpstr>
      <vt:lpstr>Sergide Planlama</vt:lpstr>
      <vt:lpstr>Kampanya</vt:lpstr>
      <vt:lpstr>kampanya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Gozde Vardar (GVS)</cp:lastModifiedBy>
  <cp:revision>76</cp:revision>
  <dcterms:created xsi:type="dcterms:W3CDTF">2019-08-01T13:31:46Z</dcterms:created>
  <dcterms:modified xsi:type="dcterms:W3CDTF">2023-06-02T12:14:31Z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