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48" r:id="rId1"/>
  </p:sldMasterIdLst>
  <p:notesMasterIdLst>
    <p:notesMasterId r:id="rId58"/>
  </p:notesMasterIdLst>
  <p:sldIdLst>
    <p:sldId id="256" r:id="rId2"/>
    <p:sldId id="1480" r:id="rId3"/>
    <p:sldId id="257" r:id="rId4"/>
    <p:sldId id="262" r:id="rId5"/>
    <p:sldId id="1294" r:id="rId6"/>
    <p:sldId id="1918" r:id="rId7"/>
    <p:sldId id="1917" r:id="rId8"/>
    <p:sldId id="1256" r:id="rId9"/>
    <p:sldId id="1258" r:id="rId10"/>
    <p:sldId id="1273" r:id="rId11"/>
    <p:sldId id="1255" r:id="rId12"/>
    <p:sldId id="1919" r:id="rId13"/>
    <p:sldId id="1322" r:id="rId14"/>
    <p:sldId id="1315" r:id="rId15"/>
    <p:sldId id="1307" r:id="rId16"/>
    <p:sldId id="1308" r:id="rId17"/>
    <p:sldId id="1318" r:id="rId18"/>
    <p:sldId id="1321" r:id="rId19"/>
    <p:sldId id="1319" r:id="rId20"/>
    <p:sldId id="780" r:id="rId21"/>
    <p:sldId id="1173" r:id="rId22"/>
    <p:sldId id="1274" r:id="rId23"/>
    <p:sldId id="1320" r:id="rId24"/>
    <p:sldId id="1164" r:id="rId25"/>
    <p:sldId id="1165" r:id="rId26"/>
    <p:sldId id="265" r:id="rId27"/>
    <p:sldId id="1462" r:id="rId28"/>
    <p:sldId id="301" r:id="rId29"/>
    <p:sldId id="439" r:id="rId30"/>
    <p:sldId id="1463" r:id="rId31"/>
    <p:sldId id="264" r:id="rId32"/>
    <p:sldId id="1076" r:id="rId33"/>
    <p:sldId id="1466" r:id="rId34"/>
    <p:sldId id="1074" r:id="rId35"/>
    <p:sldId id="415" r:id="rId36"/>
    <p:sldId id="1482" r:id="rId37"/>
    <p:sldId id="1481" r:id="rId38"/>
    <p:sldId id="416" r:id="rId39"/>
    <p:sldId id="413" r:id="rId40"/>
    <p:sldId id="443" r:id="rId41"/>
    <p:sldId id="442" r:id="rId42"/>
    <p:sldId id="441" r:id="rId43"/>
    <p:sldId id="1175" r:id="rId44"/>
    <p:sldId id="1915" r:id="rId45"/>
    <p:sldId id="445" r:id="rId46"/>
    <p:sldId id="1077" r:id="rId47"/>
    <p:sldId id="1016" r:id="rId48"/>
    <p:sldId id="1177" r:id="rId49"/>
    <p:sldId id="1012" r:id="rId50"/>
    <p:sldId id="1013" r:id="rId51"/>
    <p:sldId id="1014" r:id="rId52"/>
    <p:sldId id="1015" r:id="rId53"/>
    <p:sldId id="306" r:id="rId54"/>
    <p:sldId id="1483" r:id="rId55"/>
    <p:sldId id="259" r:id="rId56"/>
    <p:sldId id="270" r:id="rId5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weł Suśniak (PAW)" initials="PS(" lastIdx="1" clrIdx="0">
    <p:extLst>
      <p:ext uri="{19B8F6BF-5375-455C-9EA6-DF929625EA0E}">
        <p15:presenceInfo xmlns:p15="http://schemas.microsoft.com/office/powerpoint/2012/main" userId="S::PAW@NIRAS-IC.PL::736355bf-973a-499d-ac1a-6300c7e8cdf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07"/>
  </p:normalViewPr>
  <p:slideViewPr>
    <p:cSldViewPr snapToGrid="0" snapToObjects="1">
      <p:cViewPr varScale="1">
        <p:scale>
          <a:sx n="62" d="100"/>
          <a:sy n="62" d="100"/>
        </p:scale>
        <p:origin x="804" y="5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DE74E9-A203-4CD1-B0B1-A1BD81BE8B48}" type="datetimeFigureOut">
              <a:rPr lang="tr-TR" smtClean="0"/>
              <a:t>2.06.2023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077B3-17AB-46D8-AD85-090810FCB94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85346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Slayt Görüntüsü Yer Tutucusu 1">
            <a:extLst>
              <a:ext uri="{FF2B5EF4-FFF2-40B4-BE49-F238E27FC236}">
                <a16:creationId xmlns:a16="http://schemas.microsoft.com/office/drawing/2014/main" id="{88F12FA9-44FC-B47F-FF2B-6E017C062EC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9923" name="Not Yer Tutucusu 2">
            <a:extLst>
              <a:ext uri="{FF2B5EF4-FFF2-40B4-BE49-F238E27FC236}">
                <a16:creationId xmlns:a16="http://schemas.microsoft.com/office/drawing/2014/main" id="{EE29264F-9CD7-50CA-57F6-3BE5915F5AC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ctr">
              <a:defRPr/>
            </a:pPr>
            <a:r>
              <a:rPr lang="tr-TR" sz="4400" b="1" dirty="0">
                <a:solidFill>
                  <a:schemeClr val="bg1"/>
                </a:solidFill>
                <a:latin typeface="Arial" panose="020B0604020202020204" pitchFamily="34" charset="0"/>
              </a:rPr>
              <a:t>Metodolojisi Oluşturularak Suların Tarımsal Kirliliğe Karşı Suların Korunması Projesi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BE536E-462F-7754-C55C-B7CE0C808B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96000" y="6141342"/>
            <a:ext cx="10800000" cy="689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74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066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454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Tablo Yer Tutucusu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tr-TR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9B0CE9B-CDD3-EF24-7C44-BB085B5B266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 altLang="tr-TR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631A9F8-D624-DE48-04A1-BE5249E61F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altLang="tr-TR"/>
              <a:t>Tarımsal Yayım Doç.Dr. Murat Boyaci</a:t>
            </a:r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D935B8F-161C-ACE8-FC77-02C976A73E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61721-8BAE-4865-9B04-A58AE10E18BD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8542495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Başlık, Metin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4C838FF-C7B0-D108-6908-41E9CFB48EE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CBB579E-2E80-739A-65D2-057002AA2D8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5772143-1840-9C79-11C1-225B055585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855A88-63EF-4156-AC5E-E762708631FF}" type="slidenum">
              <a:rPr lang="tr-TR" altLang="tr-TR"/>
              <a:pPr>
                <a:defRPr/>
              </a:pPr>
              <a:t>‹#›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916171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82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91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804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68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737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6703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99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296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97F02-C4DA-374C-BDD0-899B50B40B25}" type="datetimeFigureOut">
              <a:rPr lang="en-US" smtClean="0"/>
              <a:t>6/2/2023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BF92E-1F21-5049-8527-CC168C76B754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DC07BB0-367C-4531-9828-27DCB5E936FD}"/>
              </a:ext>
            </a:extLst>
          </p:cNvPr>
          <p:cNvSpPr txBox="1"/>
          <p:nvPr userDrawn="1"/>
        </p:nvSpPr>
        <p:spPr>
          <a:xfrm>
            <a:off x="576000" y="1339308"/>
            <a:ext cx="11040000" cy="461665"/>
          </a:xfrm>
          <a:prstGeom prst="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Nitrat Eylem Planları İçin İzleme ve Raporlama Metodolojisi Oluşturularak </a:t>
            </a:r>
            <a:b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</a:br>
            <a:r>
              <a:rPr lang="tr-TR" sz="12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</a:rPr>
              <a:t>Suların Tarımsal Kirliliğe Karşı Korunması Projesi</a:t>
            </a:r>
            <a:endParaRPr lang="en-GB" sz="1800" dirty="0">
              <a:solidFill>
                <a:schemeClr val="bg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87E78A-454E-8C87-5E46-62441E9178F1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5039866" y="40944"/>
            <a:ext cx="2112268" cy="118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86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1268362"/>
            <a:ext cx="12192000" cy="4255632"/>
          </a:xfrm>
          <a:prstGeom prst="rect">
            <a:avLst/>
          </a:prstGeom>
          <a:solidFill>
            <a:schemeClr val="tx2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rial"/>
              <a:cs typeface="Arial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4000" y="1537641"/>
            <a:ext cx="716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Nitrat Eylem Planları İçin İzleme ve Raporlama Metodolojisi Oluşturularak Suların Tarımsal Kirliliğe Karşı Korunması Projesi</a:t>
            </a:r>
          </a:p>
          <a:p>
            <a:pPr algn="ctr"/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  <a:p>
            <a:pPr algn="ctr"/>
            <a:r>
              <a:rPr lang="en-GB" sz="1400" b="1" dirty="0">
                <a:solidFill>
                  <a:schemeClr val="bg1"/>
                </a:solidFill>
                <a:latin typeface="Arial"/>
                <a:cs typeface="Arial"/>
              </a:rPr>
              <a:t>EuropeAid/140563/IH/SER/TR</a:t>
            </a:r>
          </a:p>
          <a:p>
            <a:endParaRPr lang="en-GB" sz="16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18243" y="4809747"/>
            <a:ext cx="23555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03 – 10 Haziran, 2023</a:t>
            </a:r>
            <a:endParaRPr lang="hr-HR" sz="1600" b="1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/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Kızılcahamam, </a:t>
            </a:r>
            <a:r>
              <a:rPr lang="en-GB" sz="1600" b="1" dirty="0" err="1">
                <a:solidFill>
                  <a:schemeClr val="bg1"/>
                </a:solidFill>
                <a:latin typeface="Arial" panose="020B0604020202020204" pitchFamily="34" charset="0"/>
              </a:rPr>
              <a:t>Ank</a:t>
            </a:r>
            <a:r>
              <a:rPr lang="tr-TR" sz="1600" b="1" dirty="0">
                <a:solidFill>
                  <a:schemeClr val="bg1"/>
                </a:solidFill>
                <a:latin typeface="Arial" panose="020B0604020202020204" pitchFamily="34" charset="0"/>
              </a:rPr>
              <a:t>a</a:t>
            </a:r>
            <a:r>
              <a:rPr lang="en-GB" sz="1600" b="1" dirty="0" err="1">
                <a:solidFill>
                  <a:schemeClr val="bg1"/>
                </a:solidFill>
                <a:latin typeface="Arial" panose="020B0604020202020204" pitchFamily="34" charset="0"/>
              </a:rPr>
              <a:t>ra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4F5689-B1EF-4853-9679-A8131335CE24}"/>
              </a:ext>
            </a:extLst>
          </p:cNvPr>
          <p:cNvSpPr txBox="1"/>
          <p:nvPr/>
        </p:nvSpPr>
        <p:spPr>
          <a:xfrm>
            <a:off x="3808039" y="2741283"/>
            <a:ext cx="457593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Eğiticilerin Eğitimi</a:t>
            </a: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Yayım Bilgi İnovasyon İletişim</a:t>
            </a: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b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Prof. </a:t>
            </a:r>
            <a:r>
              <a:rPr lang="tr-TR" sz="2400" b="1">
                <a:solidFill>
                  <a:schemeClr val="bg1"/>
                </a:solidFill>
                <a:latin typeface="Arial" panose="020B0604020202020204" pitchFamily="34" charset="0"/>
              </a:rPr>
              <a:t>Dr. Murat </a:t>
            </a:r>
            <a:r>
              <a:rPr lang="tr-TR" sz="2400" b="1" dirty="0">
                <a:solidFill>
                  <a:schemeClr val="bg1"/>
                </a:solidFill>
                <a:latin typeface="Arial" panose="020B0604020202020204" pitchFamily="34" charset="0"/>
              </a:rPr>
              <a:t>Boyacı</a:t>
            </a: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436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78825E93-FECE-F1D8-5897-7CEAEF18F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5342" y="4727590"/>
            <a:ext cx="2021531" cy="1829402"/>
          </a:xfrm>
          <a:prstGeom prst="rect">
            <a:avLst/>
          </a:prstGeom>
        </p:spPr>
      </p:pic>
      <p:sp>
        <p:nvSpPr>
          <p:cNvPr id="173058" name="Başlık 1">
            <a:extLst>
              <a:ext uri="{FF2B5EF4-FFF2-40B4-BE49-F238E27FC236}">
                <a16:creationId xmlns:a16="http://schemas.microsoft.com/office/drawing/2014/main" id="{B320858D-4376-9EA0-1C13-60BA25987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434" y="421675"/>
            <a:ext cx="8229600" cy="777875"/>
          </a:xfrm>
        </p:spPr>
        <p:txBody>
          <a:bodyPr/>
          <a:lstStyle/>
          <a:p>
            <a:pPr algn="ctr" eaLnBrk="1" hangingPunct="1"/>
            <a:r>
              <a:rPr lang="tr-TR" altLang="tr-TR" b="1" dirty="0">
                <a:solidFill>
                  <a:srgbClr val="00B0F0"/>
                </a:solidFill>
                <a:latin typeface="+mn-lt"/>
              </a:rPr>
              <a:t>Bilgi paylaşımı ihtiyaçtır…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EEB5449-1EBC-F2B7-86F1-12D0EE7BC0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8966" y="1374755"/>
            <a:ext cx="8594069" cy="4105275"/>
          </a:xfrm>
        </p:spPr>
        <p:txBody>
          <a:bodyPr rtlCol="0">
            <a:normAutofit fontScale="92500"/>
          </a:bodyPr>
          <a:lstStyle/>
          <a:p>
            <a:pPr>
              <a:defRPr/>
            </a:pPr>
            <a:r>
              <a:rPr lang="tr-TR" sz="4000" b="1" dirty="0"/>
              <a:t>Tüccarlar </a:t>
            </a:r>
            <a:r>
              <a:rPr lang="tr-TR" sz="4000" dirty="0"/>
              <a:t>ve</a:t>
            </a:r>
            <a:r>
              <a:rPr lang="tr-TR" sz="4000" b="1" dirty="0"/>
              <a:t> coğrafyacılar</a:t>
            </a:r>
            <a:r>
              <a:rPr lang="tr-TR" dirty="0"/>
              <a:t> birbirlerine bağımlı</a:t>
            </a:r>
          </a:p>
          <a:p>
            <a:pPr>
              <a:defRPr/>
            </a:pPr>
            <a:r>
              <a:rPr lang="tr-TR" dirty="0"/>
              <a:t>Tüccarların </a:t>
            </a:r>
            <a:r>
              <a:rPr lang="tr-TR" b="1" dirty="0">
                <a:solidFill>
                  <a:srgbClr val="00B0F0"/>
                </a:solidFill>
              </a:rPr>
              <a:t>haritalara</a:t>
            </a:r>
            <a:r>
              <a:rPr lang="tr-TR" dirty="0"/>
              <a:t>, </a:t>
            </a:r>
            <a:r>
              <a:rPr lang="tr-TR" b="1" dirty="0">
                <a:solidFill>
                  <a:srgbClr val="00B0F0"/>
                </a:solidFill>
              </a:rPr>
              <a:t>haritacıların</a:t>
            </a:r>
            <a:r>
              <a:rPr lang="tr-TR" dirty="0"/>
              <a:t> ise bu bilgilere </a:t>
            </a:r>
          </a:p>
          <a:p>
            <a:pPr>
              <a:defRPr/>
            </a:pPr>
            <a:r>
              <a:rPr lang="tr-TR" dirty="0"/>
              <a:t>Tüccarlar </a:t>
            </a:r>
            <a:r>
              <a:rPr lang="tr-TR" sz="3600" b="1" dirty="0"/>
              <a:t>sefer öncesi</a:t>
            </a:r>
            <a:r>
              <a:rPr lang="tr-TR" dirty="0"/>
              <a:t> coğrafyacıları ziyaret eder</a:t>
            </a:r>
          </a:p>
          <a:p>
            <a:pPr>
              <a:defRPr/>
            </a:pPr>
            <a:r>
              <a:rPr lang="tr-TR" sz="3600" b="1" dirty="0"/>
              <a:t>Dönüşte</a:t>
            </a:r>
            <a:r>
              <a:rPr lang="tr-TR" dirty="0"/>
              <a:t> elde ettikleri </a:t>
            </a:r>
            <a:r>
              <a:rPr lang="tr-TR" sz="3600" b="1" dirty="0">
                <a:solidFill>
                  <a:srgbClr val="C00000"/>
                </a:solidFill>
              </a:rPr>
              <a:t>bilgileri paylaşırlardı.</a:t>
            </a:r>
          </a:p>
          <a:p>
            <a:pPr>
              <a:defRPr/>
            </a:pPr>
            <a:r>
              <a:rPr lang="tr-TR" dirty="0"/>
              <a:t>Bir yerden bir yere ne kadar sürede gittiklerine göre </a:t>
            </a:r>
            <a:r>
              <a:rPr lang="tr-TR" sz="3600" b="1" u="sng" dirty="0">
                <a:solidFill>
                  <a:srgbClr val="00B0F0"/>
                </a:solidFill>
              </a:rPr>
              <a:t>mesafe</a:t>
            </a:r>
            <a:r>
              <a:rPr lang="tr-TR" sz="3600" b="1" u="sng" dirty="0"/>
              <a:t> </a:t>
            </a:r>
            <a:r>
              <a:rPr lang="tr-TR" sz="3600" b="1" u="sng" dirty="0">
                <a:solidFill>
                  <a:srgbClr val="00B0F0"/>
                </a:solidFill>
              </a:rPr>
              <a:t>hesabı</a:t>
            </a:r>
            <a:r>
              <a:rPr lang="tr-TR" u="sng" dirty="0"/>
              <a:t> </a:t>
            </a:r>
            <a:r>
              <a:rPr lang="tr-TR" dirty="0"/>
              <a:t>yapılır</a:t>
            </a:r>
          </a:p>
        </p:txBody>
      </p:sp>
      <p:pic>
        <p:nvPicPr>
          <p:cNvPr id="173061" name="Resim 3">
            <a:extLst>
              <a:ext uri="{FF2B5EF4-FFF2-40B4-BE49-F238E27FC236}">
                <a16:creationId xmlns:a16="http://schemas.microsoft.com/office/drawing/2014/main" id="{B765855D-B7F2-9A63-044D-9531D14B3D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249" y="4603708"/>
            <a:ext cx="2327100" cy="199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3062" name="Slayt Numarası Yer Tutucusu 4">
            <a:extLst>
              <a:ext uri="{FF2B5EF4-FFF2-40B4-BE49-F238E27FC236}">
                <a16:creationId xmlns:a16="http://schemas.microsoft.com/office/drawing/2014/main" id="{F6CA281E-5A0E-5096-B4DD-D4447A7BB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0C76955-5C59-4A6C-AEBC-D965286F6D7C}" type="slidenum">
              <a:rPr lang="tr-TR" altLang="tr-TR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tr-TR" altLang="tr-T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9408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8" name="Resim 3">
            <a:extLst>
              <a:ext uri="{FF2B5EF4-FFF2-40B4-BE49-F238E27FC236}">
                <a16:creationId xmlns:a16="http://schemas.microsoft.com/office/drawing/2014/main" id="{D0CB6902-4139-B3E1-DE30-B25FA2E43A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2040">
            <a:off x="6612208" y="2406994"/>
            <a:ext cx="3892736" cy="2255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06" name="Başlık 1">
            <a:extLst>
              <a:ext uri="{FF2B5EF4-FFF2-40B4-BE49-F238E27FC236}">
                <a16:creationId xmlns:a16="http://schemas.microsoft.com/office/drawing/2014/main" id="{716E5FFF-3D68-027C-574C-9B5FF5D8F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6925" y="312575"/>
            <a:ext cx="8058150" cy="969688"/>
          </a:xfrm>
        </p:spPr>
        <p:txBody>
          <a:bodyPr>
            <a:noAutofit/>
          </a:bodyPr>
          <a:lstStyle/>
          <a:p>
            <a:pPr eaLnBrk="1" hangingPunct="1"/>
            <a:r>
              <a:rPr lang="tr-TR" altLang="tr-TR" sz="4800" b="1" dirty="0">
                <a:solidFill>
                  <a:srgbClr val="00B0F0"/>
                </a:solidFill>
                <a:latin typeface="+mn-lt"/>
              </a:rPr>
              <a:t>Geleceğin kuruluşlarında</a:t>
            </a:r>
          </a:p>
        </p:txBody>
      </p:sp>
      <p:sp>
        <p:nvSpPr>
          <p:cNvPr id="123907" name="İçerik Yer Tutucusu 2">
            <a:extLst>
              <a:ext uri="{FF2B5EF4-FFF2-40B4-BE49-F238E27FC236}">
                <a16:creationId xmlns:a16="http://schemas.microsoft.com/office/drawing/2014/main" id="{C251087D-5080-56F7-4AE7-E323984472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8497" y="1385070"/>
            <a:ext cx="8392510" cy="5262835"/>
          </a:xfrm>
        </p:spPr>
        <p:txBody>
          <a:bodyPr>
            <a:normAutofit/>
          </a:bodyPr>
          <a:lstStyle/>
          <a:p>
            <a:pPr eaLnBrk="1" hangingPunct="1"/>
            <a:r>
              <a:rPr lang="tr-TR" altLang="tr-TR" sz="4000" b="1" u="sng" dirty="0">
                <a:solidFill>
                  <a:srgbClr val="C00000"/>
                </a:solidFill>
              </a:rPr>
              <a:t>Bilgi</a:t>
            </a:r>
            <a:r>
              <a:rPr lang="tr-TR" altLang="tr-TR" sz="4000" b="1" dirty="0"/>
              <a:t> </a:t>
            </a:r>
            <a:r>
              <a:rPr lang="tr-TR" altLang="tr-TR" sz="4000" dirty="0"/>
              <a:t>paradan önemli üretim faktörü</a:t>
            </a:r>
          </a:p>
          <a:p>
            <a:pPr eaLnBrk="1" hangingPunct="1"/>
            <a:r>
              <a:rPr lang="tr-TR" altLang="tr-TR" sz="4000" b="1" dirty="0"/>
              <a:t>Sürekli </a:t>
            </a:r>
            <a:r>
              <a:rPr lang="tr-TR" altLang="tr-TR" sz="4000" b="1" dirty="0">
                <a:solidFill>
                  <a:srgbClr val="00B0F0"/>
                </a:solidFill>
              </a:rPr>
              <a:t>öğrenme</a:t>
            </a:r>
            <a:r>
              <a:rPr lang="tr-TR" altLang="tr-TR" sz="4000" b="1" dirty="0"/>
              <a:t> </a:t>
            </a:r>
            <a:endParaRPr lang="tr-TR" altLang="tr-TR" sz="4000" dirty="0"/>
          </a:p>
          <a:p>
            <a:pPr eaLnBrk="1" hangingPunct="1"/>
            <a:r>
              <a:rPr lang="tr-TR" altLang="tr-TR" sz="4000" b="1" dirty="0">
                <a:solidFill>
                  <a:srgbClr val="00B0F0"/>
                </a:solidFill>
              </a:rPr>
              <a:t>Kullanıcı</a:t>
            </a:r>
            <a:r>
              <a:rPr lang="tr-TR" altLang="tr-TR" sz="4000" b="1" dirty="0"/>
              <a:t> odaklı </a:t>
            </a:r>
          </a:p>
          <a:p>
            <a:pPr eaLnBrk="1" hangingPunct="1"/>
            <a:r>
              <a:rPr lang="tr-TR" altLang="tr-TR" sz="4000" b="1" dirty="0">
                <a:solidFill>
                  <a:srgbClr val="00B0F0"/>
                </a:solidFill>
              </a:rPr>
              <a:t>Küresel</a:t>
            </a:r>
            <a:r>
              <a:rPr lang="tr-TR" altLang="tr-TR" sz="4000" b="1" dirty="0"/>
              <a:t> </a:t>
            </a:r>
            <a:r>
              <a:rPr lang="tr-TR" altLang="tr-TR" sz="4000" dirty="0"/>
              <a:t>düşünebilen</a:t>
            </a:r>
          </a:p>
          <a:p>
            <a:pPr eaLnBrk="1" hangingPunct="1"/>
            <a:r>
              <a:rPr lang="tr-TR" altLang="tr-TR" sz="4000" b="1" dirty="0"/>
              <a:t>Ağlara</a:t>
            </a:r>
            <a:r>
              <a:rPr lang="tr-TR" altLang="tr-TR" sz="4000" dirty="0"/>
              <a:t> bağlı; </a:t>
            </a:r>
            <a:r>
              <a:rPr lang="tr-TR" altLang="tr-TR" sz="4000" b="1" dirty="0">
                <a:solidFill>
                  <a:srgbClr val="00B0F0"/>
                </a:solidFill>
              </a:rPr>
              <a:t>paylaşan</a:t>
            </a:r>
          </a:p>
          <a:p>
            <a:pPr eaLnBrk="1" hangingPunct="1"/>
            <a:r>
              <a:rPr lang="tr-TR" altLang="tr-TR" sz="4000" b="1" dirty="0">
                <a:solidFill>
                  <a:srgbClr val="00B0F0"/>
                </a:solidFill>
              </a:rPr>
              <a:t>Dijital</a:t>
            </a:r>
          </a:p>
          <a:p>
            <a:pPr eaLnBrk="1" hangingPunct="1"/>
            <a:r>
              <a:rPr lang="tr-TR" altLang="tr-TR" sz="4000" dirty="0"/>
              <a:t>En güçlü sermaye; </a:t>
            </a:r>
            <a:r>
              <a:rPr lang="tr-TR" altLang="tr-TR" sz="4800" b="1" u="sng" dirty="0">
                <a:solidFill>
                  <a:srgbClr val="FF0000"/>
                </a:solidFill>
              </a:rPr>
              <a:t>İNSAN</a:t>
            </a:r>
          </a:p>
        </p:txBody>
      </p:sp>
      <p:sp>
        <p:nvSpPr>
          <p:cNvPr id="123909" name="Slayt Numarası Yer Tutucusu 4">
            <a:extLst>
              <a:ext uri="{FF2B5EF4-FFF2-40B4-BE49-F238E27FC236}">
                <a16:creationId xmlns:a16="http://schemas.microsoft.com/office/drawing/2014/main" id="{FA09372B-129C-0F70-748F-4006AB207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01CCDBB-73FF-434C-9F17-11FCA53C9603}" type="slidenum">
              <a:rPr lang="tr-TR" altLang="tr-TR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tr-TR" altLang="tr-T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FE151137-A44D-E520-ADAC-71E9584D52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112" y="4514295"/>
            <a:ext cx="3003586" cy="1928970"/>
          </a:xfrm>
          <a:prstGeom prst="rect">
            <a:avLst/>
          </a:prstGeom>
        </p:spPr>
      </p:pic>
      <p:pic>
        <p:nvPicPr>
          <p:cNvPr id="1026" name="Picture 2" descr="Newton cartoon Vectors &amp; Illustrations for Free Download | Freepik">
            <a:extLst>
              <a:ext uri="{FF2B5EF4-FFF2-40B4-BE49-F238E27FC236}">
                <a16:creationId xmlns:a16="http://schemas.microsoft.com/office/drawing/2014/main" id="{1ADA75DE-8186-EE53-722C-EA47E0D6FB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575" y="1330110"/>
            <a:ext cx="2684303" cy="2684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4978" name="Başlık 1">
            <a:extLst>
              <a:ext uri="{FF2B5EF4-FFF2-40B4-BE49-F238E27FC236}">
                <a16:creationId xmlns:a16="http://schemas.microsoft.com/office/drawing/2014/main" id="{AE5479A9-F280-D837-D473-BB6C24F7B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85918" y="268862"/>
            <a:ext cx="5239407" cy="865188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tr-TR" altLang="tr-TR" b="1" dirty="0">
                <a:solidFill>
                  <a:srgbClr val="0070C0"/>
                </a:solidFill>
                <a:latin typeface="+mn-lt"/>
              </a:rPr>
              <a:t>İyi Bilginin Özellikleri</a:t>
            </a:r>
          </a:p>
        </p:txBody>
      </p:sp>
      <p:sp>
        <p:nvSpPr>
          <p:cNvPr id="254979" name="İçerik Yer Tutucusu 2">
            <a:extLst>
              <a:ext uri="{FF2B5EF4-FFF2-40B4-BE49-F238E27FC236}">
                <a16:creationId xmlns:a16="http://schemas.microsoft.com/office/drawing/2014/main" id="{4FCCA189-BB4F-04AC-5A0E-9496F8382A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1698" y="1258491"/>
            <a:ext cx="5601580" cy="5184775"/>
          </a:xfrm>
          <a:ln w="28575">
            <a:solidFill>
              <a:srgbClr val="00B0F0"/>
            </a:solidFill>
          </a:ln>
        </p:spPr>
        <p:txBody>
          <a:bodyPr>
            <a:noAutofit/>
          </a:bodyPr>
          <a:lstStyle/>
          <a:p>
            <a:pPr eaLnBrk="1" hangingPunct="1"/>
            <a:r>
              <a:rPr lang="tr-TR" altLang="tr-TR" sz="3600" dirty="0">
                <a:solidFill>
                  <a:srgbClr val="C00000"/>
                </a:solidFill>
              </a:rPr>
              <a:t>Amaca </a:t>
            </a:r>
            <a:r>
              <a:rPr lang="tr-TR" altLang="tr-TR" sz="3600" b="1" dirty="0">
                <a:solidFill>
                  <a:srgbClr val="C00000"/>
                </a:solidFill>
              </a:rPr>
              <a:t>uygun</a:t>
            </a:r>
            <a:endParaRPr lang="tr-TR" altLang="tr-TR" sz="3600" dirty="0">
              <a:solidFill>
                <a:srgbClr val="C00000"/>
              </a:solidFill>
            </a:endParaRPr>
          </a:p>
          <a:p>
            <a:pPr eaLnBrk="1" hangingPunct="1"/>
            <a:r>
              <a:rPr lang="tr-TR" altLang="tr-TR" sz="3600" b="1" dirty="0">
                <a:solidFill>
                  <a:srgbClr val="C00000"/>
                </a:solidFill>
              </a:rPr>
              <a:t>Problemi</a:t>
            </a:r>
            <a:r>
              <a:rPr lang="tr-TR" altLang="tr-TR" sz="3600" dirty="0">
                <a:solidFill>
                  <a:srgbClr val="C00000"/>
                </a:solidFill>
              </a:rPr>
              <a:t> çözmeli</a:t>
            </a:r>
          </a:p>
          <a:p>
            <a:r>
              <a:rPr lang="tr-TR" altLang="tr-TR" sz="3600" dirty="0">
                <a:solidFill>
                  <a:srgbClr val="C00000"/>
                </a:solidFill>
              </a:rPr>
              <a:t>Yeterli </a:t>
            </a:r>
            <a:r>
              <a:rPr lang="tr-TR" altLang="tr-TR" sz="3600" b="1" dirty="0">
                <a:solidFill>
                  <a:srgbClr val="C00000"/>
                </a:solidFill>
              </a:rPr>
              <a:t>ayrıntı</a:t>
            </a:r>
          </a:p>
          <a:p>
            <a:r>
              <a:rPr lang="tr-TR" altLang="tr-TR" sz="3600" b="1" dirty="0">
                <a:solidFill>
                  <a:srgbClr val="C00000"/>
                </a:solidFill>
              </a:rPr>
              <a:t>Anlaşılabilir</a:t>
            </a:r>
            <a:endParaRPr lang="tr-TR" altLang="tr-TR" sz="3600" dirty="0">
              <a:solidFill>
                <a:srgbClr val="C00000"/>
              </a:solidFill>
            </a:endParaRPr>
          </a:p>
          <a:p>
            <a:pPr eaLnBrk="1" hangingPunct="1"/>
            <a:r>
              <a:rPr lang="tr-TR" altLang="tr-TR" sz="3600" dirty="0">
                <a:solidFill>
                  <a:srgbClr val="C00000"/>
                </a:solidFill>
              </a:rPr>
              <a:t>Doğru</a:t>
            </a:r>
            <a:r>
              <a:rPr lang="tr-TR" altLang="tr-TR" sz="3600" b="1" dirty="0">
                <a:solidFill>
                  <a:srgbClr val="C00000"/>
                </a:solidFill>
              </a:rPr>
              <a:t> zamanda </a:t>
            </a:r>
            <a:r>
              <a:rPr lang="tr-TR" altLang="tr-TR" sz="3600" dirty="0">
                <a:solidFill>
                  <a:srgbClr val="C00000"/>
                </a:solidFill>
              </a:rPr>
              <a:t>iletilmesi</a:t>
            </a:r>
          </a:p>
          <a:p>
            <a:pPr eaLnBrk="1" hangingPunct="1"/>
            <a:r>
              <a:rPr lang="tr-TR" altLang="tr-TR" sz="3600" dirty="0">
                <a:solidFill>
                  <a:srgbClr val="C00000"/>
                </a:solidFill>
              </a:rPr>
              <a:t>Doğru </a:t>
            </a:r>
            <a:r>
              <a:rPr lang="tr-TR" altLang="tr-TR" sz="3600" b="1" dirty="0">
                <a:solidFill>
                  <a:srgbClr val="C00000"/>
                </a:solidFill>
              </a:rPr>
              <a:t>kişilere</a:t>
            </a:r>
            <a:r>
              <a:rPr lang="tr-TR" altLang="tr-TR" sz="3600" dirty="0">
                <a:solidFill>
                  <a:srgbClr val="C00000"/>
                </a:solidFill>
              </a:rPr>
              <a:t> iletilmesi</a:t>
            </a:r>
          </a:p>
          <a:p>
            <a:r>
              <a:rPr lang="tr-TR" altLang="tr-TR" sz="3600" dirty="0">
                <a:solidFill>
                  <a:srgbClr val="C00000"/>
                </a:solidFill>
              </a:rPr>
              <a:t>Uygun </a:t>
            </a:r>
            <a:r>
              <a:rPr lang="tr-TR" altLang="tr-TR" sz="3600" b="1" dirty="0">
                <a:solidFill>
                  <a:srgbClr val="C00000"/>
                </a:solidFill>
              </a:rPr>
              <a:t>iletişim</a:t>
            </a:r>
            <a:r>
              <a:rPr lang="tr-TR" altLang="tr-TR" sz="3600" dirty="0">
                <a:solidFill>
                  <a:srgbClr val="C00000"/>
                </a:solidFill>
              </a:rPr>
              <a:t> </a:t>
            </a:r>
            <a:r>
              <a:rPr lang="tr-TR" altLang="tr-TR" sz="3600" b="1" dirty="0">
                <a:solidFill>
                  <a:srgbClr val="C00000"/>
                </a:solidFill>
              </a:rPr>
              <a:t>kanalı</a:t>
            </a:r>
          </a:p>
          <a:p>
            <a:r>
              <a:rPr lang="tr-TR" altLang="tr-TR" sz="3600" b="1" dirty="0">
                <a:solidFill>
                  <a:srgbClr val="C00000"/>
                </a:solidFill>
              </a:rPr>
              <a:t>Kaynağa</a:t>
            </a:r>
            <a:r>
              <a:rPr lang="tr-TR" altLang="tr-TR" sz="3600" dirty="0">
                <a:solidFill>
                  <a:srgbClr val="C00000"/>
                </a:solidFill>
              </a:rPr>
              <a:t> </a:t>
            </a:r>
            <a:r>
              <a:rPr lang="tr-TR" altLang="tr-TR" sz="3600" b="1" dirty="0">
                <a:solidFill>
                  <a:srgbClr val="C00000"/>
                </a:solidFill>
              </a:rPr>
              <a:t>güven</a:t>
            </a:r>
            <a:endParaRPr lang="tr-TR" altLang="tr-TR" sz="3600" dirty="0">
              <a:solidFill>
                <a:srgbClr val="C00000"/>
              </a:solidFill>
            </a:endParaRPr>
          </a:p>
        </p:txBody>
      </p:sp>
      <p:sp>
        <p:nvSpPr>
          <p:cNvPr id="254980" name="Slayt Numarası Yer Tutucusu 1">
            <a:extLst>
              <a:ext uri="{FF2B5EF4-FFF2-40B4-BE49-F238E27FC236}">
                <a16:creationId xmlns:a16="http://schemas.microsoft.com/office/drawing/2014/main" id="{072AFFF2-3D16-D351-B32A-67F76B87745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F402E0C-630C-48CB-803D-5AD0AD7CBA15}" type="slidenum">
              <a:rPr lang="tr-TR" altLang="tr-TR" sz="120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tr-TR" altLang="tr-TR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5479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C72DE958-D72F-8522-0B4C-5AC43B846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5332" y="335408"/>
            <a:ext cx="9144000" cy="1170191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16F278E2-19FA-A58B-938E-8290A6C03F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4093" y="1718161"/>
            <a:ext cx="8800754" cy="4659211"/>
          </a:xfrm>
          <a:prstGeom prst="rect">
            <a:avLst/>
          </a:prstGeom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F332D298-BB33-79EF-3349-462E6CDDB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3818" y="517421"/>
            <a:ext cx="7876856" cy="841796"/>
          </a:xfrm>
          <a:noFill/>
        </p:spPr>
        <p:txBody>
          <a:bodyPr rtlCol="0">
            <a:normAutofit/>
          </a:bodyPr>
          <a:lstStyle/>
          <a:p>
            <a:pPr>
              <a:defRPr/>
            </a:pPr>
            <a:r>
              <a:rPr lang="tr-TR" sz="4800" b="1" dirty="0">
                <a:solidFill>
                  <a:schemeClr val="bg1"/>
                </a:solidFill>
                <a:latin typeface="+mn-lt"/>
              </a:rPr>
              <a:t>Aktör öncelikleri 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id="{775C31FD-5539-7587-8A8D-62A796574983}"/>
              </a:ext>
            </a:extLst>
          </p:cNvPr>
          <p:cNvSpPr txBox="1"/>
          <p:nvPr/>
        </p:nvSpPr>
        <p:spPr>
          <a:xfrm>
            <a:off x="2714462" y="4340499"/>
            <a:ext cx="2160587" cy="646112"/>
          </a:xfrm>
          <a:prstGeom prst="rect">
            <a:avLst/>
          </a:prstGeom>
          <a:solidFill>
            <a:srgbClr val="66FFFF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3600" b="1" dirty="0">
                <a:solidFill>
                  <a:prstClr val="black"/>
                </a:solidFill>
                <a:latin typeface="Calibri"/>
              </a:rPr>
              <a:t>araştırma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id="{A713DB54-EB5A-137F-D6AB-1DA934B075DF}"/>
              </a:ext>
            </a:extLst>
          </p:cNvPr>
          <p:cNvSpPr txBox="1"/>
          <p:nvPr/>
        </p:nvSpPr>
        <p:spPr>
          <a:xfrm>
            <a:off x="5605462" y="2016309"/>
            <a:ext cx="2376488" cy="646113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3600" b="1" dirty="0">
                <a:solidFill>
                  <a:prstClr val="black"/>
                </a:solidFill>
                <a:latin typeface="Calibri"/>
              </a:rPr>
              <a:t>üniversite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4C310D26-B308-ABAF-AF36-776B2A3F934F}"/>
              </a:ext>
            </a:extLst>
          </p:cNvPr>
          <p:cNvSpPr txBox="1"/>
          <p:nvPr/>
        </p:nvSpPr>
        <p:spPr>
          <a:xfrm>
            <a:off x="8916932" y="5212830"/>
            <a:ext cx="1295400" cy="646113"/>
          </a:xfrm>
          <a:prstGeom prst="rect">
            <a:avLst/>
          </a:prstGeom>
          <a:solidFill>
            <a:srgbClr val="99FF33"/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tr-TR" sz="3600" b="1" dirty="0">
                <a:solidFill>
                  <a:prstClr val="black"/>
                </a:solidFill>
                <a:latin typeface="Calibri"/>
              </a:rPr>
              <a:t>çiftçi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C03B36F6-29A3-4E50-7455-5104C1032763}"/>
              </a:ext>
            </a:extLst>
          </p:cNvPr>
          <p:cNvSpPr/>
          <p:nvPr/>
        </p:nvSpPr>
        <p:spPr>
          <a:xfrm>
            <a:off x="7038155" y="2836492"/>
            <a:ext cx="2195512" cy="100806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prstClr val="white"/>
              </a:solidFill>
            </a:endParaRPr>
          </a:p>
        </p:txBody>
      </p:sp>
      <p:sp>
        <p:nvSpPr>
          <p:cNvPr id="225288" name="Slayt Numarası Yer Tutucusu 7">
            <a:extLst>
              <a:ext uri="{FF2B5EF4-FFF2-40B4-BE49-F238E27FC236}">
                <a16:creationId xmlns:a16="http://schemas.microsoft.com/office/drawing/2014/main" id="{ACDC67E1-6A32-AFD7-C7DC-55C042676E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8B417FF-8AC3-4ADD-A322-EABC8EC3719F}" type="slidenum">
              <a:rPr lang="tr-TR" altLang="tr-TR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tr-TR" altLang="tr-T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78D22461-8669-D8E4-9768-CA60B519607B}"/>
              </a:ext>
            </a:extLst>
          </p:cNvPr>
          <p:cNvSpPr txBox="1"/>
          <p:nvPr/>
        </p:nvSpPr>
        <p:spPr>
          <a:xfrm>
            <a:off x="8890432" y="2662422"/>
            <a:ext cx="1321900" cy="646331"/>
          </a:xfrm>
          <a:prstGeom prst="rect">
            <a:avLst/>
          </a:prstGeom>
          <a:solidFill>
            <a:srgbClr val="FFCCFF"/>
          </a:solidFill>
        </p:spPr>
        <p:txBody>
          <a:bodyPr wrap="none" rtlCol="0">
            <a:spAutoFit/>
          </a:bodyPr>
          <a:lstStyle/>
          <a:p>
            <a:r>
              <a:rPr lang="tr-TR" sz="3600" b="1" dirty="0"/>
              <a:t>yayım</a:t>
            </a:r>
          </a:p>
        </p:txBody>
      </p:sp>
    </p:spTree>
    <p:extLst>
      <p:ext uri="{BB962C8B-B14F-4D97-AF65-F5344CB8AC3E}">
        <p14:creationId xmlns:p14="http://schemas.microsoft.com/office/powerpoint/2010/main" val="3264905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ome | aogultegin | Bonny English">
            <a:extLst>
              <a:ext uri="{FF2B5EF4-FFF2-40B4-BE49-F238E27FC236}">
                <a16:creationId xmlns:a16="http://schemas.microsoft.com/office/drawing/2014/main" id="{C926EDCF-6AE7-3746-C030-B39806AFE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475" y="136525"/>
            <a:ext cx="2163385" cy="232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8114" name="Başlık 1">
            <a:extLst>
              <a:ext uri="{FF2B5EF4-FFF2-40B4-BE49-F238E27FC236}">
                <a16:creationId xmlns:a16="http://schemas.microsoft.com/office/drawing/2014/main" id="{50A91562-688B-01B0-BEB8-564DF7DFD3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88980" y="940910"/>
            <a:ext cx="5236123" cy="95578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tr-TR" altLang="tr-TR" b="1" dirty="0">
                <a:solidFill>
                  <a:srgbClr val="0070C0"/>
                </a:solidFill>
                <a:latin typeface="+mn-lt"/>
              </a:rPr>
              <a:t>Ege Bölgesi’nde çiftçiler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C31DF313-3F7B-F9DE-A3FE-7097C67C56B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404898" y="2383296"/>
          <a:ext cx="7010284" cy="41851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3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62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70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0070C0"/>
                          </a:solidFill>
                          <a:effectLst/>
                        </a:rPr>
                        <a:t>Bazı kişisel özellikler</a:t>
                      </a:r>
                      <a:endParaRPr lang="tr-TR" sz="36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0070C0"/>
                          </a:solidFill>
                          <a:effectLst/>
                        </a:rPr>
                        <a:t>Ortalama</a:t>
                      </a:r>
                      <a:endParaRPr lang="tr-TR" sz="36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7951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C00000"/>
                          </a:solidFill>
                          <a:effectLst/>
                        </a:rPr>
                        <a:t>Yaş</a:t>
                      </a:r>
                      <a:endParaRPr lang="tr-TR" sz="36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000" b="1" dirty="0">
                          <a:solidFill>
                            <a:srgbClr val="C00000"/>
                          </a:solidFill>
                          <a:effectLst/>
                        </a:rPr>
                        <a:t>53</a:t>
                      </a:r>
                      <a:endParaRPr lang="tr-TR" sz="40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7951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C00000"/>
                          </a:solidFill>
                          <a:effectLst/>
                        </a:rPr>
                        <a:t>Eğitim süresi (yıl)</a:t>
                      </a:r>
                      <a:endParaRPr lang="tr-TR" sz="36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000" b="1" dirty="0">
                          <a:solidFill>
                            <a:srgbClr val="C00000"/>
                          </a:solidFill>
                          <a:effectLst/>
                        </a:rPr>
                        <a:t>7</a:t>
                      </a:r>
                      <a:endParaRPr lang="tr-TR" sz="40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951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C00000"/>
                          </a:solidFill>
                          <a:effectLst/>
                        </a:rPr>
                        <a:t>Ailedeki birey sayısı </a:t>
                      </a:r>
                      <a:endParaRPr lang="tr-TR" sz="36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000" b="1" dirty="0">
                          <a:solidFill>
                            <a:srgbClr val="C00000"/>
                          </a:solidFill>
                          <a:effectLst/>
                        </a:rPr>
                        <a:t>4</a:t>
                      </a:r>
                      <a:endParaRPr lang="tr-TR" sz="40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8685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C00000"/>
                          </a:solidFill>
                          <a:effectLst/>
                        </a:rPr>
                        <a:t>Çiftçilik deneyimi (yıl)</a:t>
                      </a:r>
                      <a:endParaRPr lang="tr-TR" sz="36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000" b="1" dirty="0">
                          <a:solidFill>
                            <a:srgbClr val="C00000"/>
                          </a:solidFill>
                          <a:effectLst/>
                        </a:rPr>
                        <a:t>27</a:t>
                      </a:r>
                      <a:endParaRPr lang="tr-TR" sz="40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86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C00000"/>
                          </a:solidFill>
                          <a:effectLst/>
                        </a:rPr>
                        <a:t>  İşlenen alan (dekar)</a:t>
                      </a:r>
                      <a:endParaRPr lang="tr-TR" sz="36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000" b="1" dirty="0">
                          <a:solidFill>
                            <a:srgbClr val="C00000"/>
                          </a:solidFill>
                          <a:effectLst/>
                        </a:rPr>
                        <a:t>83</a:t>
                      </a:r>
                      <a:endParaRPr lang="tr-TR" sz="40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8145" name="Slayt Numarası Yer Tutucusu 2">
            <a:extLst>
              <a:ext uri="{FF2B5EF4-FFF2-40B4-BE49-F238E27FC236}">
                <a16:creationId xmlns:a16="http://schemas.microsoft.com/office/drawing/2014/main" id="{6DA11908-564B-9B5E-DA89-7AA3C8AA3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03605A4-A4B9-4267-8AA7-2BD8301C49DB}" type="slidenum">
              <a:rPr lang="tr-TR" altLang="tr-TR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tr-TR" altLang="tr-T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69937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26C0F05-6D77-D992-1ECD-2A10CDD942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4206" y="818198"/>
            <a:ext cx="8660524" cy="907118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tr-TR" b="1" dirty="0">
                <a:solidFill>
                  <a:srgbClr val="FF0000"/>
                </a:solidFill>
                <a:latin typeface="+mn-lt"/>
              </a:rPr>
              <a:t>Yayımcıların çiftçilerle ilişkileri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60DD9A92-9637-7E55-E76C-07798B0A415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734207" y="1981200"/>
          <a:ext cx="8387256" cy="36657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320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52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1037">
                <a:tc>
                  <a:txBody>
                    <a:bodyPr/>
                    <a:lstStyle/>
                    <a:p>
                      <a:pPr marL="10800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400" dirty="0">
                          <a:solidFill>
                            <a:srgbClr val="0070C0"/>
                          </a:solidFill>
                          <a:effectLst/>
                        </a:rPr>
                        <a:t>Ege Bölgesinde yayımcılar</a:t>
                      </a:r>
                      <a:endParaRPr lang="tr-TR" sz="4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0070C0"/>
                          </a:solidFill>
                          <a:effectLst/>
                        </a:rPr>
                        <a:t>Ortalama</a:t>
                      </a:r>
                      <a:endParaRPr lang="tr-TR" sz="2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00942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sorumlu oldukları </a:t>
                      </a:r>
                      <a:r>
                        <a:rPr lang="tr-TR" sz="3600" dirty="0">
                          <a:solidFill>
                            <a:srgbClr val="C00000"/>
                          </a:solidFill>
                          <a:effectLst/>
                        </a:rPr>
                        <a:t>çiftçi sayısı</a:t>
                      </a:r>
                      <a:endParaRPr lang="tr-TR" sz="36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000" b="1" dirty="0">
                          <a:solidFill>
                            <a:srgbClr val="00B0F0"/>
                          </a:solidFill>
                          <a:effectLst/>
                        </a:rPr>
                        <a:t>1.559</a:t>
                      </a:r>
                      <a:endParaRPr lang="tr-TR" sz="40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00942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C00000"/>
                          </a:solidFill>
                          <a:effectLst/>
                        </a:rPr>
                        <a:t>düzenli görüşülen </a:t>
                      </a: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çiftçi oranı </a:t>
                      </a:r>
                      <a:endParaRPr lang="tr-TR" sz="3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000" b="1" dirty="0">
                          <a:solidFill>
                            <a:srgbClr val="C00000"/>
                          </a:solidFill>
                          <a:effectLst/>
                        </a:rPr>
                        <a:t>% 56</a:t>
                      </a:r>
                      <a:endParaRPr lang="tr-TR" sz="40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00942">
                <a:tc>
                  <a:txBody>
                    <a:bodyPr/>
                    <a:lstStyle/>
                    <a:p>
                      <a:pPr marL="108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sorumlu oldukları </a:t>
                      </a:r>
                      <a:r>
                        <a:rPr lang="tr-TR" sz="3600" dirty="0">
                          <a:solidFill>
                            <a:srgbClr val="C00000"/>
                          </a:solidFill>
                          <a:effectLst/>
                        </a:rPr>
                        <a:t>arazi miktarı </a:t>
                      </a: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(hektar)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000" b="1" dirty="0">
                          <a:solidFill>
                            <a:srgbClr val="C00000"/>
                          </a:solidFill>
                          <a:effectLst/>
                        </a:rPr>
                        <a:t>7.836</a:t>
                      </a:r>
                      <a:endParaRPr lang="tr-TR" sz="40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1037"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000" dirty="0">
                          <a:solidFill>
                            <a:srgbClr val="C00000"/>
                          </a:solidFill>
                          <a:effectLst/>
                        </a:rPr>
                        <a:t>Son </a:t>
                      </a:r>
                      <a:r>
                        <a:rPr lang="tr-TR" sz="4400" dirty="0">
                          <a:solidFill>
                            <a:srgbClr val="C00000"/>
                          </a:solidFill>
                          <a:effectLst/>
                        </a:rPr>
                        <a:t>5</a:t>
                      </a:r>
                      <a:r>
                        <a:rPr lang="tr-TR" sz="3600" dirty="0">
                          <a:solidFill>
                            <a:srgbClr val="C00000"/>
                          </a:solidFill>
                          <a:effectLst/>
                        </a:rPr>
                        <a:t> yılda </a:t>
                      </a:r>
                      <a:r>
                        <a:rPr lang="tr-TR" sz="4000" dirty="0">
                          <a:solidFill>
                            <a:srgbClr val="C00000"/>
                          </a:solidFill>
                          <a:effectLst/>
                        </a:rPr>
                        <a:t>öneri sayısı </a:t>
                      </a:r>
                      <a:endParaRPr lang="tr-TR" sz="4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800" b="1" dirty="0">
                          <a:solidFill>
                            <a:srgbClr val="00B0F0"/>
                          </a:solidFill>
                          <a:effectLst/>
                        </a:rPr>
                        <a:t>8</a:t>
                      </a:r>
                      <a:endParaRPr lang="tr-TR" sz="4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8925" name="Slayt Numarası Yer Tutucusu 2">
            <a:extLst>
              <a:ext uri="{FF2B5EF4-FFF2-40B4-BE49-F238E27FC236}">
                <a16:creationId xmlns:a16="http://schemas.microsoft.com/office/drawing/2014/main" id="{FD5C4F43-DE1D-2B24-D805-B99A15637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9123A87-52C3-43FB-A453-4C329E8CA6FF}" type="slidenum">
              <a:rPr lang="tr-TR" altLang="tr-TR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tr-TR" altLang="tr-T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0447CB0-122D-3566-119B-0D1F59B424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0869" y="136524"/>
            <a:ext cx="4572000" cy="706438"/>
          </a:xfrm>
        </p:spPr>
        <p:txBody>
          <a:bodyPr rtlCol="0">
            <a:normAutofit fontScale="90000"/>
          </a:bodyPr>
          <a:lstStyle/>
          <a:p>
            <a:pPr>
              <a:defRPr/>
            </a:pPr>
            <a:r>
              <a:rPr lang="tr-TR" b="1" dirty="0">
                <a:solidFill>
                  <a:srgbClr val="FF0000"/>
                </a:solidFill>
                <a:latin typeface="+mn-lt"/>
              </a:rPr>
              <a:t>Hedef çiftçiler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0E8B8EA0-DC6B-1428-48BB-2EFA5E5B233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609779" y="842962"/>
          <a:ext cx="8972442" cy="51405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04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7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0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09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Çiftçiler </a:t>
                      </a:r>
                    </a:p>
                  </a:txBody>
                  <a:tcPr marL="44453" marR="44453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solidFill>
                            <a:srgbClr val="0070C0"/>
                          </a:solidFill>
                        </a:rPr>
                        <a:t>araştırma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4000" dirty="0">
                          <a:solidFill>
                            <a:srgbClr val="C00000"/>
                          </a:solidFill>
                        </a:rPr>
                        <a:t>yayım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0843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chemeClr val="tx1"/>
                          </a:solidFill>
                          <a:effectLst/>
                        </a:rPr>
                        <a:t>görüşülen çiftçilerin  </a:t>
                      </a:r>
                      <a:r>
                        <a:rPr lang="tr-TR" sz="3600" dirty="0">
                          <a:solidFill>
                            <a:schemeClr val="tx1"/>
                          </a:solidFill>
                          <a:effectLst/>
                        </a:rPr>
                        <a:t>yaşı</a:t>
                      </a:r>
                      <a:endParaRPr lang="tr-TR" sz="36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>
                          <a:solidFill>
                            <a:srgbClr val="0070C0"/>
                          </a:solidFill>
                          <a:effectLst/>
                        </a:rPr>
                        <a:t>44,6</a:t>
                      </a:r>
                      <a:endParaRPr lang="tr-TR" sz="3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>
                          <a:solidFill>
                            <a:srgbClr val="C00000"/>
                          </a:solidFill>
                          <a:effectLst/>
                        </a:rPr>
                        <a:t>45,4</a:t>
                      </a:r>
                      <a:endParaRPr lang="tr-TR" sz="3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0843">
                <a:tc>
                  <a:txBody>
                    <a:bodyPr/>
                    <a:lstStyle/>
                    <a:p>
                      <a:pPr marL="180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chemeClr val="tx1"/>
                          </a:solidFill>
                          <a:effectLst/>
                        </a:rPr>
                        <a:t>görüşülen çiftçilerin </a:t>
                      </a:r>
                      <a:r>
                        <a:rPr lang="tr-TR" sz="3200" dirty="0">
                          <a:solidFill>
                            <a:schemeClr val="tx1"/>
                          </a:solidFill>
                          <a:effectLst/>
                        </a:rPr>
                        <a:t>eğitimi</a:t>
                      </a:r>
                      <a:r>
                        <a:rPr lang="tr-TR" sz="2800" dirty="0">
                          <a:solidFill>
                            <a:schemeClr val="tx1"/>
                          </a:solidFill>
                          <a:effectLst/>
                        </a:rPr>
                        <a:t> (yıl)</a:t>
                      </a:r>
                      <a:endParaRPr lang="tr-TR" sz="2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>
                          <a:solidFill>
                            <a:srgbClr val="0070C0"/>
                          </a:solidFill>
                          <a:effectLst/>
                        </a:rPr>
                        <a:t>   7,5</a:t>
                      </a:r>
                      <a:endParaRPr lang="tr-TR" sz="3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>
                          <a:solidFill>
                            <a:srgbClr val="C00000"/>
                          </a:solidFill>
                          <a:effectLst/>
                        </a:rPr>
                        <a:t>  6,2</a:t>
                      </a:r>
                      <a:endParaRPr lang="tr-TR" sz="3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0843">
                <a:tc>
                  <a:txBody>
                    <a:bodyPr/>
                    <a:lstStyle/>
                    <a:p>
                      <a:pPr indent="15855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chemeClr val="tx1"/>
                          </a:solidFill>
                          <a:effectLst/>
                        </a:rPr>
                        <a:t>Büyük çiftçiler (%)</a:t>
                      </a:r>
                      <a:endParaRPr lang="tr-TR" sz="2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>
                          <a:solidFill>
                            <a:srgbClr val="0070C0"/>
                          </a:solidFill>
                          <a:effectLst/>
                        </a:rPr>
                        <a:t>38,4</a:t>
                      </a:r>
                      <a:endParaRPr lang="tr-TR" sz="3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>
                          <a:solidFill>
                            <a:srgbClr val="C00000"/>
                          </a:solidFill>
                          <a:effectLst/>
                        </a:rPr>
                        <a:t>29,6</a:t>
                      </a:r>
                      <a:endParaRPr lang="tr-TR" sz="3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0843">
                <a:tc>
                  <a:txBody>
                    <a:bodyPr/>
                    <a:lstStyle/>
                    <a:p>
                      <a:pPr indent="15855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chemeClr val="tx1"/>
                          </a:solidFill>
                          <a:effectLst/>
                        </a:rPr>
                        <a:t>Orta büyük çiftçiler (%)</a:t>
                      </a:r>
                      <a:endParaRPr lang="tr-TR" sz="2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>
                          <a:solidFill>
                            <a:srgbClr val="0070C0"/>
                          </a:solidFill>
                          <a:effectLst/>
                        </a:rPr>
                        <a:t>35,1</a:t>
                      </a:r>
                      <a:endParaRPr lang="tr-TR" sz="3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>
                          <a:solidFill>
                            <a:srgbClr val="C00000"/>
                          </a:solidFill>
                          <a:effectLst/>
                        </a:rPr>
                        <a:t>36,4</a:t>
                      </a:r>
                      <a:endParaRPr lang="tr-TR" sz="3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94375">
                <a:tc>
                  <a:txBody>
                    <a:bodyPr/>
                    <a:lstStyle/>
                    <a:p>
                      <a:pPr indent="158559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chemeClr val="tx1"/>
                          </a:solidFill>
                          <a:effectLst/>
                        </a:rPr>
                        <a:t>Küçük çiftçiler (%)</a:t>
                      </a:r>
                      <a:endParaRPr lang="tr-TR" sz="28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>
                          <a:solidFill>
                            <a:srgbClr val="0070C0"/>
                          </a:solidFill>
                          <a:effectLst/>
                        </a:rPr>
                        <a:t>26,4</a:t>
                      </a:r>
                      <a:endParaRPr lang="tr-TR" sz="3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b="1" dirty="0">
                          <a:solidFill>
                            <a:srgbClr val="C00000"/>
                          </a:solidFill>
                          <a:effectLst/>
                        </a:rPr>
                        <a:t>34,0</a:t>
                      </a:r>
                      <a:endParaRPr lang="tr-TR" sz="36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62167">
                <a:tc>
                  <a:txBody>
                    <a:bodyPr/>
                    <a:lstStyle/>
                    <a:p>
                      <a:pPr marL="180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3600" dirty="0">
                          <a:solidFill>
                            <a:schemeClr val="tx1"/>
                          </a:solidFill>
                          <a:effectLst/>
                        </a:rPr>
                        <a:t>benimsenme durumu</a:t>
                      </a:r>
                      <a:endParaRPr lang="tr-TR" sz="36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18000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3600" dirty="0">
                          <a:solidFill>
                            <a:schemeClr val="tx1"/>
                          </a:solidFill>
                          <a:effectLst/>
                        </a:rPr>
                        <a:t>bulgu / önerilerin </a:t>
                      </a:r>
                      <a:r>
                        <a:rPr lang="tr-TR" sz="4800" baseline="0" dirty="0">
                          <a:solidFill>
                            <a:schemeClr val="tx1"/>
                          </a:solidFill>
                          <a:effectLst/>
                        </a:rPr>
                        <a:t>(%)</a:t>
                      </a:r>
                      <a:endParaRPr lang="tr-TR" sz="48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0070C0"/>
                          </a:solidFill>
                          <a:effectLst/>
                        </a:rPr>
                        <a:t>23,7</a:t>
                      </a:r>
                      <a:endParaRPr lang="tr-TR" sz="54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C00000"/>
                          </a:solidFill>
                          <a:effectLst/>
                        </a:rPr>
                        <a:t>56,2</a:t>
                      </a:r>
                      <a:endParaRPr lang="tr-TR" sz="5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3" marR="44453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11009" name="Slayt Numarası Yer Tutucusu 2">
            <a:extLst>
              <a:ext uri="{FF2B5EF4-FFF2-40B4-BE49-F238E27FC236}">
                <a16:creationId xmlns:a16="http://schemas.microsoft.com/office/drawing/2014/main" id="{A5AF87B9-7212-3DB0-A574-90061D37E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13112C2-EABF-4AFE-BA4A-CBDA9D41F464}" type="slidenum">
              <a:rPr lang="tr-TR" altLang="tr-TR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tr-TR" altLang="tr-TR" sz="1200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3" name="Ok: Aşağı 2">
            <a:extLst>
              <a:ext uri="{FF2B5EF4-FFF2-40B4-BE49-F238E27FC236}">
                <a16:creationId xmlns:a16="http://schemas.microsoft.com/office/drawing/2014/main" id="{A227E1E5-AF4B-7D85-2692-351027C0106B}"/>
              </a:ext>
            </a:extLst>
          </p:cNvPr>
          <p:cNvSpPr/>
          <p:nvPr/>
        </p:nvSpPr>
        <p:spPr>
          <a:xfrm>
            <a:off x="8449704" y="1549400"/>
            <a:ext cx="776176" cy="378985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C6839A40-4100-DA10-4145-0F0A486888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8806" y="4307688"/>
            <a:ext cx="2388899" cy="2550312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id="{D833A676-D44B-DDA1-485F-FD1F45CF55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3597" y="2556744"/>
            <a:ext cx="3467352" cy="2363274"/>
          </a:xfrm>
          <a:prstGeom prst="rect">
            <a:avLst/>
          </a:prstGeom>
        </p:spPr>
      </p:pic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7563941-D514-3752-B917-7C9CC2B61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0840" y="267638"/>
            <a:ext cx="8451987" cy="2131627"/>
          </a:xfrm>
        </p:spPr>
        <p:txBody>
          <a:bodyPr rtlCol="0">
            <a:normAutofit fontScale="92500"/>
          </a:bodyPr>
          <a:lstStyle/>
          <a:p>
            <a:pPr marL="0" indent="0">
              <a:buNone/>
              <a:defRPr/>
            </a:pPr>
            <a:r>
              <a:rPr lang="tr-TR" sz="3500" b="1" u="sng" dirty="0">
                <a:solidFill>
                  <a:srgbClr val="FF0000"/>
                </a:solidFill>
              </a:rPr>
              <a:t>Çiftçilerin</a:t>
            </a:r>
            <a:r>
              <a:rPr lang="tr-TR" sz="3500" b="1" dirty="0">
                <a:solidFill>
                  <a:srgbClr val="FF0000"/>
                </a:solidFill>
              </a:rPr>
              <a:t>;</a:t>
            </a:r>
          </a:p>
          <a:p>
            <a:pPr>
              <a:defRPr/>
            </a:pPr>
            <a:r>
              <a:rPr lang="tr-TR" sz="4400" b="1" dirty="0">
                <a:solidFill>
                  <a:srgbClr val="FF0000"/>
                </a:solidFill>
              </a:rPr>
              <a:t>%7.5’i</a:t>
            </a:r>
            <a:r>
              <a:rPr lang="tr-TR" sz="4000" b="1" dirty="0"/>
              <a:t> araştırma enstitülerini</a:t>
            </a:r>
          </a:p>
          <a:p>
            <a:pPr>
              <a:defRPr/>
            </a:pPr>
            <a:r>
              <a:rPr lang="tr-TR" sz="4400" b="1" dirty="0">
                <a:solidFill>
                  <a:srgbClr val="FF0000"/>
                </a:solidFill>
              </a:rPr>
              <a:t>%5.1’i</a:t>
            </a:r>
            <a:r>
              <a:rPr lang="tr-TR" sz="4000" b="1" dirty="0"/>
              <a:t> üniversiteleri    </a:t>
            </a:r>
            <a:r>
              <a:rPr lang="tr-TR" sz="3900" b="1" i="1" u="sng" dirty="0">
                <a:solidFill>
                  <a:srgbClr val="FF0000"/>
                </a:solidFill>
              </a:rPr>
              <a:t>ziyaret etmişler</a:t>
            </a:r>
            <a:r>
              <a:rPr lang="tr-TR" sz="3900" b="1" u="sng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221188" name="Slayt Numarası Yer Tutucusu 3">
            <a:extLst>
              <a:ext uri="{FF2B5EF4-FFF2-40B4-BE49-F238E27FC236}">
                <a16:creationId xmlns:a16="http://schemas.microsoft.com/office/drawing/2014/main" id="{8387F617-2A4A-21A3-CC1E-4E052A6B30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26278E-DC04-407C-9028-158E2984DA13}" type="slidenum">
              <a:rPr lang="tr-TR" altLang="tr-TR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tr-TR" altLang="tr-T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D8F2B7FD-F228-488F-DEAC-553365A371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1660" y="3313386"/>
            <a:ext cx="1471226" cy="149101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5890" y="2832291"/>
            <a:ext cx="2270071" cy="161563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2C457F05-5DAB-D511-B35C-08B4D0172244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629104" y="596003"/>
          <a:ext cx="8933793" cy="31052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56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8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71128"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400" dirty="0">
                          <a:solidFill>
                            <a:srgbClr val="0070C0"/>
                          </a:solidFill>
                          <a:effectLst/>
                        </a:rPr>
                        <a:t>Çiftçiler</a:t>
                      </a:r>
                      <a:endParaRPr lang="tr-TR" sz="4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dirty="0">
                          <a:solidFill>
                            <a:srgbClr val="0070C0"/>
                          </a:solidFill>
                          <a:effectLst/>
                        </a:rPr>
                        <a:t>Ortalama</a:t>
                      </a:r>
                      <a:endParaRPr lang="tr-TR" sz="24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1128"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200" dirty="0">
                          <a:solidFill>
                            <a:srgbClr val="0070C0"/>
                          </a:solidFill>
                          <a:effectLst/>
                        </a:rPr>
                        <a:t>yayımcıların </a:t>
                      </a:r>
                      <a:r>
                        <a:rPr lang="tr-TR" sz="3600" dirty="0">
                          <a:solidFill>
                            <a:srgbClr val="0070C0"/>
                          </a:solidFill>
                          <a:effectLst/>
                        </a:rPr>
                        <a:t>bir ayda </a:t>
                      </a:r>
                      <a:r>
                        <a:rPr lang="tr-TR" sz="3600" dirty="0">
                          <a:solidFill>
                            <a:srgbClr val="FF0000"/>
                          </a:solidFill>
                          <a:effectLst/>
                        </a:rPr>
                        <a:t>ziyaret</a:t>
                      </a:r>
                      <a:r>
                        <a:rPr lang="tr-TR" sz="36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tr-TR" sz="3200" dirty="0">
                          <a:solidFill>
                            <a:srgbClr val="0070C0"/>
                          </a:solidFill>
                          <a:effectLst/>
                        </a:rPr>
                        <a:t>sayısı</a:t>
                      </a:r>
                      <a:endParaRPr lang="tr-TR" sz="32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800" b="1" dirty="0">
                          <a:solidFill>
                            <a:srgbClr val="FF0000"/>
                          </a:solidFill>
                          <a:effectLst/>
                        </a:rPr>
                        <a:t>0,6</a:t>
                      </a:r>
                      <a:endParaRPr lang="tr-TR" sz="48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1128"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0070C0"/>
                          </a:solidFill>
                          <a:effectLst/>
                        </a:rPr>
                        <a:t>Son 5 yılda benimsedikleri </a:t>
                      </a:r>
                      <a:r>
                        <a:rPr lang="tr-TR" sz="3600" dirty="0">
                          <a:solidFill>
                            <a:srgbClr val="FF0000"/>
                          </a:solidFill>
                          <a:effectLst/>
                        </a:rPr>
                        <a:t>yenilik</a:t>
                      </a:r>
                      <a:r>
                        <a:rPr lang="tr-TR" sz="36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tr-TR" sz="3200" dirty="0">
                          <a:solidFill>
                            <a:srgbClr val="0070C0"/>
                          </a:solidFill>
                          <a:effectLst/>
                        </a:rPr>
                        <a:t>sayısı</a:t>
                      </a:r>
                      <a:endParaRPr lang="tr-TR" sz="32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400" b="1" dirty="0">
                          <a:solidFill>
                            <a:srgbClr val="0070C0"/>
                          </a:solidFill>
                          <a:effectLst/>
                        </a:rPr>
                        <a:t>2,8</a:t>
                      </a:r>
                      <a:endParaRPr lang="tr-TR" sz="44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1128">
                <a:tc>
                  <a:txBody>
                    <a:bodyPr/>
                    <a:lstStyle/>
                    <a:p>
                      <a:pPr marL="720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FF0000"/>
                          </a:solidFill>
                          <a:effectLst/>
                        </a:rPr>
                        <a:t>10 yenilikten </a:t>
                      </a:r>
                      <a:r>
                        <a:rPr lang="tr-TR" sz="3600" dirty="0">
                          <a:solidFill>
                            <a:srgbClr val="0070C0"/>
                          </a:solidFill>
                          <a:effectLst/>
                        </a:rPr>
                        <a:t>benimsedikleri</a:t>
                      </a:r>
                      <a:r>
                        <a:rPr lang="tr-TR" sz="3600" baseline="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r>
                        <a:rPr lang="tr-TR" sz="2800" baseline="0" dirty="0">
                          <a:solidFill>
                            <a:srgbClr val="0070C0"/>
                          </a:solidFill>
                          <a:effectLst/>
                        </a:rPr>
                        <a:t>(</a:t>
                      </a:r>
                      <a:r>
                        <a:rPr lang="tr-TR" sz="3200" baseline="0" dirty="0">
                          <a:solidFill>
                            <a:srgbClr val="0070C0"/>
                          </a:solidFill>
                          <a:effectLst/>
                        </a:rPr>
                        <a:t>sayı</a:t>
                      </a:r>
                      <a:r>
                        <a:rPr lang="tr-TR" sz="2800" baseline="0" dirty="0">
                          <a:solidFill>
                            <a:srgbClr val="0070C0"/>
                          </a:solidFill>
                          <a:effectLst/>
                        </a:rPr>
                        <a:t>)</a:t>
                      </a:r>
                      <a:r>
                        <a:rPr lang="tr-TR" sz="2800" dirty="0">
                          <a:solidFill>
                            <a:srgbClr val="0070C0"/>
                          </a:solidFill>
                          <a:effectLst/>
                        </a:rPr>
                        <a:t> </a:t>
                      </a:r>
                      <a:endParaRPr lang="tr-TR" sz="2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400" b="1" dirty="0">
                          <a:solidFill>
                            <a:srgbClr val="0070C0"/>
                          </a:solidFill>
                          <a:effectLst/>
                        </a:rPr>
                        <a:t>5,4</a:t>
                      </a:r>
                      <a:endParaRPr lang="tr-TR" sz="44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6" marR="44456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24281" name="Slayt Numarası Yer Tutucusu 4">
            <a:extLst>
              <a:ext uri="{FF2B5EF4-FFF2-40B4-BE49-F238E27FC236}">
                <a16:creationId xmlns:a16="http://schemas.microsoft.com/office/drawing/2014/main" id="{8ACE4058-8327-DDC9-1758-10632DA9F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A8C665A-BBDB-4157-8391-A92751DD32AD}" type="slidenum">
              <a:rPr lang="tr-TR" altLang="tr-TR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tr-TR" altLang="tr-T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A8F1FDA3-1F59-DD19-604E-6FE1BCDAE7FA}"/>
              </a:ext>
            </a:extLst>
          </p:cNvPr>
          <p:cNvSpPr txBox="1"/>
          <p:nvPr/>
        </p:nvSpPr>
        <p:spPr>
          <a:xfrm>
            <a:off x="5431553" y="4417359"/>
            <a:ext cx="4090820" cy="193899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4000" b="1" u="sng" dirty="0">
                <a:solidFill>
                  <a:srgbClr val="FF0000"/>
                </a:solidFill>
              </a:rPr>
              <a:t>Kamuda mesai</a:t>
            </a:r>
            <a:r>
              <a:rPr lang="tr-TR" sz="4000" b="1" dirty="0">
                <a:solidFill>
                  <a:srgbClr val="FF0000"/>
                </a:solidFill>
              </a:rPr>
              <a:t>;</a:t>
            </a:r>
            <a:r>
              <a:rPr lang="tr-TR" sz="4000" b="1" dirty="0"/>
              <a:t>  </a:t>
            </a:r>
          </a:p>
          <a:p>
            <a:r>
              <a:rPr lang="tr-TR" sz="4000" b="1" dirty="0"/>
              <a:t>Yayım         % 30,6</a:t>
            </a:r>
          </a:p>
          <a:p>
            <a:r>
              <a:rPr lang="tr-TR" sz="4000" b="1" dirty="0"/>
              <a:t>Bürokrasi   % 30,5</a:t>
            </a:r>
          </a:p>
        </p:txBody>
      </p:sp>
      <p:pic>
        <p:nvPicPr>
          <p:cNvPr id="5122" name="Picture 2" descr="5 Reasons To 'Balik Kampung' To Kampung Admiralty For #Familygoals | Work  cartoons, Cartoon images, Office cartoon">
            <a:extLst>
              <a:ext uri="{FF2B5EF4-FFF2-40B4-BE49-F238E27FC236}">
                <a16:creationId xmlns:a16="http://schemas.microsoft.com/office/drawing/2014/main" id="{DF77FA9A-5348-ABB4-2E09-04DFEAABB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628" y="4079715"/>
            <a:ext cx="2276637" cy="2276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317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A2F180B-7CA3-6B13-398B-F2A064AA74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52139"/>
            <a:ext cx="9144000" cy="649287"/>
          </a:xfrm>
          <a:solidFill>
            <a:schemeClr val="bg1"/>
          </a:solidFill>
        </p:spPr>
        <p:txBody>
          <a:bodyPr rtlCol="0">
            <a:normAutofit/>
          </a:bodyPr>
          <a:lstStyle/>
          <a:p>
            <a:pPr>
              <a:defRPr/>
            </a:pPr>
            <a:r>
              <a:rPr lang="tr-TR" sz="3600" b="1" dirty="0">
                <a:solidFill>
                  <a:srgbClr val="00B0F0"/>
                </a:solidFill>
                <a:latin typeface="+mn-lt"/>
              </a:rPr>
              <a:t>Çiftçilerin bilgi kaynakları </a:t>
            </a:r>
            <a:r>
              <a:rPr lang="tr-TR" sz="3600" b="1" dirty="0">
                <a:solidFill>
                  <a:srgbClr val="FF0000"/>
                </a:solidFill>
                <a:latin typeface="+mn-lt"/>
              </a:rPr>
              <a:t>(1: hiç - 5 daima)</a:t>
            </a:r>
          </a:p>
        </p:txBody>
      </p:sp>
      <p:graphicFrame>
        <p:nvGraphicFramePr>
          <p:cNvPr id="4" name="İçerik Yer Tutucusu 3">
            <a:extLst>
              <a:ext uri="{FF2B5EF4-FFF2-40B4-BE49-F238E27FC236}">
                <a16:creationId xmlns:a16="http://schemas.microsoft.com/office/drawing/2014/main" id="{E2EAC3A4-B117-77FE-23A2-898823C36E2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12884" y="1008994"/>
          <a:ext cx="8366233" cy="56899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9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0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23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0070C0"/>
                          </a:solidFill>
                          <a:effectLst/>
                        </a:rPr>
                        <a:t>Bilgi kaynakları</a:t>
                      </a:r>
                      <a:endParaRPr lang="tr-TR" sz="36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0070C0"/>
                          </a:solidFill>
                          <a:effectLst/>
                        </a:rPr>
                        <a:t>Ortalama</a:t>
                      </a:r>
                      <a:endParaRPr lang="tr-TR" sz="36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7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0070C0"/>
                          </a:solidFill>
                          <a:effectLst/>
                        </a:rPr>
                        <a:t>Diğer çiftçiler</a:t>
                      </a:r>
                      <a:endParaRPr lang="tr-TR" sz="2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0070C0"/>
                          </a:solidFill>
                          <a:effectLst/>
                        </a:rPr>
                        <a:t>3,8</a:t>
                      </a:r>
                      <a:endParaRPr lang="tr-TR" sz="2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3600" dirty="0">
                          <a:solidFill>
                            <a:srgbClr val="C00000"/>
                          </a:solidFill>
                          <a:effectLst/>
                        </a:rPr>
                        <a:t>Kamu yayımcıları</a:t>
                      </a:r>
                      <a:endParaRPr lang="tr-TR" sz="36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4400" b="1" dirty="0">
                          <a:solidFill>
                            <a:srgbClr val="C00000"/>
                          </a:solidFill>
                          <a:effectLst/>
                        </a:rPr>
                        <a:t>3,3</a:t>
                      </a:r>
                      <a:endParaRPr lang="tr-TR" sz="44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5882765"/>
                  </a:ext>
                </a:extLst>
              </a:tr>
              <a:tr h="514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0070C0"/>
                          </a:solidFill>
                          <a:effectLst/>
                        </a:rPr>
                        <a:t>Bayiler ve firmalar</a:t>
                      </a:r>
                      <a:endParaRPr lang="tr-TR" sz="2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0070C0"/>
                          </a:solidFill>
                          <a:effectLst/>
                        </a:rPr>
                        <a:t>3,2</a:t>
                      </a:r>
                      <a:endParaRPr lang="tr-TR" sz="2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460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800" dirty="0">
                          <a:solidFill>
                            <a:srgbClr val="0070C0"/>
                          </a:solidFill>
                          <a:effectLst/>
                        </a:rPr>
                        <a:t>Ziraat Odası (danışmanları)</a:t>
                      </a:r>
                      <a:endParaRPr lang="tr-TR" sz="2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800" b="1" dirty="0">
                          <a:solidFill>
                            <a:srgbClr val="0070C0"/>
                          </a:solidFill>
                          <a:effectLst/>
                        </a:rPr>
                        <a:t>2,7</a:t>
                      </a:r>
                      <a:endParaRPr lang="tr-TR" sz="2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6268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800" dirty="0">
                          <a:solidFill>
                            <a:srgbClr val="0070C0"/>
                          </a:solidFill>
                          <a:effectLst/>
                        </a:rPr>
                        <a:t>Kooperatifler (danışmanları)</a:t>
                      </a:r>
                      <a:endParaRPr lang="tr-TR" sz="2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800" b="1" dirty="0">
                          <a:solidFill>
                            <a:srgbClr val="0070C0"/>
                          </a:solidFill>
                          <a:effectLst/>
                        </a:rPr>
                        <a:t>2,4</a:t>
                      </a:r>
                      <a:endParaRPr lang="tr-TR" sz="2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252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800" dirty="0">
                          <a:solidFill>
                            <a:srgbClr val="0070C0"/>
                          </a:solidFill>
                          <a:effectLst/>
                        </a:rPr>
                        <a:t>Tüccarlar (ve/veya danışmanları)</a:t>
                      </a:r>
                      <a:endParaRPr lang="tr-TR" sz="2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800" b="1" dirty="0">
                          <a:solidFill>
                            <a:srgbClr val="0070C0"/>
                          </a:solidFill>
                          <a:effectLst/>
                        </a:rPr>
                        <a:t>1,8</a:t>
                      </a:r>
                      <a:endParaRPr lang="tr-TR" sz="2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252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800" dirty="0">
                          <a:solidFill>
                            <a:srgbClr val="0070C0"/>
                          </a:solidFill>
                          <a:effectLst/>
                        </a:rPr>
                        <a:t>Özel/ücretli danışmanlar</a:t>
                      </a:r>
                      <a:endParaRPr lang="tr-TR" sz="2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800" b="1" dirty="0">
                          <a:solidFill>
                            <a:srgbClr val="0070C0"/>
                          </a:solidFill>
                          <a:effectLst/>
                        </a:rPr>
                        <a:t>1,7</a:t>
                      </a:r>
                      <a:endParaRPr lang="tr-TR" sz="2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937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800" dirty="0">
                          <a:solidFill>
                            <a:srgbClr val="0070C0"/>
                          </a:solidFill>
                          <a:effectLst/>
                        </a:rPr>
                        <a:t>Araştırma kuruluşları</a:t>
                      </a:r>
                      <a:endParaRPr lang="tr-TR" sz="2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800" b="1" dirty="0">
                          <a:solidFill>
                            <a:srgbClr val="0070C0"/>
                          </a:solidFill>
                          <a:effectLst/>
                        </a:rPr>
                        <a:t>1,4</a:t>
                      </a:r>
                      <a:endParaRPr lang="tr-TR" sz="2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9901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800" dirty="0">
                          <a:solidFill>
                            <a:srgbClr val="0070C0"/>
                          </a:solidFill>
                          <a:effectLst/>
                        </a:rPr>
                        <a:t>Üniversiteler (Ziraat Fakülteleri)</a:t>
                      </a:r>
                      <a:endParaRPr lang="tr-TR" sz="2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tr-TR" sz="2800" b="1" dirty="0">
                          <a:solidFill>
                            <a:srgbClr val="0070C0"/>
                          </a:solidFill>
                          <a:effectLst/>
                        </a:rPr>
                        <a:t>1,2</a:t>
                      </a:r>
                      <a:endParaRPr lang="tr-TR" sz="28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22257" name="Slayt Numarası Yer Tutucusu 2">
            <a:extLst>
              <a:ext uri="{FF2B5EF4-FFF2-40B4-BE49-F238E27FC236}">
                <a16:creationId xmlns:a16="http://schemas.microsoft.com/office/drawing/2014/main" id="{D8BF0C03-6132-9BDD-3836-599496D64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66EE228-7E6C-4BCD-AB28-E43EC0537224}" type="slidenum">
              <a:rPr lang="tr-TR" altLang="tr-TR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tr-TR" altLang="tr-T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C33016EF-A45B-E9A9-D2EC-3B4EE10C5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7950" y="2071477"/>
            <a:ext cx="8713076" cy="4195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7301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59B6237-4539-74A4-4499-CCCCFF53C0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0" y="533401"/>
            <a:ext cx="2152650" cy="2318833"/>
          </a:xfrm>
          <a:prstGeom prst="rect">
            <a:avLst/>
          </a:prstGeom>
        </p:spPr>
      </p:pic>
      <p:sp>
        <p:nvSpPr>
          <p:cNvPr id="394242" name="Slayt Numarası Yer Tutucusu 5">
            <a:extLst>
              <a:ext uri="{FF2B5EF4-FFF2-40B4-BE49-F238E27FC236}">
                <a16:creationId xmlns:a16="http://schemas.microsoft.com/office/drawing/2014/main" id="{B1FFE4C8-B116-3C21-4827-651387218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3B4220B5-73E3-49D1-9EB9-E53241878C8A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94243" name="Rectangle 2">
            <a:extLst>
              <a:ext uri="{FF2B5EF4-FFF2-40B4-BE49-F238E27FC236}">
                <a16:creationId xmlns:a16="http://schemas.microsoft.com/office/drawing/2014/main" id="{007BD621-9FE6-9615-32F1-DAB3FC2D662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19287" y="2563814"/>
            <a:ext cx="8229600" cy="865187"/>
          </a:xfrm>
        </p:spPr>
        <p:txBody>
          <a:bodyPr/>
          <a:lstStyle/>
          <a:p>
            <a:pPr algn="ctr" eaLnBrk="1" hangingPunct="1"/>
            <a:r>
              <a:rPr lang="tr-TR" altLang="tr-TR" b="1" dirty="0">
                <a:solidFill>
                  <a:srgbClr val="0070C0"/>
                </a:solidFill>
                <a:latin typeface="+mn-lt"/>
              </a:rPr>
              <a:t>Hangi araçlar neden?</a:t>
            </a:r>
          </a:p>
        </p:txBody>
      </p:sp>
      <p:graphicFrame>
        <p:nvGraphicFramePr>
          <p:cNvPr id="913429" name="Group 21">
            <a:extLst>
              <a:ext uri="{FF2B5EF4-FFF2-40B4-BE49-F238E27FC236}">
                <a16:creationId xmlns:a16="http://schemas.microsoft.com/office/drawing/2014/main" id="{232D750B-F6F3-E779-550C-AB1628854AE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919288" y="3728273"/>
          <a:ext cx="8353425" cy="2397126"/>
        </p:xfrm>
        <a:graphic>
          <a:graphicData uri="http://schemas.openxmlformats.org/drawingml/2006/table">
            <a:tbl>
              <a:tblPr/>
              <a:tblGrid>
                <a:gridCol w="4229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243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85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Kitle iletişim araçları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Haber ve ilgi 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85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Grup yöntemleri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İstek ve deneme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01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Bireysel yöntemler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  <a:cs typeface="Arial" charset="0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altLang="tr-TR" sz="3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  <a:latin typeface="Arial" charset="0"/>
                          <a:cs typeface="Times New Roman" pitchFamily="18" charset="0"/>
                        </a:rPr>
                        <a:t>İkna</a:t>
                      </a:r>
                    </a:p>
                  </a:txBody>
                  <a:tcPr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41494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Başlık 1">
            <a:extLst>
              <a:ext uri="{FF2B5EF4-FFF2-40B4-BE49-F238E27FC236}">
                <a16:creationId xmlns:a16="http://schemas.microsoft.com/office/drawing/2014/main" id="{E51A989B-05D5-F37E-3296-B2B0672D4A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16200000">
            <a:off x="-1557092" y="3190445"/>
            <a:ext cx="6781655" cy="486070"/>
          </a:xfrm>
          <a:solidFill>
            <a:srgbClr val="99FF66"/>
          </a:solidFill>
        </p:spPr>
        <p:txBody>
          <a:bodyPr/>
          <a:lstStyle/>
          <a:p>
            <a:r>
              <a:rPr lang="tr-TR" altLang="tr-TR" sz="2400" b="1" dirty="0"/>
              <a:t>Ege Bölgesi’nde çiftçilerin bilgi kaynakları</a:t>
            </a:r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9E0B9D29-98D3-873B-F81E-01CC46AAAC0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576514" y="74426"/>
          <a:ext cx="7634287" cy="67421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6599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743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5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0070C0"/>
                          </a:solidFill>
                          <a:effectLst/>
                        </a:rPr>
                        <a:t>Çiftçilerin bilgi kaynakları  (1-5 Likert ölçeği)</a:t>
                      </a:r>
                      <a:endParaRPr lang="tr-TR" sz="20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0070C0"/>
                          </a:solidFill>
                          <a:effectLst/>
                        </a:rPr>
                        <a:t>Ortalama</a:t>
                      </a:r>
                      <a:endParaRPr lang="tr-TR" sz="20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FF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TV/ Radyo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3,87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Çiftçiler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3,78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chemeClr val="tx1"/>
                          </a:solidFill>
                          <a:effectLst/>
                        </a:rPr>
                        <a:t>Kamu yayımcıları</a:t>
                      </a:r>
                      <a:endParaRPr lang="tr-TR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b="1" dirty="0">
                          <a:solidFill>
                            <a:schemeClr val="tx1"/>
                          </a:solidFill>
                          <a:effectLst/>
                        </a:rPr>
                        <a:t>3,28</a:t>
                      </a:r>
                      <a:endParaRPr lang="tr-TR" sz="20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Bayiler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3,19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Gazeteler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3,13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Fuarlar, sergiler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2,80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Cep telefonuna kısa mesajlar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2,60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Özel firmalar (girdi, işleyici, tüccar, vb.)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2,45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Çiftçi toplantıları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2,42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Broşür, kitapçık , bülten vb.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2,06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Özel yayımcılar/danışmanlar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1,87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Posterler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1,84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Tarım dergileri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1,82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Demonstrasyon, tarla günü vb.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1,73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İnternet sayfaları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1,71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Kısa süreli çiftçi kursları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1,66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745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C00000"/>
                          </a:solidFill>
                          <a:effectLst/>
                        </a:rPr>
                        <a:t>Kitaplar/video film, CD </a:t>
                      </a:r>
                      <a:r>
                        <a:rPr lang="tr-TR" sz="2000" dirty="0" err="1">
                          <a:solidFill>
                            <a:srgbClr val="C00000"/>
                          </a:solidFill>
                          <a:effectLst/>
                        </a:rPr>
                        <a:t>vb</a:t>
                      </a:r>
                      <a:endParaRPr lang="tr-TR" sz="20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effectLst/>
                        </a:rPr>
                        <a:t>1,47</a:t>
                      </a:r>
                      <a:endParaRPr lang="tr-TR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8" marR="44458" marT="0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378942" name="Slayt Numarası Yer Tutucusu 3">
            <a:extLst>
              <a:ext uri="{FF2B5EF4-FFF2-40B4-BE49-F238E27FC236}">
                <a16:creationId xmlns:a16="http://schemas.microsoft.com/office/drawing/2014/main" id="{712C12AA-E4A7-64AD-9107-552C912D06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37818CF4-1986-4195-9D36-CDF9B578CDD9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21</a:t>
            </a:fld>
            <a:endParaRPr lang="tr-TR" altLang="tr-TR"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7FF589CD-9CBA-96EA-B452-7E881673EF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121" y="3034646"/>
            <a:ext cx="4502614" cy="3429217"/>
          </a:xfrm>
          <a:prstGeom prst="rect">
            <a:avLst/>
          </a:prstGeom>
        </p:spPr>
      </p:pic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D8E4AFA-2A7E-E9F1-BEFC-DB2CA9E83E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7842" y="394139"/>
            <a:ext cx="7316316" cy="257820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solidFill>
                  <a:srgbClr val="FF0000"/>
                </a:solidFill>
              </a:rPr>
              <a:t>Yeniliklerin</a:t>
            </a:r>
            <a:r>
              <a:rPr lang="tr-TR" sz="4000" dirty="0"/>
              <a:t> </a:t>
            </a:r>
          </a:p>
          <a:p>
            <a:r>
              <a:rPr lang="tr-TR" sz="4000" dirty="0"/>
              <a:t>benimsenmesi </a:t>
            </a:r>
            <a:r>
              <a:rPr lang="tr-TR" sz="4000" b="1" dirty="0">
                <a:solidFill>
                  <a:srgbClr val="00B050"/>
                </a:solidFill>
              </a:rPr>
              <a:t>psikolojik</a:t>
            </a:r>
          </a:p>
          <a:p>
            <a:r>
              <a:rPr lang="tr-TR" sz="4000" dirty="0"/>
              <a:t>yayılması </a:t>
            </a:r>
            <a:r>
              <a:rPr lang="tr-TR" sz="4000" b="1" dirty="0">
                <a:solidFill>
                  <a:srgbClr val="00B0F0"/>
                </a:solidFill>
              </a:rPr>
              <a:t>sosyolojik</a:t>
            </a:r>
          </a:p>
        </p:txBody>
      </p:sp>
    </p:spTree>
    <p:extLst>
      <p:ext uri="{BB962C8B-B14F-4D97-AF65-F5344CB8AC3E}">
        <p14:creationId xmlns:p14="http://schemas.microsoft.com/office/powerpoint/2010/main" val="7174154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064343"/>
            <a:ext cx="3526220" cy="4474570"/>
          </a:xfrm>
          <a:prstGeom prst="rect">
            <a:avLst/>
          </a:prstGeom>
        </p:spPr>
      </p:pic>
      <p:sp>
        <p:nvSpPr>
          <p:cNvPr id="223234" name="Başlık 1">
            <a:extLst>
              <a:ext uri="{FF2B5EF4-FFF2-40B4-BE49-F238E27FC236}">
                <a16:creationId xmlns:a16="http://schemas.microsoft.com/office/drawing/2014/main" id="{DA8710AF-D923-0852-12B4-28C6313F2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5586" y="385126"/>
            <a:ext cx="8460828" cy="876410"/>
          </a:xfrm>
          <a:solidFill>
            <a:schemeClr val="bg1"/>
          </a:solidFill>
        </p:spPr>
        <p:txBody>
          <a:bodyPr>
            <a:noAutofit/>
          </a:bodyPr>
          <a:lstStyle/>
          <a:p>
            <a:pPr eaLnBrk="1" hangingPunct="1"/>
            <a:r>
              <a:rPr lang="tr-TR" altLang="tr-TR" sz="6000" b="1" u="sng" dirty="0">
                <a:solidFill>
                  <a:srgbClr val="00B050"/>
                </a:solidFill>
                <a:latin typeface="+mn-lt"/>
              </a:rPr>
              <a:t>Ege Bölgesi’nde çiftçilerin</a:t>
            </a:r>
          </a:p>
        </p:txBody>
      </p:sp>
      <p:sp>
        <p:nvSpPr>
          <p:cNvPr id="223235" name="İçerik Yer Tutucusu 2">
            <a:extLst>
              <a:ext uri="{FF2B5EF4-FFF2-40B4-BE49-F238E27FC236}">
                <a16:creationId xmlns:a16="http://schemas.microsoft.com/office/drawing/2014/main" id="{32055F8E-EBB4-7B5C-1198-0E9F22CD37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3058" y="1409750"/>
            <a:ext cx="6257212" cy="1785397"/>
          </a:xfrm>
        </p:spPr>
        <p:txBody>
          <a:bodyPr>
            <a:normAutofit/>
          </a:bodyPr>
          <a:lstStyle/>
          <a:p>
            <a:pPr marL="0" indent="0">
              <a:spcAft>
                <a:spcPts val="1200"/>
              </a:spcAft>
              <a:buNone/>
            </a:pPr>
            <a:r>
              <a:rPr lang="tr-TR" altLang="tr-TR" sz="6000" b="1" dirty="0">
                <a:solidFill>
                  <a:srgbClr val="00B0F0"/>
                </a:solidFill>
              </a:rPr>
              <a:t>%48’i son beş yılda </a:t>
            </a:r>
            <a:r>
              <a:rPr lang="tr-TR" altLang="tr-TR" sz="4800" b="1" dirty="0">
                <a:solidFill>
                  <a:srgbClr val="C00000"/>
                </a:solidFill>
              </a:rPr>
              <a:t>yenilik </a:t>
            </a:r>
            <a:r>
              <a:rPr lang="tr-TR" altLang="tr-TR" sz="4800" b="1" u="sng" dirty="0">
                <a:solidFill>
                  <a:srgbClr val="C00000"/>
                </a:solidFill>
              </a:rPr>
              <a:t>benimsememiş</a:t>
            </a:r>
            <a:r>
              <a:rPr lang="tr-TR" altLang="tr-TR" sz="4800" b="1" dirty="0">
                <a:solidFill>
                  <a:srgbClr val="C00000"/>
                </a:solidFill>
              </a:rPr>
              <a:t> </a:t>
            </a:r>
            <a:endParaRPr lang="tr-TR" altLang="tr-TR" sz="5400" b="1" dirty="0">
              <a:solidFill>
                <a:srgbClr val="00B0F0"/>
              </a:solidFill>
            </a:endParaRPr>
          </a:p>
        </p:txBody>
      </p:sp>
      <p:sp>
        <p:nvSpPr>
          <p:cNvPr id="223236" name="Slayt Numarası Yer Tutucusu 3">
            <a:extLst>
              <a:ext uri="{FF2B5EF4-FFF2-40B4-BE49-F238E27FC236}">
                <a16:creationId xmlns:a16="http://schemas.microsoft.com/office/drawing/2014/main" id="{8A22A434-DD23-CCC1-471B-DA9E800C3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B98C22-5A28-490E-8AEC-8B310EECDB1C}" type="slidenum">
              <a:rPr lang="tr-TR" altLang="tr-TR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tr-TR" altLang="tr-T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598BDD23-C5BF-FF92-11B6-1584FBE72B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5549" y="3382942"/>
            <a:ext cx="1616661" cy="2702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3281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Başlık 1">
            <a:extLst>
              <a:ext uri="{FF2B5EF4-FFF2-40B4-BE49-F238E27FC236}">
                <a16:creationId xmlns:a16="http://schemas.microsoft.com/office/drawing/2014/main" id="{B6F342E5-29E6-F708-3F1F-22B8CD71F9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70690" y="200349"/>
            <a:ext cx="8229600" cy="561975"/>
          </a:xfrm>
        </p:spPr>
        <p:txBody>
          <a:bodyPr/>
          <a:lstStyle/>
          <a:p>
            <a:r>
              <a:rPr lang="tr-TR" altLang="tr-TR" sz="3600" b="1" dirty="0">
                <a:solidFill>
                  <a:srgbClr val="7030A0"/>
                </a:solidFill>
              </a:rPr>
              <a:t>Benimsemede etkili unsurlar (1-5)</a:t>
            </a:r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9AB52594-7ADB-DB50-1045-4AFD821F170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111362" y="846404"/>
          <a:ext cx="7413068" cy="58020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632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98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759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0070C0"/>
                          </a:solidFill>
                          <a:effectLst/>
                        </a:rPr>
                        <a:t>Çiftçilere göre etkili unsurlar</a:t>
                      </a:r>
                      <a:endParaRPr lang="tr-TR" sz="2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0070C0"/>
                          </a:solidFill>
                          <a:effectLst/>
                        </a:rPr>
                        <a:t>Ortalama</a:t>
                      </a:r>
                      <a:endParaRPr lang="tr-TR" sz="2800" dirty="0">
                        <a:solidFill>
                          <a:srgbClr val="0070C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Gelirimi arttırırsa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4,80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00B0F0"/>
                          </a:solidFill>
                          <a:effectLst/>
                        </a:rPr>
                        <a:t>Yararına inanırsam</a:t>
                      </a:r>
                      <a:endParaRPr lang="tr-TR" sz="2800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4,58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2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Devlet desteği varsa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4,52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2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00B0F0"/>
                          </a:solidFill>
                          <a:effectLst/>
                        </a:rPr>
                        <a:t>Söyleyen kişiye güvenirsem</a:t>
                      </a:r>
                      <a:endParaRPr lang="tr-TR" sz="2800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4,29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2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00B0F0"/>
                          </a:solidFill>
                          <a:effectLst/>
                        </a:rPr>
                        <a:t>Yeterli bilgiye sahipsem</a:t>
                      </a:r>
                      <a:endParaRPr lang="tr-TR" sz="2800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4,27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2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Kullanımı kolay/basitse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4,16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12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00B0F0"/>
                          </a:solidFill>
                          <a:effectLst/>
                        </a:rPr>
                        <a:t>Köyde başka çiftçiler uygularsa</a:t>
                      </a:r>
                      <a:endParaRPr lang="tr-TR" sz="2800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4,10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2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00B0F0"/>
                          </a:solidFill>
                          <a:effectLst/>
                        </a:rPr>
                        <a:t>Danışacağım kişiler varsa</a:t>
                      </a:r>
                      <a:endParaRPr lang="tr-TR" sz="2800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4,10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2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Deneyebilirsem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4,07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1245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dirty="0">
                          <a:solidFill>
                            <a:srgbClr val="C00000"/>
                          </a:solidFill>
                          <a:effectLst/>
                        </a:rPr>
                        <a:t>Maliyeti düşükse</a:t>
                      </a:r>
                      <a:endParaRPr lang="tr-TR" sz="2800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4,02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6" marR="68586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206892" name="Slayt Numarası Yer Tutucusu 3">
            <a:extLst>
              <a:ext uri="{FF2B5EF4-FFF2-40B4-BE49-F238E27FC236}">
                <a16:creationId xmlns:a16="http://schemas.microsoft.com/office/drawing/2014/main" id="{2E0F1093-316D-E6FB-91A0-ECF817FEF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C132FD41-5E36-4B04-8B0A-757704A97E16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CFB60220-6214-6873-C180-10FA96E815EE}"/>
              </a:ext>
            </a:extLst>
          </p:cNvPr>
          <p:cNvSpPr txBox="1"/>
          <p:nvPr/>
        </p:nvSpPr>
        <p:spPr>
          <a:xfrm>
            <a:off x="9443007" y="6042808"/>
            <a:ext cx="1120307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b="1" dirty="0">
                <a:solidFill>
                  <a:srgbClr val="C00000"/>
                </a:solidFill>
              </a:rPr>
              <a:t>Algı</a:t>
            </a:r>
          </a:p>
          <a:p>
            <a:pPr algn="r"/>
            <a:r>
              <a:rPr lang="tr-TR" sz="2400" b="1" dirty="0">
                <a:solidFill>
                  <a:srgbClr val="00B0F0"/>
                </a:solidFill>
              </a:rPr>
              <a:t>iletişim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Başlık 1">
            <a:extLst>
              <a:ext uri="{FF2B5EF4-FFF2-40B4-BE49-F238E27FC236}">
                <a16:creationId xmlns:a16="http://schemas.microsoft.com/office/drawing/2014/main" id="{EDF2F78A-4A6A-6073-49CD-E595E55B9F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199" y="421783"/>
            <a:ext cx="8229600" cy="777875"/>
          </a:xfrm>
        </p:spPr>
        <p:txBody>
          <a:bodyPr/>
          <a:lstStyle/>
          <a:p>
            <a:r>
              <a:rPr lang="tr-TR" altLang="tr-TR" b="1" dirty="0">
                <a:solidFill>
                  <a:srgbClr val="7030A0"/>
                </a:solidFill>
                <a:latin typeface="Calibri" panose="020F0502020204030204" pitchFamily="34" charset="0"/>
              </a:rPr>
              <a:t>Çiftçiler neden kabul etmez?  (1-5)</a:t>
            </a:r>
          </a:p>
        </p:txBody>
      </p:sp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B13F33A5-A7E0-CCE7-894A-A5B27DAA313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811338" y="1436687"/>
          <a:ext cx="8569325" cy="48085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81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81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7030A0"/>
                          </a:solidFill>
                          <a:effectLst/>
                        </a:rPr>
                        <a:t>Çiftçilere göre nedenler</a:t>
                      </a:r>
                      <a:endParaRPr lang="tr-TR" sz="28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7030A0"/>
                          </a:solidFill>
                          <a:effectLst/>
                        </a:rPr>
                        <a:t>Ortalama</a:t>
                      </a:r>
                      <a:endParaRPr lang="tr-TR" sz="2800" b="1" dirty="0">
                        <a:solidFill>
                          <a:srgbClr val="7030A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Koşullarım yetersiz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4,14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Bilgim yetersiz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3,34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Gelenekselim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3,22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Söylenenler tatmin etmiyor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3,15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18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İhtiyacım farklı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3,07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Eğitim düzeyim düşük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C00000"/>
                          </a:solidFill>
                          <a:effectLst/>
                        </a:rPr>
                        <a:t>2,90</a:t>
                      </a:r>
                      <a:endParaRPr lang="tr-TR" sz="2800" b="1" dirty="0">
                        <a:solidFill>
                          <a:srgbClr val="C0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Yararına inanmıyorum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2,87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333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Güven duymuyorum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tr-TR" sz="2800" b="1" dirty="0">
                          <a:solidFill>
                            <a:srgbClr val="00B0F0"/>
                          </a:solidFill>
                          <a:effectLst/>
                        </a:rPr>
                        <a:t>2,86</a:t>
                      </a:r>
                      <a:endParaRPr lang="tr-TR" sz="2800" b="1" dirty="0">
                        <a:solidFill>
                          <a:srgbClr val="00B0F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2" marR="44452" marT="0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7907" name="Slayt Numarası Yer Tutucusu 3">
            <a:extLst>
              <a:ext uri="{FF2B5EF4-FFF2-40B4-BE49-F238E27FC236}">
                <a16:creationId xmlns:a16="http://schemas.microsoft.com/office/drawing/2014/main" id="{45FC96CF-F4BF-8E46-1F71-D3568AB31A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CE6A40D7-9780-496F-BC9C-67D41BC5BC5C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25</a:t>
            </a:fld>
            <a:endParaRPr lang="tr-TR" altLang="tr-TR"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>
            <a:extLst>
              <a:ext uri="{FF2B5EF4-FFF2-40B4-BE49-F238E27FC236}">
                <a16:creationId xmlns:a16="http://schemas.microsoft.com/office/drawing/2014/main" id="{AE93104C-53FD-9FC3-3EBA-46D0183B78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72468" y="586779"/>
            <a:ext cx="3329062" cy="9937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r-TR" altLang="tr-TR" sz="6000" b="1" dirty="0">
                <a:solidFill>
                  <a:srgbClr val="C00000"/>
                </a:solidFill>
                <a:latin typeface="+mn-lt"/>
              </a:rPr>
              <a:t>İletişim ?</a:t>
            </a:r>
          </a:p>
        </p:txBody>
      </p:sp>
      <p:sp>
        <p:nvSpPr>
          <p:cNvPr id="322563" name="Rectangle 3">
            <a:extLst>
              <a:ext uri="{FF2B5EF4-FFF2-40B4-BE49-F238E27FC236}">
                <a16:creationId xmlns:a16="http://schemas.microsoft.com/office/drawing/2014/main" id="{117AAF57-CDC6-2E2A-D39C-8820F510251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043368" y="1905304"/>
            <a:ext cx="8225557" cy="1752428"/>
          </a:xfrm>
        </p:spPr>
        <p:txBody>
          <a:bodyPr>
            <a:noAutofit/>
          </a:bodyPr>
          <a:lstStyle/>
          <a:p>
            <a:pPr eaLnBrk="1" hangingPunct="1"/>
            <a:r>
              <a:rPr lang="tr-TR" altLang="tr-TR" dirty="0"/>
              <a:t>Konuşma, dinleme, okuma, mimik, beden dili...</a:t>
            </a:r>
          </a:p>
          <a:p>
            <a:pPr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</a:pPr>
            <a:r>
              <a:rPr lang="tr-TR" altLang="tr-TR" dirty="0"/>
              <a:t>Duygu, düşünce ve enformasyon </a:t>
            </a:r>
            <a:r>
              <a:rPr lang="tr-TR" altLang="tr-TR" b="1" dirty="0">
                <a:solidFill>
                  <a:srgbClr val="C00000"/>
                </a:solidFill>
              </a:rPr>
              <a:t>paylaşımı</a:t>
            </a:r>
            <a:r>
              <a:rPr lang="tr-TR" altLang="tr-TR" dirty="0"/>
              <a:t> </a:t>
            </a:r>
          </a:p>
          <a:p>
            <a:pPr>
              <a:lnSpc>
                <a:spcPct val="80000"/>
              </a:lnSpc>
              <a:spcBef>
                <a:spcPts val="1200"/>
              </a:spcBef>
              <a:spcAft>
                <a:spcPts val="600"/>
              </a:spcAft>
            </a:pPr>
            <a:r>
              <a:rPr lang="tr-TR" altLang="tr-TR" b="1" dirty="0">
                <a:solidFill>
                  <a:srgbClr val="C00000"/>
                </a:solidFill>
              </a:rPr>
              <a:t>Yayımın </a:t>
            </a:r>
            <a:r>
              <a:rPr lang="tr-TR" altLang="tr-TR" dirty="0"/>
              <a:t>büyük kısmı</a:t>
            </a:r>
            <a:endParaRPr lang="tr-TR" altLang="tr-TR" b="1" dirty="0">
              <a:solidFill>
                <a:srgbClr val="993300"/>
              </a:solidFill>
            </a:endParaRPr>
          </a:p>
        </p:txBody>
      </p:sp>
      <p:pic>
        <p:nvPicPr>
          <p:cNvPr id="322564" name="Picture 5">
            <a:extLst>
              <a:ext uri="{FF2B5EF4-FFF2-40B4-BE49-F238E27FC236}">
                <a16:creationId xmlns:a16="http://schemas.microsoft.com/office/drawing/2014/main" id="{0DEAC660-EF86-03B1-7E50-F7E5FAC929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062" y="3817922"/>
            <a:ext cx="2174984" cy="245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2565" name="Picture 6">
            <a:extLst>
              <a:ext uri="{FF2B5EF4-FFF2-40B4-BE49-F238E27FC236}">
                <a16:creationId xmlns:a16="http://schemas.microsoft.com/office/drawing/2014/main" id="{E7B38E8B-6074-F9CA-D849-628590C5A3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116209"/>
            <a:ext cx="2648924" cy="1602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>
            <a:extLst>
              <a:ext uri="{FF2B5EF4-FFF2-40B4-BE49-F238E27FC236}">
                <a16:creationId xmlns:a16="http://schemas.microsoft.com/office/drawing/2014/main" id="{BAD5257F-32E1-05F1-74A9-EE9B98F9F5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2808" y="3468249"/>
            <a:ext cx="2556725" cy="225360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22567" name="Picture 9">
            <a:extLst>
              <a:ext uri="{FF2B5EF4-FFF2-40B4-BE49-F238E27FC236}">
                <a16:creationId xmlns:a16="http://schemas.microsoft.com/office/drawing/2014/main" id="{18BB6B01-D987-3B78-7724-7058584AE5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9398" y="3982484"/>
            <a:ext cx="1544988" cy="206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07085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394" name="Picture 8">
            <a:extLst>
              <a:ext uri="{FF2B5EF4-FFF2-40B4-BE49-F238E27FC236}">
                <a16:creationId xmlns:a16="http://schemas.microsoft.com/office/drawing/2014/main" id="{5DB912FC-9A07-7FF9-DC0D-F83D3535DB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400" y="3071649"/>
            <a:ext cx="2064226" cy="227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5395" name="Picture 6">
            <a:extLst>
              <a:ext uri="{FF2B5EF4-FFF2-40B4-BE49-F238E27FC236}">
                <a16:creationId xmlns:a16="http://schemas.microsoft.com/office/drawing/2014/main" id="{D5D58322-AD77-A771-EF7B-7EB9E750A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1103" y="151613"/>
            <a:ext cx="1996385" cy="1868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5396" name="Rectangle 2">
            <a:extLst>
              <a:ext uri="{FF2B5EF4-FFF2-40B4-BE49-F238E27FC236}">
                <a16:creationId xmlns:a16="http://schemas.microsoft.com/office/drawing/2014/main" id="{3A9851AF-0AD5-90FE-C830-CDCC3987B5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79881" y="318049"/>
            <a:ext cx="5028597" cy="981075"/>
          </a:xfrm>
        </p:spPr>
        <p:txBody>
          <a:bodyPr/>
          <a:lstStyle/>
          <a:p>
            <a:pPr eaLnBrk="1" hangingPunct="1"/>
            <a:r>
              <a:rPr lang="tr-TR" altLang="tr-TR" b="1" dirty="0">
                <a:solidFill>
                  <a:srgbClr val="7030A0"/>
                </a:solidFill>
                <a:latin typeface="+mn-lt"/>
              </a:rPr>
              <a:t>iletişim boyutları</a:t>
            </a:r>
          </a:p>
        </p:txBody>
      </p:sp>
      <p:sp>
        <p:nvSpPr>
          <p:cNvPr id="315397" name="Rectangle 3">
            <a:extLst>
              <a:ext uri="{FF2B5EF4-FFF2-40B4-BE49-F238E27FC236}">
                <a16:creationId xmlns:a16="http://schemas.microsoft.com/office/drawing/2014/main" id="{57C696D3-92F9-9E0E-69CC-FA37FEAED748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016236" y="1308673"/>
            <a:ext cx="8159528" cy="4240655"/>
          </a:xfrm>
        </p:spPr>
        <p:txBody>
          <a:bodyPr/>
          <a:lstStyle/>
          <a:p>
            <a:pPr eaLnBrk="1" hangingPunct="1"/>
            <a:r>
              <a:rPr lang="tr-TR" altLang="tr-TR" b="1" dirty="0">
                <a:solidFill>
                  <a:srgbClr val="C00000"/>
                </a:solidFill>
              </a:rPr>
              <a:t>Fiziksel boyut</a:t>
            </a:r>
          </a:p>
          <a:p>
            <a:pPr marL="714375" lvl="2" indent="-357188">
              <a:tabLst>
                <a:tab pos="714375" algn="l"/>
              </a:tabLst>
            </a:pPr>
            <a:r>
              <a:rPr lang="tr-TR" altLang="tr-TR" sz="3200" b="1" dirty="0"/>
              <a:t>Zaman</a:t>
            </a:r>
            <a:r>
              <a:rPr lang="tr-TR" altLang="tr-TR" sz="3200" dirty="0"/>
              <a:t> (gün, saat ?)</a:t>
            </a:r>
          </a:p>
          <a:p>
            <a:pPr marL="714375" lvl="2" indent="-357188">
              <a:tabLst>
                <a:tab pos="714375" algn="l"/>
              </a:tabLst>
            </a:pPr>
            <a:r>
              <a:rPr lang="tr-TR" altLang="tr-TR" sz="3200" b="1" dirty="0"/>
              <a:t>Yer </a:t>
            </a:r>
            <a:r>
              <a:rPr lang="tr-TR" altLang="tr-TR" sz="3200" dirty="0"/>
              <a:t> (açık, kapalı mekan, salon, sınıf ? )</a:t>
            </a:r>
          </a:p>
          <a:p>
            <a:pPr marL="0" indent="0">
              <a:buNone/>
            </a:pPr>
            <a:endParaRPr lang="tr-TR" altLang="tr-TR" b="1" dirty="0"/>
          </a:p>
          <a:p>
            <a:pPr eaLnBrk="1" hangingPunct="1"/>
            <a:r>
              <a:rPr lang="tr-TR" altLang="tr-TR" b="1" dirty="0">
                <a:solidFill>
                  <a:srgbClr val="C00000"/>
                </a:solidFill>
              </a:rPr>
              <a:t>Sosyal boyut</a:t>
            </a:r>
          </a:p>
          <a:p>
            <a:pPr marL="712788" lvl="2" indent="-350838"/>
            <a:r>
              <a:rPr lang="tr-TR" altLang="tr-TR" sz="3200" dirty="0"/>
              <a:t>Yayımcı nasıl </a:t>
            </a:r>
            <a:r>
              <a:rPr lang="tr-TR" altLang="tr-TR" sz="3200" b="1" dirty="0"/>
              <a:t>tanınıyor</a:t>
            </a:r>
            <a:r>
              <a:rPr lang="tr-TR" altLang="tr-TR" sz="3200" dirty="0"/>
              <a:t>?</a:t>
            </a:r>
          </a:p>
          <a:p>
            <a:pPr marL="712788" lvl="2" indent="-350838"/>
            <a:r>
              <a:rPr lang="tr-TR" altLang="tr-TR" sz="3200" dirty="0"/>
              <a:t>Yayımcının </a:t>
            </a:r>
            <a:r>
              <a:rPr lang="tr-TR" altLang="tr-TR" sz="3200" b="1" dirty="0"/>
              <a:t>uzmanlığı</a:t>
            </a:r>
            <a:r>
              <a:rPr lang="tr-TR" altLang="tr-TR" sz="3200" dirty="0"/>
              <a:t> nasıl?</a:t>
            </a:r>
          </a:p>
          <a:p>
            <a:pPr marL="712788" lvl="2" indent="-350838"/>
            <a:r>
              <a:rPr lang="tr-TR" altLang="tr-TR" sz="3200" dirty="0"/>
              <a:t>Yayım </a:t>
            </a:r>
            <a:r>
              <a:rPr lang="tr-TR" altLang="tr-TR" sz="3200" b="1" dirty="0"/>
              <a:t>örgütü</a:t>
            </a:r>
            <a:r>
              <a:rPr lang="tr-TR" altLang="tr-TR" sz="3200" dirty="0"/>
              <a:t> nasıl tanınıyor?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5AA0CAB5-56F3-14BE-FF07-5E12DDD0F149}"/>
              </a:ext>
            </a:extLst>
          </p:cNvPr>
          <p:cNvSpPr txBox="1"/>
          <p:nvPr/>
        </p:nvSpPr>
        <p:spPr>
          <a:xfrm>
            <a:off x="2438401" y="5690724"/>
            <a:ext cx="411317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>
                <a:solidFill>
                  <a:srgbClr val="FF0000"/>
                </a:solidFill>
              </a:rPr>
              <a:t>Güven;  </a:t>
            </a:r>
            <a:r>
              <a:rPr lang="tr-TR" sz="6000" b="1" dirty="0">
                <a:solidFill>
                  <a:srgbClr val="FF0000"/>
                </a:solidFill>
              </a:rPr>
              <a:t>%14</a:t>
            </a:r>
            <a:r>
              <a:rPr lang="tr-TR" sz="4400" b="1" dirty="0">
                <a:solidFill>
                  <a:srgbClr val="FF0000"/>
                </a:solidFill>
              </a:rPr>
              <a:t> (!)</a:t>
            </a:r>
          </a:p>
        </p:txBody>
      </p:sp>
    </p:spTree>
    <p:extLst>
      <p:ext uri="{BB962C8B-B14F-4D97-AF65-F5344CB8AC3E}">
        <p14:creationId xmlns:p14="http://schemas.microsoft.com/office/powerpoint/2010/main" val="20830073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nimated Sad Face Emoji, HD Png Download - kindpng">
            <a:extLst>
              <a:ext uri="{FF2B5EF4-FFF2-40B4-BE49-F238E27FC236}">
                <a16:creationId xmlns:a16="http://schemas.microsoft.com/office/drawing/2014/main" id="{F20D0924-4C9B-E285-B346-E339E79889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602" y="4640392"/>
            <a:ext cx="1945823" cy="1702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3586" name="Rectangle 2">
            <a:extLst>
              <a:ext uri="{FF2B5EF4-FFF2-40B4-BE49-F238E27FC236}">
                <a16:creationId xmlns:a16="http://schemas.microsoft.com/office/drawing/2014/main" id="{CDD39653-5F05-65CD-B38C-34F0ED85060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915309" y="682555"/>
            <a:ext cx="4312307" cy="1148966"/>
          </a:xfrm>
        </p:spPr>
        <p:txBody>
          <a:bodyPr/>
          <a:lstStyle/>
          <a:p>
            <a:pPr eaLnBrk="1" hangingPunct="1"/>
            <a:r>
              <a:rPr lang="tr-TR" altLang="tr-TR" b="1" u="sng" dirty="0">
                <a:solidFill>
                  <a:srgbClr val="00B0F0"/>
                </a:solidFill>
                <a:latin typeface="+mn-lt"/>
              </a:rPr>
              <a:t>Uyanık insan?</a:t>
            </a:r>
          </a:p>
        </p:txBody>
      </p:sp>
      <p:sp>
        <p:nvSpPr>
          <p:cNvPr id="323587" name="Rectangle 3">
            <a:extLst>
              <a:ext uri="{FF2B5EF4-FFF2-40B4-BE49-F238E27FC236}">
                <a16:creationId xmlns:a16="http://schemas.microsoft.com/office/drawing/2014/main" id="{1D01ADC7-F359-BFD1-BBA7-EC340F0FB6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616685" y="2242437"/>
            <a:ext cx="5610931" cy="2520950"/>
          </a:xfrm>
        </p:spPr>
        <p:txBody>
          <a:bodyPr>
            <a:normAutofit fontScale="92500"/>
          </a:bodyPr>
          <a:lstStyle/>
          <a:p>
            <a:pPr eaLnBrk="1" hangingPunct="1">
              <a:spcAft>
                <a:spcPct val="50000"/>
              </a:spcAft>
            </a:pPr>
            <a:r>
              <a:rPr lang="tr-TR" altLang="tr-TR" sz="3600" dirty="0"/>
              <a:t>Zamanının </a:t>
            </a:r>
            <a:r>
              <a:rPr lang="tr-TR" altLang="tr-TR" sz="3600" b="1" dirty="0"/>
              <a:t>%80’i iletişim</a:t>
            </a:r>
          </a:p>
          <a:p>
            <a:pPr eaLnBrk="1" hangingPunct="1">
              <a:spcAft>
                <a:spcPct val="50000"/>
              </a:spcAft>
            </a:pPr>
            <a:r>
              <a:rPr lang="tr-TR" altLang="tr-TR" sz="3600" dirty="0"/>
              <a:t>Bunun </a:t>
            </a:r>
            <a:r>
              <a:rPr lang="tr-TR" altLang="tr-TR" sz="3600" b="1" dirty="0"/>
              <a:t>%45’i dinleme</a:t>
            </a:r>
            <a:endParaRPr lang="tr-TR" altLang="tr-TR" sz="3600" dirty="0"/>
          </a:p>
          <a:p>
            <a:pPr eaLnBrk="1" hangingPunct="1">
              <a:spcAft>
                <a:spcPct val="50000"/>
              </a:spcAft>
            </a:pPr>
            <a:r>
              <a:rPr lang="tr-TR" altLang="tr-TR" sz="3600" dirty="0">
                <a:sym typeface="Wingdings" panose="05000000000000000000" pitchFamily="2" charset="2"/>
              </a:rPr>
              <a:t>ömrünün yarısı </a:t>
            </a:r>
            <a:r>
              <a:rPr lang="tr-TR" altLang="tr-TR" sz="4400" b="1" dirty="0">
                <a:solidFill>
                  <a:srgbClr val="CC0000"/>
                </a:solidFill>
                <a:sym typeface="Wingdings" panose="05000000000000000000" pitchFamily="2" charset="2"/>
              </a:rPr>
              <a:t>Başarı</a:t>
            </a:r>
            <a:r>
              <a:rPr lang="tr-TR" altLang="tr-TR" sz="4400" b="1" u="sng" dirty="0">
                <a:solidFill>
                  <a:srgbClr val="0070C0"/>
                </a:solidFill>
                <a:sym typeface="Wingdings" panose="05000000000000000000" pitchFamily="2" charset="2"/>
              </a:rPr>
              <a:t>sızlık</a:t>
            </a:r>
            <a:endParaRPr lang="tr-TR" altLang="tr-TR" sz="4400" b="1" dirty="0">
              <a:solidFill>
                <a:srgbClr val="CC0000"/>
              </a:solidFill>
              <a:sym typeface="Wingdings" panose="05000000000000000000" pitchFamily="2" charset="2"/>
            </a:endParaRPr>
          </a:p>
        </p:txBody>
      </p:sp>
      <p:pic>
        <p:nvPicPr>
          <p:cNvPr id="323588" name="Picture 6">
            <a:extLst>
              <a:ext uri="{FF2B5EF4-FFF2-40B4-BE49-F238E27FC236}">
                <a16:creationId xmlns:a16="http://schemas.microsoft.com/office/drawing/2014/main" id="{321C7C40-4316-35C0-DCC7-17D9FEF188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0404" y="1035117"/>
            <a:ext cx="1538903" cy="372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3589" name="Picture 7">
            <a:extLst>
              <a:ext uri="{FF2B5EF4-FFF2-40B4-BE49-F238E27FC236}">
                <a16:creationId xmlns:a16="http://schemas.microsoft.com/office/drawing/2014/main" id="{88D3AF46-C0A8-849E-320B-8DC98EF189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785659"/>
            <a:ext cx="1642284" cy="1412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27319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Slayt Numarası Yer Tutucusu 5">
            <a:extLst>
              <a:ext uri="{FF2B5EF4-FFF2-40B4-BE49-F238E27FC236}">
                <a16:creationId xmlns:a16="http://schemas.microsoft.com/office/drawing/2014/main" id="{AE9147C4-B8D7-F25B-35DB-17144C10D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F6A38C65-A405-4E74-8193-EEA5E89EDF73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29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294915" name="Rectangle 2">
            <a:extLst>
              <a:ext uri="{FF2B5EF4-FFF2-40B4-BE49-F238E27FC236}">
                <a16:creationId xmlns:a16="http://schemas.microsoft.com/office/drawing/2014/main" id="{1E4D663F-4AEC-99D4-30BE-2893C5B65C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93338" y="278886"/>
            <a:ext cx="8229600" cy="708133"/>
          </a:xfrm>
        </p:spPr>
        <p:txBody>
          <a:bodyPr/>
          <a:lstStyle/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Ortak anlamlar?</a:t>
            </a:r>
          </a:p>
        </p:txBody>
      </p:sp>
      <p:sp>
        <p:nvSpPr>
          <p:cNvPr id="294916" name="Rectangle 3">
            <a:extLst>
              <a:ext uri="{FF2B5EF4-FFF2-40B4-BE49-F238E27FC236}">
                <a16:creationId xmlns:a16="http://schemas.microsoft.com/office/drawing/2014/main" id="{1379B348-F105-8C54-AAE0-451B5C8957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79807" y="1085383"/>
            <a:ext cx="8856662" cy="2791501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tr-TR" altLang="tr-TR" b="1" dirty="0">
                <a:solidFill>
                  <a:srgbClr val="00B0F0"/>
                </a:solidFill>
              </a:rPr>
              <a:t>Alıcının</a:t>
            </a:r>
            <a:r>
              <a:rPr lang="tr-TR" altLang="tr-TR" dirty="0"/>
              <a:t> </a:t>
            </a:r>
            <a:r>
              <a:rPr lang="tr-TR" altLang="tr-TR" b="1" dirty="0">
                <a:solidFill>
                  <a:srgbClr val="FF0000"/>
                </a:solidFill>
              </a:rPr>
              <a:t>kaynağın istediği gibi</a:t>
            </a:r>
            <a:r>
              <a:rPr lang="tr-TR" altLang="tr-TR" dirty="0"/>
              <a:t> </a:t>
            </a:r>
            <a:r>
              <a:rPr lang="tr-TR" altLang="tr-TR" b="1" u="sng" dirty="0">
                <a:solidFill>
                  <a:srgbClr val="00B0F0"/>
                </a:solidFill>
              </a:rPr>
              <a:t>anlaması</a:t>
            </a:r>
          </a:p>
          <a:p>
            <a:pPr>
              <a:spcAft>
                <a:spcPts val="1200"/>
              </a:spcAft>
            </a:pPr>
            <a:r>
              <a:rPr lang="tr-TR" altLang="tr-TR" b="1" dirty="0">
                <a:solidFill>
                  <a:srgbClr val="FF0000"/>
                </a:solidFill>
              </a:rPr>
              <a:t>Kullanılan</a:t>
            </a:r>
            <a:r>
              <a:rPr lang="tr-TR" altLang="tr-TR" dirty="0"/>
              <a:t> kelimeler, resimler, semboller</a:t>
            </a:r>
          </a:p>
          <a:p>
            <a:pPr>
              <a:spcAft>
                <a:spcPts val="1200"/>
              </a:spcAft>
            </a:pPr>
            <a:r>
              <a:rPr lang="tr-TR" altLang="tr-TR" b="1" dirty="0"/>
              <a:t>Teknik kelimeler</a:t>
            </a:r>
            <a:r>
              <a:rPr lang="tr-TR" altLang="tr-TR" dirty="0"/>
              <a:t> mikroorganizma, </a:t>
            </a:r>
            <a:r>
              <a:rPr lang="tr-TR" altLang="tr-TR" dirty="0" err="1"/>
              <a:t>laktasyon</a:t>
            </a:r>
            <a:r>
              <a:rPr lang="tr-TR" altLang="tr-TR" dirty="0"/>
              <a:t>. </a:t>
            </a:r>
          </a:p>
          <a:p>
            <a:pPr>
              <a:spcAft>
                <a:spcPts val="1200"/>
              </a:spcAft>
            </a:pPr>
            <a:r>
              <a:rPr lang="tr-TR" altLang="tr-TR" dirty="0"/>
              <a:t>Kelimelerin farklı anlamı (</a:t>
            </a:r>
            <a:r>
              <a:rPr lang="tr-TR" altLang="tr-TR" b="1" u="sng" dirty="0">
                <a:solidFill>
                  <a:srgbClr val="7030A0"/>
                </a:solidFill>
              </a:rPr>
              <a:t>dönüm</a:t>
            </a:r>
            <a:r>
              <a:rPr lang="tr-TR" altLang="tr-TR" dirty="0"/>
              <a:t>)</a:t>
            </a:r>
          </a:p>
        </p:txBody>
      </p:sp>
      <p:pic>
        <p:nvPicPr>
          <p:cNvPr id="9" name="Resim 8">
            <a:extLst>
              <a:ext uri="{FF2B5EF4-FFF2-40B4-BE49-F238E27FC236}">
                <a16:creationId xmlns:a16="http://schemas.microsoft.com/office/drawing/2014/main" id="{8B277687-32DC-AD7C-36AD-09F323E3C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1683" y="4270337"/>
            <a:ext cx="5098132" cy="245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493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67EA0C6-C05F-B28A-64DC-3FFDEFA34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0405" y="970785"/>
            <a:ext cx="3049971" cy="1015671"/>
          </a:xfrm>
        </p:spPr>
        <p:txBody>
          <a:bodyPr>
            <a:normAutofit fontScale="90000"/>
          </a:bodyPr>
          <a:lstStyle/>
          <a:p>
            <a:pPr algn="r"/>
            <a:r>
              <a:rPr lang="tr-TR" sz="6600" b="1" dirty="0">
                <a:solidFill>
                  <a:srgbClr val="00B0F0"/>
                </a:solidFill>
                <a:latin typeface="+mn-lt"/>
              </a:rPr>
              <a:t>Yayım?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E7DF8115-B515-DD29-CC69-BDC217E5C5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652" y="402460"/>
            <a:ext cx="2228850" cy="2295525"/>
          </a:xfrm>
          <a:prstGeom prst="rect">
            <a:avLst/>
          </a:prstGeom>
        </p:spPr>
      </p:pic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C777FC14-5734-33CA-B185-3AE968316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8264" y="2613901"/>
            <a:ext cx="7886700" cy="3755368"/>
          </a:xfrm>
          <a:ln w="57150">
            <a:solidFill>
              <a:srgbClr val="92D050"/>
            </a:solidFill>
          </a:ln>
        </p:spPr>
        <p:txBody>
          <a:bodyPr>
            <a:normAutofit/>
          </a:bodyPr>
          <a:lstStyle/>
          <a:p>
            <a:pPr>
              <a:spcBef>
                <a:spcPts val="1800"/>
              </a:spcBef>
              <a:spcAft>
                <a:spcPts val="1200"/>
              </a:spcAft>
              <a:tabLst>
                <a:tab pos="1344613" algn="l"/>
              </a:tabLst>
            </a:pPr>
            <a:r>
              <a:rPr lang="tr-TR" sz="4400" b="1" u="sng" dirty="0">
                <a:solidFill>
                  <a:srgbClr val="00B0F0"/>
                </a:solidFill>
              </a:rPr>
              <a:t>Yaşam</a:t>
            </a:r>
            <a:r>
              <a:rPr lang="tr-TR" sz="4400" b="1" dirty="0"/>
              <a:t> </a:t>
            </a:r>
            <a:r>
              <a:rPr lang="tr-TR" sz="4400" b="1" u="sng" dirty="0">
                <a:solidFill>
                  <a:srgbClr val="FF0000"/>
                </a:solidFill>
              </a:rPr>
              <a:t>düzeyini yükseltmek</a:t>
            </a: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tr-TR" sz="4400" b="1" dirty="0">
                <a:solidFill>
                  <a:srgbClr val="00B0F0"/>
                </a:solidFill>
              </a:rPr>
              <a:t>Yetişkin</a:t>
            </a:r>
            <a:r>
              <a:rPr lang="tr-TR" sz="4400" b="1" dirty="0"/>
              <a:t> eğitimi</a:t>
            </a:r>
          </a:p>
          <a:p>
            <a:pPr>
              <a:spcAft>
                <a:spcPts val="1200"/>
              </a:spcAft>
            </a:pPr>
            <a:r>
              <a:rPr lang="tr-TR" sz="4400" b="1" dirty="0">
                <a:solidFill>
                  <a:srgbClr val="00B0F0"/>
                </a:solidFill>
              </a:rPr>
              <a:t>Yeni</a:t>
            </a:r>
            <a:r>
              <a:rPr lang="tr-TR" sz="4400" b="1" dirty="0"/>
              <a:t> bilgi ve teknolojiler</a:t>
            </a:r>
          </a:p>
          <a:p>
            <a:pPr>
              <a:spcAft>
                <a:spcPts val="1200"/>
              </a:spcAft>
            </a:pPr>
            <a:r>
              <a:rPr lang="tr-TR" sz="4400" b="1" dirty="0">
                <a:solidFill>
                  <a:srgbClr val="00B0F0"/>
                </a:solidFill>
              </a:rPr>
              <a:t>Kırsal</a:t>
            </a:r>
            <a:r>
              <a:rPr lang="tr-TR" sz="4400" b="1" dirty="0"/>
              <a:t> koşul, sorun ve öncelikler</a:t>
            </a:r>
          </a:p>
        </p:txBody>
      </p:sp>
    </p:spTree>
    <p:extLst>
      <p:ext uri="{BB962C8B-B14F-4D97-AF65-F5344CB8AC3E}">
        <p14:creationId xmlns:p14="http://schemas.microsoft.com/office/powerpoint/2010/main" val="36255407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4B362AC3-D3BC-8216-3220-C2AFECE213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307" y="4117049"/>
            <a:ext cx="2677179" cy="2352672"/>
          </a:xfrm>
          <a:prstGeom prst="rect">
            <a:avLst/>
          </a:prstGeom>
        </p:spPr>
      </p:pic>
      <p:sp>
        <p:nvSpPr>
          <p:cNvPr id="316418" name="Rectangle 2">
            <a:extLst>
              <a:ext uri="{FF2B5EF4-FFF2-40B4-BE49-F238E27FC236}">
                <a16:creationId xmlns:a16="http://schemas.microsoft.com/office/drawing/2014/main" id="{1D6298F6-BA81-FE34-4C77-7AAF747C79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91296" y="466228"/>
            <a:ext cx="5784112" cy="1143000"/>
          </a:xfrm>
        </p:spPr>
        <p:txBody>
          <a:bodyPr/>
          <a:lstStyle/>
          <a:p>
            <a:pPr eaLnBrk="1" hangingPunct="1"/>
            <a:r>
              <a:rPr lang="tr-TR" altLang="tr-TR" b="1" u="sng" dirty="0">
                <a:solidFill>
                  <a:srgbClr val="C00000"/>
                </a:solidFill>
              </a:rPr>
              <a:t>İletişim</a:t>
            </a:r>
            <a:r>
              <a:rPr lang="tr-TR" altLang="tr-TR" u="sng" dirty="0">
                <a:solidFill>
                  <a:srgbClr val="C00000"/>
                </a:solidFill>
              </a:rPr>
              <a:t> ve </a:t>
            </a:r>
            <a:r>
              <a:rPr lang="tr-TR" altLang="tr-TR" b="1" u="sng" dirty="0">
                <a:solidFill>
                  <a:srgbClr val="C00000"/>
                </a:solidFill>
              </a:rPr>
              <a:t>dinleme</a:t>
            </a:r>
          </a:p>
        </p:txBody>
      </p:sp>
      <p:sp>
        <p:nvSpPr>
          <p:cNvPr id="316419" name="Rectangle 3">
            <a:extLst>
              <a:ext uri="{FF2B5EF4-FFF2-40B4-BE49-F238E27FC236}">
                <a16:creationId xmlns:a16="http://schemas.microsoft.com/office/drawing/2014/main" id="{153FA8E9-4708-506A-5B93-B230FD1A784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181140" y="1648053"/>
            <a:ext cx="7241141" cy="1354217"/>
          </a:xfrm>
        </p:spPr>
        <p:txBody>
          <a:bodyPr/>
          <a:lstStyle/>
          <a:p>
            <a:pPr eaLnBrk="1" hangingPunct="1"/>
            <a:r>
              <a:rPr lang="tr-TR" altLang="tr-TR" sz="3600" dirty="0"/>
              <a:t>Dinlemenin</a:t>
            </a:r>
            <a:r>
              <a:rPr lang="tr-TR" altLang="tr-TR" sz="3600" b="1" dirty="0"/>
              <a:t> etkinliği düşük</a:t>
            </a:r>
          </a:p>
          <a:p>
            <a:pPr eaLnBrk="1" hangingPunct="1"/>
            <a:r>
              <a:rPr lang="tr-TR" altLang="tr-TR" sz="3600" dirty="0"/>
              <a:t>48 saat sonra </a:t>
            </a:r>
            <a:r>
              <a:rPr lang="tr-TR" altLang="tr-TR" sz="3600" b="1" dirty="0"/>
              <a:t>%25 hatırlama</a:t>
            </a:r>
          </a:p>
        </p:txBody>
      </p:sp>
      <p:pic>
        <p:nvPicPr>
          <p:cNvPr id="316420" name="Picture 6">
            <a:extLst>
              <a:ext uri="{FF2B5EF4-FFF2-40B4-BE49-F238E27FC236}">
                <a16:creationId xmlns:a16="http://schemas.microsoft.com/office/drawing/2014/main" id="{56B758B9-574A-2D73-6C89-B66E5F510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5501" y="295243"/>
            <a:ext cx="1936451" cy="174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6421" name="Picture 8">
            <a:extLst>
              <a:ext uri="{FF2B5EF4-FFF2-40B4-BE49-F238E27FC236}">
                <a16:creationId xmlns:a16="http://schemas.microsoft.com/office/drawing/2014/main" id="{F4F24364-7C14-70EE-141D-F579DEF49B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38270" y="2958310"/>
            <a:ext cx="1269338" cy="1114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id="{97732DA3-DE57-B378-DFE1-91350123FF18}"/>
              </a:ext>
            </a:extLst>
          </p:cNvPr>
          <p:cNvSpPr txBox="1"/>
          <p:nvPr/>
        </p:nvSpPr>
        <p:spPr>
          <a:xfrm>
            <a:off x="4874670" y="4992393"/>
            <a:ext cx="496802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tr-TR" altLang="tr-TR" sz="3600" b="1" dirty="0">
                <a:solidFill>
                  <a:srgbClr val="7030A0"/>
                </a:solidFill>
              </a:rPr>
              <a:t>dinlemeyi öğrenmeli</a:t>
            </a:r>
            <a:r>
              <a:rPr lang="tr-TR" altLang="tr-TR" sz="3600" dirty="0">
                <a:solidFill>
                  <a:srgbClr val="7030A0"/>
                </a:solidFill>
              </a:rPr>
              <a:t> 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  <a:defRPr/>
            </a:pPr>
            <a:r>
              <a:rPr lang="tr-TR" altLang="tr-TR" sz="4400" b="1" dirty="0">
                <a:solidFill>
                  <a:srgbClr val="FF0000"/>
                </a:solidFill>
              </a:rPr>
              <a:t>17</a:t>
            </a:r>
            <a:r>
              <a:rPr lang="tr-TR" altLang="tr-TR" sz="3600" b="1" dirty="0">
                <a:solidFill>
                  <a:srgbClr val="FF0000"/>
                </a:solidFill>
              </a:rPr>
              <a:t> saniye</a:t>
            </a:r>
          </a:p>
        </p:txBody>
      </p:sp>
    </p:spTree>
    <p:extLst>
      <p:ext uri="{BB962C8B-B14F-4D97-AF65-F5344CB8AC3E}">
        <p14:creationId xmlns:p14="http://schemas.microsoft.com/office/powerpoint/2010/main" val="10810723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>
            <a:extLst>
              <a:ext uri="{FF2B5EF4-FFF2-40B4-BE49-F238E27FC236}">
                <a16:creationId xmlns:a16="http://schemas.microsoft.com/office/drawing/2014/main" id="{2CCA9638-DBAD-2AD6-FFF7-A5515DF7C45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76220" y="1048783"/>
            <a:ext cx="5486401" cy="633413"/>
          </a:xfrm>
        </p:spPr>
        <p:txBody>
          <a:bodyPr/>
          <a:lstStyle/>
          <a:p>
            <a:pPr eaLnBrk="1" hangingPunct="1"/>
            <a:r>
              <a:rPr lang="tr-TR" altLang="tr-TR" b="1" u="sng" dirty="0">
                <a:solidFill>
                  <a:srgbClr val="C00000"/>
                </a:solidFill>
              </a:rPr>
              <a:t>İnsanın hatırlaması</a:t>
            </a:r>
          </a:p>
        </p:txBody>
      </p:sp>
      <p:sp>
        <p:nvSpPr>
          <p:cNvPr id="320515" name="Rectangle 3">
            <a:extLst>
              <a:ext uri="{FF2B5EF4-FFF2-40B4-BE49-F238E27FC236}">
                <a16:creationId xmlns:a16="http://schemas.microsoft.com/office/drawing/2014/main" id="{E16A6489-7078-8C24-B56A-E7767CDF27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233420" y="1903249"/>
            <a:ext cx="5029200" cy="3694814"/>
          </a:xfrm>
        </p:spPr>
        <p:txBody>
          <a:bodyPr/>
          <a:lstStyle/>
          <a:p>
            <a:pPr eaLnBrk="1" hangingPunct="1"/>
            <a:r>
              <a:rPr lang="tr-TR" altLang="tr-TR" b="1" dirty="0">
                <a:solidFill>
                  <a:srgbClr val="0070C0"/>
                </a:solidFill>
              </a:rPr>
              <a:t>Okuduklarının	%10</a:t>
            </a:r>
          </a:p>
          <a:p>
            <a:pPr eaLnBrk="1" hangingPunct="1"/>
            <a:r>
              <a:rPr lang="tr-TR" altLang="tr-TR" b="1" dirty="0">
                <a:solidFill>
                  <a:srgbClr val="0070C0"/>
                </a:solidFill>
              </a:rPr>
              <a:t>Duyduklarının	%20</a:t>
            </a:r>
          </a:p>
          <a:p>
            <a:pPr eaLnBrk="1" hangingPunct="1"/>
            <a:r>
              <a:rPr lang="tr-TR" altLang="tr-TR" b="1" dirty="0">
                <a:solidFill>
                  <a:srgbClr val="0070C0"/>
                </a:solidFill>
              </a:rPr>
              <a:t>Gördüklerinin	%30</a:t>
            </a:r>
          </a:p>
          <a:p>
            <a:pPr eaLnBrk="1" hangingPunct="1"/>
            <a:r>
              <a:rPr lang="tr-TR" altLang="tr-TR" b="1" dirty="0">
                <a:solidFill>
                  <a:srgbClr val="0070C0"/>
                </a:solidFill>
              </a:rPr>
              <a:t>Duy-gör		%50</a:t>
            </a:r>
          </a:p>
          <a:p>
            <a:pPr eaLnBrk="1" hangingPunct="1"/>
            <a:r>
              <a:rPr lang="tr-TR" altLang="tr-TR" b="1" dirty="0">
                <a:solidFill>
                  <a:srgbClr val="0070C0"/>
                </a:solidFill>
              </a:rPr>
              <a:t>Söyle-yaz		%70</a:t>
            </a:r>
          </a:p>
          <a:p>
            <a:pPr eaLnBrk="1" hangingPunct="1"/>
            <a:r>
              <a:rPr lang="tr-TR" altLang="tr-TR" b="1" dirty="0">
                <a:solidFill>
                  <a:srgbClr val="0070C0"/>
                </a:solidFill>
              </a:rPr>
              <a:t>Söyle-yap		%90</a:t>
            </a:r>
          </a:p>
        </p:txBody>
      </p:sp>
      <p:pic>
        <p:nvPicPr>
          <p:cNvPr id="320516" name="Picture 8">
            <a:extLst>
              <a:ext uri="{FF2B5EF4-FFF2-40B4-BE49-F238E27FC236}">
                <a16:creationId xmlns:a16="http://schemas.microsoft.com/office/drawing/2014/main" id="{165E8558-002B-2FE9-9A8F-1957B3CD71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0138" y="2496893"/>
            <a:ext cx="2237972" cy="2025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78238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218BD70B-1AD4-5B67-E505-F17572396B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6184" y="1794584"/>
            <a:ext cx="2292821" cy="3100655"/>
          </a:xfrm>
          <a:prstGeom prst="rect">
            <a:avLst/>
          </a:prstGeom>
        </p:spPr>
      </p:pic>
      <p:sp>
        <p:nvSpPr>
          <p:cNvPr id="285698" name="Slayt Numarası Yer Tutucusu 5">
            <a:extLst>
              <a:ext uri="{FF2B5EF4-FFF2-40B4-BE49-F238E27FC236}">
                <a16:creationId xmlns:a16="http://schemas.microsoft.com/office/drawing/2014/main" id="{3F79338C-AAC3-869C-27CB-4FC319A382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4FCB61DC-6A2B-4041-A8F7-353348CDE9E7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285699" name="Rectangle 2">
            <a:extLst>
              <a:ext uri="{FF2B5EF4-FFF2-40B4-BE49-F238E27FC236}">
                <a16:creationId xmlns:a16="http://schemas.microsoft.com/office/drawing/2014/main" id="{18348314-4738-6EA7-2708-8C3302A8F9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93852" y="570201"/>
            <a:ext cx="3902149" cy="853543"/>
          </a:xfrm>
        </p:spPr>
        <p:txBody>
          <a:bodyPr/>
          <a:lstStyle/>
          <a:p>
            <a:pPr eaLnBrk="1" hangingPunct="1"/>
            <a:r>
              <a:rPr lang="tr-TR" altLang="tr-TR" sz="4000" b="1" dirty="0">
                <a:solidFill>
                  <a:srgbClr val="FF0000"/>
                </a:solidFill>
              </a:rPr>
              <a:t>Dinleme?</a:t>
            </a:r>
          </a:p>
        </p:txBody>
      </p:sp>
      <p:sp>
        <p:nvSpPr>
          <p:cNvPr id="303108" name="Rectangle 3">
            <a:extLst>
              <a:ext uri="{FF2B5EF4-FFF2-40B4-BE49-F238E27FC236}">
                <a16:creationId xmlns:a16="http://schemas.microsoft.com/office/drawing/2014/main" id="{DD13869F-DE31-A048-A5D9-E3E95364C4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70386" y="1665598"/>
            <a:ext cx="7993117" cy="455652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tr-TR" altLang="tr-TR" b="1" dirty="0"/>
              <a:t>Öğrenmenin</a:t>
            </a:r>
            <a:r>
              <a:rPr lang="tr-TR" altLang="tr-TR" dirty="0"/>
              <a:t> </a:t>
            </a:r>
            <a:r>
              <a:rPr lang="tr-TR" altLang="tr-TR" b="1" dirty="0">
                <a:highlight>
                  <a:srgbClr val="FFFF00"/>
                </a:highlight>
              </a:rPr>
              <a:t>temel</a:t>
            </a:r>
            <a:r>
              <a:rPr lang="tr-TR" altLang="tr-TR" dirty="0">
                <a:highlight>
                  <a:srgbClr val="FFFF00"/>
                </a:highlight>
              </a:rPr>
              <a:t> </a:t>
            </a:r>
            <a:r>
              <a:rPr lang="tr-TR" altLang="tr-TR" dirty="0"/>
              <a:t>parçası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tr-TR" altLang="tr-TR" b="1" dirty="0"/>
              <a:t>Diyalog</a:t>
            </a:r>
            <a:r>
              <a:rPr lang="tr-TR" altLang="tr-TR" dirty="0"/>
              <a:t> = iki yönlü iletişim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endParaRPr lang="tr-TR" altLang="tr-TR" sz="1800" b="1" dirty="0"/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tr-TR" altLang="tr-TR" b="1" dirty="0">
                <a:solidFill>
                  <a:srgbClr val="FF0000"/>
                </a:solidFill>
              </a:rPr>
              <a:t>Neden?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tr-TR" altLang="tr-TR" b="1" dirty="0">
                <a:solidFill>
                  <a:srgbClr val="00B0F0"/>
                </a:solidFill>
              </a:rPr>
              <a:t>Gereksinimler</a:t>
            </a:r>
            <a:r>
              <a:rPr lang="tr-TR" altLang="tr-TR" dirty="0"/>
              <a:t> değerlendirilir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tr-TR" altLang="tr-TR" b="1" dirty="0">
                <a:solidFill>
                  <a:srgbClr val="00B0F0"/>
                </a:solidFill>
              </a:rPr>
              <a:t>Eğilimler</a:t>
            </a:r>
            <a:r>
              <a:rPr lang="tr-TR" altLang="tr-TR" dirty="0"/>
              <a:t> saptanır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tr-TR" altLang="tr-TR" b="1" dirty="0">
                <a:solidFill>
                  <a:srgbClr val="00B0F0"/>
                </a:solidFill>
              </a:rPr>
              <a:t>Yanlış</a:t>
            </a:r>
            <a:r>
              <a:rPr lang="tr-TR" altLang="tr-TR" dirty="0"/>
              <a:t> anlamalar azalır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tr-TR" altLang="tr-TR" b="1" dirty="0">
                <a:solidFill>
                  <a:srgbClr val="00B0F0"/>
                </a:solidFill>
              </a:rPr>
              <a:t>İlişkiler</a:t>
            </a:r>
            <a:r>
              <a:rPr lang="tr-TR" altLang="tr-TR" dirty="0"/>
              <a:t> sonucu saygı ve güven oluşur</a:t>
            </a:r>
          </a:p>
        </p:txBody>
      </p:sp>
    </p:spTree>
    <p:extLst>
      <p:ext uri="{BB962C8B-B14F-4D97-AF65-F5344CB8AC3E}">
        <p14:creationId xmlns:p14="http://schemas.microsoft.com/office/powerpoint/2010/main" val="37782409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2">
            <a:extLst>
              <a:ext uri="{FF2B5EF4-FFF2-40B4-BE49-F238E27FC236}">
                <a16:creationId xmlns:a16="http://schemas.microsoft.com/office/drawing/2014/main" id="{EACF29B1-F4DC-15E4-FC57-9091868685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Kim daha iyi dinliyor?</a:t>
            </a:r>
          </a:p>
        </p:txBody>
      </p:sp>
      <p:sp>
        <p:nvSpPr>
          <p:cNvPr id="317443" name="Rectangle 3">
            <a:extLst>
              <a:ext uri="{FF2B5EF4-FFF2-40B4-BE49-F238E27FC236}">
                <a16:creationId xmlns:a16="http://schemas.microsoft.com/office/drawing/2014/main" id="{4EE3145D-60DD-AD74-2B7C-3572AEB6F0D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122673" y="1900570"/>
            <a:ext cx="6201521" cy="367089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tr-TR" altLang="tr-TR" dirty="0"/>
              <a:t>İlkokul 1.ve 2. sınıflarda </a:t>
            </a:r>
            <a:r>
              <a:rPr lang="tr-TR" altLang="tr-TR" b="1" dirty="0"/>
              <a:t>%90</a:t>
            </a:r>
          </a:p>
          <a:p>
            <a:pPr>
              <a:spcAft>
                <a:spcPts val="1200"/>
              </a:spcAft>
            </a:pPr>
            <a:r>
              <a:rPr lang="tr-TR" altLang="tr-TR" dirty="0"/>
              <a:t>6-7. sınıfta	</a:t>
            </a:r>
            <a:r>
              <a:rPr lang="tr-TR" altLang="tr-TR" b="1" dirty="0"/>
              <a:t>%44</a:t>
            </a:r>
          </a:p>
          <a:p>
            <a:pPr>
              <a:spcAft>
                <a:spcPts val="1200"/>
              </a:spcAft>
            </a:pPr>
            <a:r>
              <a:rPr lang="tr-TR" altLang="tr-TR" dirty="0"/>
              <a:t>Lise </a:t>
            </a:r>
            <a:r>
              <a:rPr lang="tr-TR" altLang="tr-TR" b="1" dirty="0"/>
              <a:t>%28</a:t>
            </a:r>
          </a:p>
          <a:p>
            <a:pPr>
              <a:spcAft>
                <a:spcPts val="1200"/>
              </a:spcAft>
            </a:pPr>
            <a:endParaRPr lang="tr-TR" altLang="tr-TR" b="1" dirty="0">
              <a:solidFill>
                <a:srgbClr val="993300"/>
              </a:solidFill>
            </a:endParaRPr>
          </a:p>
          <a:p>
            <a:pPr>
              <a:spcAft>
                <a:spcPts val="1200"/>
              </a:spcAft>
            </a:pPr>
            <a:r>
              <a:rPr lang="tr-TR" altLang="tr-TR" b="1" dirty="0">
                <a:solidFill>
                  <a:srgbClr val="993300"/>
                </a:solidFill>
              </a:rPr>
              <a:t>Yetişkinler ???    </a:t>
            </a:r>
          </a:p>
        </p:txBody>
      </p:sp>
      <p:pic>
        <p:nvPicPr>
          <p:cNvPr id="317444" name="Picture 4" descr="cocukdinler">
            <a:extLst>
              <a:ext uri="{FF2B5EF4-FFF2-40B4-BE49-F238E27FC236}">
                <a16:creationId xmlns:a16="http://schemas.microsoft.com/office/drawing/2014/main" id="{51A87550-F366-339F-A0E8-46C320F24CE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099558" y="1585702"/>
            <a:ext cx="1449740" cy="1843298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4AA6786E-F3B3-0D39-59EA-E1ABB3215A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7834" y="4068990"/>
            <a:ext cx="2171725" cy="213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56009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Slayt Numarası Yer Tutucusu 5">
            <a:extLst>
              <a:ext uri="{FF2B5EF4-FFF2-40B4-BE49-F238E27FC236}">
                <a16:creationId xmlns:a16="http://schemas.microsoft.com/office/drawing/2014/main" id="{9DBC1075-9453-F34B-8616-CA57A0B6A3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D5A9760-22A7-402D-BD61-5FEB5ED9EA6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34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287747" name="Rectangle 2">
            <a:extLst>
              <a:ext uri="{FF2B5EF4-FFF2-40B4-BE49-F238E27FC236}">
                <a16:creationId xmlns:a16="http://schemas.microsoft.com/office/drawing/2014/main" id="{8E32827C-C055-3B85-1812-BEF52967E4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82151" y="1039251"/>
            <a:ext cx="4521201" cy="1813620"/>
          </a:xfrm>
        </p:spPr>
        <p:txBody>
          <a:bodyPr/>
          <a:lstStyle/>
          <a:p>
            <a:pPr eaLnBrk="1" hangingPunct="1"/>
            <a:r>
              <a:rPr lang="tr-TR" altLang="tr-TR" b="1" dirty="0">
                <a:solidFill>
                  <a:srgbClr val="FF0000"/>
                </a:solidFill>
              </a:rPr>
              <a:t>İletişimin unsurları</a:t>
            </a:r>
          </a:p>
        </p:txBody>
      </p:sp>
      <p:sp>
        <p:nvSpPr>
          <p:cNvPr id="305156" name="Rectangle 3">
            <a:extLst>
              <a:ext uri="{FF2B5EF4-FFF2-40B4-BE49-F238E27FC236}">
                <a16:creationId xmlns:a16="http://schemas.microsoft.com/office/drawing/2014/main" id="{92DFF7F6-D7F2-8CCA-BD8C-0188C784756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19133" y="3202997"/>
            <a:ext cx="8553735" cy="3168352"/>
          </a:xfrm>
        </p:spPr>
        <p:txBody>
          <a:bodyPr/>
          <a:lstStyle/>
          <a:p>
            <a:pPr>
              <a:spcAft>
                <a:spcPts val="1200"/>
              </a:spcAft>
              <a:defRPr/>
            </a:pPr>
            <a:r>
              <a:rPr lang="tr-TR" altLang="tr-TR" sz="3600" b="1" dirty="0">
                <a:solidFill>
                  <a:srgbClr val="FF0000"/>
                </a:solidFill>
                <a:highlight>
                  <a:srgbClr val="FFFF00"/>
                </a:highlight>
              </a:rPr>
              <a:t>Kaynak:</a:t>
            </a:r>
            <a:r>
              <a:rPr lang="tr-TR" altLang="tr-TR" sz="3600" dirty="0">
                <a:solidFill>
                  <a:srgbClr val="FF0000"/>
                </a:solidFill>
              </a:rPr>
              <a:t> </a:t>
            </a:r>
            <a:r>
              <a:rPr lang="tr-TR" altLang="tr-TR" sz="3600" dirty="0"/>
              <a:t>bilgi ve düşüncenin geldiği yer</a:t>
            </a:r>
          </a:p>
          <a:p>
            <a:pPr>
              <a:spcAft>
                <a:spcPts val="1200"/>
              </a:spcAft>
              <a:defRPr/>
            </a:pPr>
            <a:r>
              <a:rPr lang="tr-TR" altLang="tr-TR" sz="3600" b="1" dirty="0">
                <a:solidFill>
                  <a:srgbClr val="FF0000"/>
                </a:solidFill>
                <a:highlight>
                  <a:srgbClr val="FFFF00"/>
                </a:highlight>
              </a:rPr>
              <a:t>Mesaj</a:t>
            </a:r>
            <a:r>
              <a:rPr lang="tr-TR" altLang="tr-TR" sz="3600" b="1" dirty="0">
                <a:highlight>
                  <a:srgbClr val="FFFF00"/>
                </a:highlight>
              </a:rPr>
              <a:t>:</a:t>
            </a:r>
            <a:r>
              <a:rPr lang="tr-TR" altLang="tr-TR" sz="3600" dirty="0"/>
              <a:t> iletilecek olan bilgi ve düşünce</a:t>
            </a:r>
          </a:p>
          <a:p>
            <a:pPr>
              <a:spcAft>
                <a:spcPts val="1200"/>
              </a:spcAft>
              <a:defRPr/>
            </a:pPr>
            <a:r>
              <a:rPr lang="tr-TR" altLang="tr-TR" sz="3600" b="1" dirty="0">
                <a:solidFill>
                  <a:srgbClr val="FF0000"/>
                </a:solidFill>
                <a:highlight>
                  <a:srgbClr val="FFFF00"/>
                </a:highlight>
              </a:rPr>
              <a:t>Kanal</a:t>
            </a:r>
            <a:r>
              <a:rPr lang="tr-TR" altLang="tr-TR" sz="3600" b="1" dirty="0">
                <a:highlight>
                  <a:srgbClr val="FFFF00"/>
                </a:highlight>
              </a:rPr>
              <a:t>:</a:t>
            </a:r>
            <a:r>
              <a:rPr lang="tr-TR" altLang="tr-TR" sz="3600" dirty="0"/>
              <a:t> mesajın iletileceği yol </a:t>
            </a:r>
          </a:p>
          <a:p>
            <a:pPr>
              <a:spcAft>
                <a:spcPts val="1200"/>
              </a:spcAft>
              <a:defRPr/>
            </a:pPr>
            <a:r>
              <a:rPr lang="tr-TR" altLang="tr-TR" sz="3600" b="1" dirty="0">
                <a:solidFill>
                  <a:srgbClr val="FF0000"/>
                </a:solidFill>
                <a:highlight>
                  <a:srgbClr val="FFFF00"/>
                </a:highlight>
              </a:rPr>
              <a:t>Alıcı</a:t>
            </a:r>
            <a:r>
              <a:rPr lang="tr-TR" altLang="tr-TR" sz="3600" b="1" dirty="0">
                <a:highlight>
                  <a:srgbClr val="FFFF00"/>
                </a:highlight>
              </a:rPr>
              <a:t>:</a:t>
            </a:r>
            <a:r>
              <a:rPr lang="tr-TR" altLang="tr-TR" sz="3600" dirty="0"/>
              <a:t> mesajın iletileceği kişi/grup/kitle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9A4E56B1-E024-EC62-AC40-FB94790A2A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343299"/>
            <a:ext cx="4313851" cy="2527647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Resim 17">
            <a:extLst>
              <a:ext uri="{FF2B5EF4-FFF2-40B4-BE49-F238E27FC236}">
                <a16:creationId xmlns:a16="http://schemas.microsoft.com/office/drawing/2014/main" id="{878B6DD1-4B75-BC09-1047-546DFC0001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193" y="1056182"/>
            <a:ext cx="7473815" cy="3778687"/>
          </a:xfrm>
          <a:prstGeom prst="rect">
            <a:avLst/>
          </a:prstGeom>
        </p:spPr>
      </p:pic>
      <p:sp>
        <p:nvSpPr>
          <p:cNvPr id="288771" name="Slayt Numarası Yer Tutucusu 5">
            <a:extLst>
              <a:ext uri="{FF2B5EF4-FFF2-40B4-BE49-F238E27FC236}">
                <a16:creationId xmlns:a16="http://schemas.microsoft.com/office/drawing/2014/main" id="{15FD98FD-9A91-4389-49AD-A27B17013B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69B3CEE4-7301-417E-BADE-ED765E803556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288772" name="Rectangle 2">
            <a:extLst>
              <a:ext uri="{FF2B5EF4-FFF2-40B4-BE49-F238E27FC236}">
                <a16:creationId xmlns:a16="http://schemas.microsoft.com/office/drawing/2014/main" id="{61303DC7-9183-A86B-7009-E0D5D5C500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 rot="16200000">
            <a:off x="-1525178" y="3019425"/>
            <a:ext cx="6858002" cy="819150"/>
          </a:xfrm>
          <a:solidFill>
            <a:srgbClr val="99FF66"/>
          </a:solidFill>
        </p:spPr>
        <p:txBody>
          <a:bodyPr/>
          <a:lstStyle/>
          <a:p>
            <a:pPr eaLnBrk="1" hangingPunct="1"/>
            <a:r>
              <a:rPr lang="tr-TR" altLang="tr-TR" sz="3600" b="1" dirty="0">
                <a:solidFill>
                  <a:srgbClr val="00B0F0"/>
                </a:solidFill>
              </a:rPr>
              <a:t>İletişimin dört unsuru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8630E785-CE2C-4DE4-BC47-33CA99C6FB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8503" y="136522"/>
            <a:ext cx="3504830" cy="1057724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id="{43CF68D3-CBBB-1DD6-E558-7529383595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4070" y="4577546"/>
            <a:ext cx="2471791" cy="2248925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Resim 17">
            <a:extLst>
              <a:ext uri="{FF2B5EF4-FFF2-40B4-BE49-F238E27FC236}">
                <a16:creationId xmlns:a16="http://schemas.microsoft.com/office/drawing/2014/main" id="{C5B704C3-28EA-5299-7F83-8316040E58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395" y="1288954"/>
            <a:ext cx="1748661" cy="868476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id="{D8AE839A-7279-82B5-A400-CED21215CC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5780" y="645896"/>
            <a:ext cx="5355021" cy="5837455"/>
          </a:xfrm>
          <a:prstGeom prst="rect">
            <a:avLst/>
          </a:prstGeom>
        </p:spPr>
      </p:pic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1644110-9730-64F4-0B00-9E706DDB27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2075-3300-43AA-A2EE-C2BE20958A55}" type="slidenum">
              <a:rPr lang="tr-TR" altLang="tr-TR" smtClean="0"/>
              <a:pPr>
                <a:defRPr/>
              </a:pPr>
              <a:t>36</a:t>
            </a:fld>
            <a:endParaRPr lang="tr-TR" altLang="tr-TR"/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39656A2B-391F-90FB-BF57-3E6FE87EA4B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724516" y="294887"/>
            <a:ext cx="3042416" cy="112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74377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26423468-2CAC-7DC2-744E-90C60A7D7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6456" y="903891"/>
            <a:ext cx="6160979" cy="4615684"/>
          </a:xfrm>
          <a:prstGeom prst="rect">
            <a:avLst/>
          </a:prstGeom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7A1619C1-5041-7323-A695-C44BC3F5B2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5893" y="136127"/>
            <a:ext cx="2969171" cy="839458"/>
          </a:xfrm>
        </p:spPr>
        <p:txBody>
          <a:bodyPr/>
          <a:lstStyle/>
          <a:p>
            <a:r>
              <a:rPr lang="tr-TR" sz="4800" b="1" dirty="0">
                <a:solidFill>
                  <a:srgbClr val="C00000"/>
                </a:solidFill>
                <a:latin typeface="Calibri" panose="020F0502020204030204" pitchFamily="34" charset="0"/>
              </a:rPr>
              <a:t>Ağ yapılar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AAD06DB0-9882-B438-9C75-A460D80D7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2075-3300-43AA-A2EE-C2BE20958A55}" type="slidenum">
              <a:rPr lang="tr-TR" altLang="tr-TR" smtClean="0"/>
              <a:pPr>
                <a:defRPr/>
              </a:pPr>
              <a:t>37</a:t>
            </a:fld>
            <a:endParaRPr lang="tr-TR" altLang="tr-TR"/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E939F4A-0ECD-41C2-707B-E68FCB6F8E98}"/>
              </a:ext>
            </a:extLst>
          </p:cNvPr>
          <p:cNvSpPr txBox="1"/>
          <p:nvPr/>
        </p:nvSpPr>
        <p:spPr>
          <a:xfrm>
            <a:off x="1665892" y="3949189"/>
            <a:ext cx="346536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>
              <a:buFont typeface="Arial" panose="020B0604020202020204" pitchFamily="34" charset="0"/>
              <a:buChar char="•"/>
            </a:pPr>
            <a:r>
              <a:rPr lang="tr-TR" sz="2800" b="1" dirty="0">
                <a:solidFill>
                  <a:srgbClr val="00B050"/>
                </a:solidFill>
                <a:latin typeface="Calibri" panose="020F0502020204030204" pitchFamily="34" charset="0"/>
              </a:rPr>
              <a:t>İnovasyon</a:t>
            </a:r>
          </a:p>
          <a:p>
            <a:pPr marL="273050" indent="-273050">
              <a:buFont typeface="Arial" panose="020B0604020202020204" pitchFamily="34" charset="0"/>
              <a:buChar char="•"/>
            </a:pPr>
            <a:r>
              <a:rPr lang="tr-TR" sz="2800" b="1" dirty="0">
                <a:solidFill>
                  <a:srgbClr val="00B050"/>
                </a:solidFill>
                <a:latin typeface="Calibri" panose="020F0502020204030204" pitchFamily="34" charset="0"/>
              </a:rPr>
              <a:t>Bilgi simsarı</a:t>
            </a:r>
          </a:p>
          <a:p>
            <a:pPr marL="273050" indent="-273050">
              <a:buFont typeface="Arial" panose="020B0604020202020204" pitchFamily="34" charset="0"/>
              <a:buChar char="•"/>
            </a:pPr>
            <a:r>
              <a:rPr lang="tr-TR" sz="2800" b="1" dirty="0">
                <a:solidFill>
                  <a:srgbClr val="00B050"/>
                </a:solidFill>
                <a:latin typeface="Calibri" panose="020F0502020204030204" pitchFamily="34" charset="0"/>
              </a:rPr>
              <a:t>Piyasalar</a:t>
            </a:r>
          </a:p>
          <a:p>
            <a:pPr marL="273050" indent="-273050">
              <a:buFont typeface="Arial" panose="020B0604020202020204" pitchFamily="34" charset="0"/>
              <a:buChar char="•"/>
            </a:pPr>
            <a:r>
              <a:rPr lang="tr-TR" sz="2800" b="1" dirty="0">
                <a:solidFill>
                  <a:srgbClr val="00B050"/>
                </a:solidFill>
                <a:latin typeface="Calibri" panose="020F0502020204030204" pitchFamily="34" charset="0"/>
              </a:rPr>
              <a:t>Kolaylaştırıcı</a:t>
            </a:r>
          </a:p>
          <a:p>
            <a:pPr marL="273050" indent="-273050">
              <a:buFont typeface="Arial" panose="020B0604020202020204" pitchFamily="34" charset="0"/>
              <a:buChar char="•"/>
            </a:pPr>
            <a:r>
              <a:rPr lang="tr-TR" sz="2800" b="1" dirty="0">
                <a:solidFill>
                  <a:srgbClr val="00B050"/>
                </a:solidFill>
                <a:latin typeface="Calibri" panose="020F0502020204030204" pitchFamily="34" charset="0"/>
              </a:rPr>
              <a:t>Bağlantı noktası</a:t>
            </a:r>
          </a:p>
          <a:p>
            <a:pPr marL="273050" indent="-273050">
              <a:buFont typeface="Arial" panose="020B0604020202020204" pitchFamily="34" charset="0"/>
              <a:buChar char="•"/>
            </a:pPr>
            <a:r>
              <a:rPr lang="tr-TR" sz="2800" b="1" dirty="0">
                <a:solidFill>
                  <a:srgbClr val="00B050"/>
                </a:solidFill>
                <a:latin typeface="Calibri" panose="020F0502020204030204" pitchFamily="34" charset="0"/>
              </a:rPr>
              <a:t>Ortak hedefler …</a:t>
            </a:r>
          </a:p>
        </p:txBody>
      </p:sp>
    </p:spTree>
    <p:extLst>
      <p:ext uri="{BB962C8B-B14F-4D97-AF65-F5344CB8AC3E}">
        <p14:creationId xmlns:p14="http://schemas.microsoft.com/office/powerpoint/2010/main" val="17479248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Slayt Numarası Yer Tutucusu 5">
            <a:extLst>
              <a:ext uri="{FF2B5EF4-FFF2-40B4-BE49-F238E27FC236}">
                <a16:creationId xmlns:a16="http://schemas.microsoft.com/office/drawing/2014/main" id="{2854C341-CD94-52BA-4C35-C44C47C69E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2130B532-CD83-40D7-9A1C-D22B14A5AE89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289795" name="Rectangle 2">
            <a:extLst>
              <a:ext uri="{FF2B5EF4-FFF2-40B4-BE49-F238E27FC236}">
                <a16:creationId xmlns:a16="http://schemas.microsoft.com/office/drawing/2014/main" id="{326D39E9-9976-D2A8-D860-E4BD4B5F17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80123" y="351096"/>
            <a:ext cx="8631754" cy="771008"/>
          </a:xfrm>
          <a:solidFill>
            <a:srgbClr val="FFFFCC"/>
          </a:solidFill>
        </p:spPr>
        <p:txBody>
          <a:bodyPr/>
          <a:lstStyle/>
          <a:p>
            <a:pPr eaLnBrk="1" hangingPunct="1"/>
            <a:r>
              <a:rPr lang="tr-TR" altLang="tr-TR" sz="3200" b="1" dirty="0">
                <a:solidFill>
                  <a:srgbClr val="FF0000"/>
                </a:solidFill>
              </a:rPr>
              <a:t>Yayımda iletişim etkinliği için kontrol listesi</a:t>
            </a:r>
          </a:p>
        </p:txBody>
      </p:sp>
      <p:sp>
        <p:nvSpPr>
          <p:cNvPr id="289796" name="Rectangle 3">
            <a:extLst>
              <a:ext uri="{FF2B5EF4-FFF2-40B4-BE49-F238E27FC236}">
                <a16:creationId xmlns:a16="http://schemas.microsoft.com/office/drawing/2014/main" id="{5C10B617-1177-EB24-E0FA-BEE059FFC1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86304" y="1755146"/>
            <a:ext cx="8229600" cy="3804827"/>
          </a:xfrm>
        </p:spPr>
        <p:txBody>
          <a:bodyPr/>
          <a:lstStyle/>
          <a:p>
            <a:pPr algn="ctr">
              <a:spcBef>
                <a:spcPts val="600"/>
              </a:spcBef>
              <a:spcAft>
                <a:spcPts val="1200"/>
              </a:spcAft>
              <a:buNone/>
            </a:pPr>
            <a:r>
              <a:rPr lang="tr-TR" altLang="tr-TR" b="1" dirty="0">
                <a:solidFill>
                  <a:srgbClr val="00B0F0"/>
                </a:solidFill>
              </a:rPr>
              <a:t>Alıcı (çiftçi) kontrol listesi</a:t>
            </a:r>
          </a:p>
          <a:p>
            <a:pPr eaLnBrk="1" hangingPunct="1"/>
            <a:r>
              <a:rPr lang="tr-TR" altLang="tr-TR" dirty="0">
                <a:solidFill>
                  <a:srgbClr val="FF0000"/>
                </a:solidFill>
              </a:rPr>
              <a:t>İstediği</a:t>
            </a:r>
            <a:r>
              <a:rPr lang="tr-TR" altLang="tr-TR" dirty="0"/>
              <a:t>/ihtiyaç duyduğu bilgi?</a:t>
            </a:r>
          </a:p>
          <a:p>
            <a:pPr eaLnBrk="1" hangingPunct="1"/>
            <a:r>
              <a:rPr lang="tr-TR" altLang="tr-TR" dirty="0"/>
              <a:t>Hangi bilgiyi </a:t>
            </a:r>
            <a:r>
              <a:rPr lang="tr-TR" altLang="tr-TR" dirty="0">
                <a:solidFill>
                  <a:srgbClr val="FF0000"/>
                </a:solidFill>
              </a:rPr>
              <a:t>kullanabilir</a:t>
            </a:r>
            <a:r>
              <a:rPr lang="tr-TR" altLang="tr-TR" dirty="0"/>
              <a:t>?</a:t>
            </a:r>
          </a:p>
          <a:p>
            <a:pPr eaLnBrk="1" hangingPunct="1"/>
            <a:r>
              <a:rPr lang="tr-TR" altLang="tr-TR" dirty="0"/>
              <a:t>Bilgi </a:t>
            </a:r>
            <a:r>
              <a:rPr lang="tr-TR" altLang="tr-TR" dirty="0">
                <a:solidFill>
                  <a:srgbClr val="FF0000"/>
                </a:solidFill>
              </a:rPr>
              <a:t>düzeyi</a:t>
            </a:r>
            <a:r>
              <a:rPr lang="tr-TR" altLang="tr-TR" dirty="0"/>
              <a:t>?</a:t>
            </a:r>
          </a:p>
          <a:p>
            <a:pPr eaLnBrk="1" hangingPunct="1"/>
            <a:r>
              <a:rPr lang="tr-TR" altLang="tr-TR" dirty="0">
                <a:solidFill>
                  <a:srgbClr val="FF0000"/>
                </a:solidFill>
              </a:rPr>
              <a:t>Eğilimler</a:t>
            </a:r>
            <a:r>
              <a:rPr lang="tr-TR" altLang="tr-TR" dirty="0"/>
              <a:t>?</a:t>
            </a:r>
          </a:p>
          <a:p>
            <a:pPr eaLnBrk="1" hangingPunct="1"/>
            <a:r>
              <a:rPr lang="tr-TR" altLang="tr-TR" dirty="0"/>
              <a:t>Eğilimleri </a:t>
            </a:r>
            <a:r>
              <a:rPr lang="tr-TR" altLang="tr-TR" dirty="0">
                <a:solidFill>
                  <a:srgbClr val="FF0000"/>
                </a:solidFill>
              </a:rPr>
              <a:t>değiştirmek</a:t>
            </a:r>
            <a:r>
              <a:rPr lang="tr-TR" altLang="tr-TR" dirty="0"/>
              <a:t> gerekli mi? 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Slayt Numarası Yer Tutucusu 5">
            <a:extLst>
              <a:ext uri="{FF2B5EF4-FFF2-40B4-BE49-F238E27FC236}">
                <a16:creationId xmlns:a16="http://schemas.microsoft.com/office/drawing/2014/main" id="{BAABD8BF-4CBC-E512-FF04-C093D754B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19963899-FFDD-4761-B4A5-7974C60D9064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39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290819" name="Rectangle 2">
            <a:extLst>
              <a:ext uri="{FF2B5EF4-FFF2-40B4-BE49-F238E27FC236}">
                <a16:creationId xmlns:a16="http://schemas.microsoft.com/office/drawing/2014/main" id="{79683385-4DC6-21F6-E184-EC0489CBF78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0591" y="537426"/>
            <a:ext cx="5465135" cy="629129"/>
          </a:xfrm>
        </p:spPr>
        <p:txBody>
          <a:bodyPr/>
          <a:lstStyle/>
          <a:p>
            <a:pPr eaLnBrk="1" hangingPunct="1"/>
            <a:r>
              <a:rPr lang="tr-TR" altLang="tr-TR" sz="4000" b="1" dirty="0">
                <a:solidFill>
                  <a:srgbClr val="00B0F0"/>
                </a:solidFill>
              </a:rPr>
              <a:t>Kanal kontrol listesi</a:t>
            </a:r>
          </a:p>
        </p:txBody>
      </p:sp>
      <p:sp>
        <p:nvSpPr>
          <p:cNvPr id="310276" name="Rectangle 3">
            <a:extLst>
              <a:ext uri="{FF2B5EF4-FFF2-40B4-BE49-F238E27FC236}">
                <a16:creationId xmlns:a16="http://schemas.microsoft.com/office/drawing/2014/main" id="{0AF8616D-6003-7B3D-6FC8-204065808A3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9826" y="1546630"/>
            <a:ext cx="8592348" cy="4936720"/>
          </a:xfrm>
        </p:spPr>
        <p:txBody>
          <a:bodyPr/>
          <a:lstStyle/>
          <a:p>
            <a:pPr>
              <a:spcAft>
                <a:spcPts val="1800"/>
              </a:spcAft>
              <a:defRPr/>
            </a:pPr>
            <a:r>
              <a:rPr lang="tr-TR" altLang="tr-TR" dirty="0">
                <a:highlight>
                  <a:srgbClr val="FFFF00"/>
                </a:highlight>
              </a:rPr>
              <a:t>Bilginin </a:t>
            </a:r>
            <a:r>
              <a:rPr lang="tr-TR" altLang="tr-TR" b="1" dirty="0">
                <a:solidFill>
                  <a:srgbClr val="FF0000"/>
                </a:solidFill>
                <a:highlight>
                  <a:srgbClr val="FFFF00"/>
                </a:highlight>
              </a:rPr>
              <a:t>paylaşılmasında</a:t>
            </a:r>
            <a:r>
              <a:rPr lang="tr-TR" altLang="tr-TR" dirty="0">
                <a:highlight>
                  <a:srgbClr val="FFFF00"/>
                </a:highlight>
              </a:rPr>
              <a:t> en etkili yol nedir?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tr-TR" altLang="tr-TR" b="1" dirty="0">
                <a:solidFill>
                  <a:srgbClr val="FF0000"/>
                </a:solidFill>
                <a:highlight>
                  <a:srgbClr val="FFFF00"/>
                </a:highlight>
              </a:rPr>
              <a:t>Mesajın</a:t>
            </a:r>
            <a:r>
              <a:rPr lang="tr-TR" altLang="tr-TR" dirty="0">
                <a:highlight>
                  <a:srgbClr val="FFFF00"/>
                </a:highlight>
              </a:rPr>
              <a:t> özellikleri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3200" dirty="0">
                <a:solidFill>
                  <a:srgbClr val="FF0000"/>
                </a:solidFill>
              </a:rPr>
              <a:t>Görsel</a:t>
            </a:r>
            <a:r>
              <a:rPr lang="tr-TR" altLang="tr-TR" sz="3200" dirty="0"/>
              <a:t> sunum?</a:t>
            </a:r>
          </a:p>
          <a:p>
            <a:pPr lvl="1"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Ø"/>
              <a:defRPr/>
            </a:pPr>
            <a:r>
              <a:rPr lang="tr-TR" altLang="tr-TR" sz="3200" dirty="0">
                <a:solidFill>
                  <a:srgbClr val="FF0000"/>
                </a:solidFill>
              </a:rPr>
              <a:t>Ayrıntılı</a:t>
            </a:r>
            <a:r>
              <a:rPr lang="tr-TR" altLang="tr-TR" sz="3200" dirty="0"/>
              <a:t> gösterim?</a:t>
            </a:r>
            <a:endParaRPr lang="tr-TR" altLang="tr-TR" dirty="0">
              <a:highlight>
                <a:srgbClr val="FFFF00"/>
              </a:highlight>
            </a:endParaRPr>
          </a:p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tr-TR" altLang="tr-TR" dirty="0">
                <a:highlight>
                  <a:srgbClr val="FFFF00"/>
                </a:highlight>
              </a:rPr>
              <a:t>Alıcı hangi kanallara </a:t>
            </a:r>
            <a:r>
              <a:rPr lang="tr-TR" altLang="tr-TR" dirty="0">
                <a:solidFill>
                  <a:srgbClr val="FF0000"/>
                </a:solidFill>
                <a:highlight>
                  <a:srgbClr val="FFFF00"/>
                </a:highlight>
              </a:rPr>
              <a:t>ulaşabilir</a:t>
            </a:r>
            <a:r>
              <a:rPr lang="tr-TR" altLang="tr-TR" dirty="0">
                <a:highlight>
                  <a:srgbClr val="FFFF00"/>
                </a:highlight>
              </a:rPr>
              <a:t>?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tr-TR" altLang="tr-TR" dirty="0"/>
              <a:t>   </a:t>
            </a:r>
            <a:r>
              <a:rPr lang="tr-TR" altLang="tr-TR" sz="2800" dirty="0"/>
              <a:t>Gazete? Okuryazarlık? İnternet bağlantısı?</a:t>
            </a:r>
          </a:p>
          <a:p>
            <a:pPr>
              <a:spcAft>
                <a:spcPts val="1800"/>
              </a:spcAft>
              <a:defRPr/>
            </a:pPr>
            <a:r>
              <a:rPr lang="tr-TR" altLang="tr-TR" dirty="0">
                <a:highlight>
                  <a:srgbClr val="FFFF00"/>
                </a:highlight>
              </a:rPr>
              <a:t>Alıcının </a:t>
            </a:r>
            <a:r>
              <a:rPr lang="tr-TR" altLang="tr-TR" dirty="0">
                <a:solidFill>
                  <a:srgbClr val="FF0000"/>
                </a:solidFill>
                <a:highlight>
                  <a:srgbClr val="FFFF00"/>
                </a:highlight>
              </a:rPr>
              <a:t>beklentileri</a:t>
            </a:r>
            <a:r>
              <a:rPr lang="tr-TR" altLang="tr-TR" dirty="0">
                <a:highlight>
                  <a:srgbClr val="FFFF00"/>
                </a:highlight>
              </a:rPr>
              <a:t> ve </a:t>
            </a:r>
            <a:r>
              <a:rPr lang="tr-TR" altLang="tr-TR" dirty="0">
                <a:solidFill>
                  <a:srgbClr val="FF0000"/>
                </a:solidFill>
                <a:highlight>
                  <a:srgbClr val="FFFF00"/>
                </a:highlight>
              </a:rPr>
              <a:t>alışkanlıkları</a:t>
            </a:r>
            <a:r>
              <a:rPr lang="tr-TR" altLang="tr-TR" dirty="0">
                <a:highlight>
                  <a:srgbClr val="FFFF00"/>
                </a:highlight>
              </a:rPr>
              <a:t>?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DFF00E4-34E9-F87E-45C3-99B3825A28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9592" y="15471"/>
            <a:ext cx="2158409" cy="771008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/>
            <a:r>
              <a:rPr lang="tr-TR" altLang="tr-TR" sz="2400" b="1" kern="0" dirty="0">
                <a:solidFill>
                  <a:srgbClr val="FF0000"/>
                </a:solidFill>
              </a:rPr>
              <a:t>iletişim etkinliği için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BC2B0F94-8487-273D-30DD-768F01F3FC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10132">
            <a:off x="4246670" y="4111973"/>
            <a:ext cx="4203986" cy="2242126"/>
          </a:xfrm>
          <a:prstGeom prst="rect">
            <a:avLst/>
          </a:prstGeom>
        </p:spPr>
      </p:pic>
      <p:sp>
        <p:nvSpPr>
          <p:cNvPr id="17410" name="Slayt Numarası Yer Tutucusu 5">
            <a:extLst>
              <a:ext uri="{FF2B5EF4-FFF2-40B4-BE49-F238E27FC236}">
                <a16:creationId xmlns:a16="http://schemas.microsoft.com/office/drawing/2014/main" id="{FD100057-ACC2-1E20-0BC7-7E0BC0EDE2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BBE3B11-2AD9-40A2-A7EB-4366FF749E75}" type="slidenum">
              <a:rPr lang="tr-TR" altLang="tr-TR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tr-TR" altLang="tr-TR" sz="1400"/>
          </a:p>
        </p:txBody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A57D746F-4E57-E3B8-1A11-F91DD5C7DB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31069" y="2227397"/>
            <a:ext cx="2904890" cy="876323"/>
          </a:xfrm>
        </p:spPr>
        <p:txBody>
          <a:bodyPr>
            <a:noAutofit/>
          </a:bodyPr>
          <a:lstStyle/>
          <a:p>
            <a:pPr eaLnBrk="1" hangingPunct="1"/>
            <a:r>
              <a:rPr lang="tr-TR" altLang="tr-TR" sz="7200" b="1" dirty="0">
                <a:solidFill>
                  <a:srgbClr val="00B0F0"/>
                </a:solidFill>
                <a:latin typeface="Calibri" panose="020F0502020204030204" pitchFamily="34" charset="0"/>
              </a:rPr>
              <a:t>Yayım?</a:t>
            </a:r>
          </a:p>
        </p:txBody>
      </p:sp>
      <p:sp>
        <p:nvSpPr>
          <p:cNvPr id="2" name="AutoShape 2" descr="95,981 Cartoon Brain Stock Photos and Images - 123RF">
            <a:extLst>
              <a:ext uri="{FF2B5EF4-FFF2-40B4-BE49-F238E27FC236}">
                <a16:creationId xmlns:a16="http://schemas.microsoft.com/office/drawing/2014/main" id="{71F5BD9F-C232-A336-A2BE-C0D9D912F3A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4" name="Rectangle 3">
            <a:extLst>
              <a:ext uri="{FF2B5EF4-FFF2-40B4-BE49-F238E27FC236}">
                <a16:creationId xmlns:a16="http://schemas.microsoft.com/office/drawing/2014/main" id="{984D7A96-43DE-E72F-9427-E7D1AF657C14}"/>
              </a:ext>
            </a:extLst>
          </p:cNvPr>
          <p:cNvSpPr txBox="1">
            <a:spLocks noChangeArrowheads="1"/>
          </p:cNvSpPr>
          <p:nvPr/>
        </p:nvSpPr>
        <p:spPr>
          <a:xfrm>
            <a:off x="1594305" y="2062953"/>
            <a:ext cx="2229617" cy="3036894"/>
          </a:xfrm>
          <a:prstGeom prst="rect">
            <a:avLst/>
          </a:prstGeom>
          <a:solidFill>
            <a:srgbClr val="FFFFCC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altLang="tr-TR" sz="3200" b="1" dirty="0">
                <a:solidFill>
                  <a:srgbClr val="0070C0"/>
                </a:solidFill>
              </a:rPr>
              <a:t>İletişim</a:t>
            </a:r>
          </a:p>
          <a:p>
            <a:r>
              <a:rPr lang="tr-TR" altLang="tr-TR" sz="3200" b="1" dirty="0">
                <a:solidFill>
                  <a:srgbClr val="0070C0"/>
                </a:solidFill>
              </a:rPr>
              <a:t>Eğitim</a:t>
            </a:r>
          </a:p>
          <a:p>
            <a:r>
              <a:rPr lang="tr-TR" altLang="tr-TR" sz="3200" b="1" dirty="0">
                <a:solidFill>
                  <a:srgbClr val="0070C0"/>
                </a:solidFill>
              </a:rPr>
              <a:t>Sosyoloji</a:t>
            </a:r>
          </a:p>
          <a:p>
            <a:r>
              <a:rPr lang="tr-TR" altLang="tr-TR" sz="3200" b="1" dirty="0">
                <a:solidFill>
                  <a:srgbClr val="0070C0"/>
                </a:solidFill>
              </a:rPr>
              <a:t>Pazarlama</a:t>
            </a:r>
          </a:p>
          <a:p>
            <a:r>
              <a:rPr lang="tr-TR" altLang="tr-TR" sz="3200" b="1" dirty="0">
                <a:solidFill>
                  <a:srgbClr val="0070C0"/>
                </a:solidFill>
              </a:rPr>
              <a:t>…….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59181B41-2D0D-D601-6634-F651B098E9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107" y="1662112"/>
            <a:ext cx="3619500" cy="322897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Slayt Numarası Yer Tutucusu 5">
            <a:extLst>
              <a:ext uri="{FF2B5EF4-FFF2-40B4-BE49-F238E27FC236}">
                <a16:creationId xmlns:a16="http://schemas.microsoft.com/office/drawing/2014/main" id="{D59ACB37-467E-F9FE-FE82-656196D27A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5AA40E0E-3E5D-4F63-AC5C-F64C93EA1B06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291843" name="Rectangle 2">
            <a:extLst>
              <a:ext uri="{FF2B5EF4-FFF2-40B4-BE49-F238E27FC236}">
                <a16:creationId xmlns:a16="http://schemas.microsoft.com/office/drawing/2014/main" id="{D786660D-A847-FA83-0EC1-C8BB628AB2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88253" y="121224"/>
            <a:ext cx="6523628" cy="759157"/>
          </a:xfrm>
        </p:spPr>
        <p:txBody>
          <a:bodyPr/>
          <a:lstStyle/>
          <a:p>
            <a:pPr eaLnBrk="1" hangingPunct="1"/>
            <a:r>
              <a:rPr lang="tr-TR" altLang="tr-TR" sz="3200" b="1" dirty="0">
                <a:solidFill>
                  <a:srgbClr val="00B0F0"/>
                </a:solidFill>
              </a:rPr>
              <a:t>İletişim kanallarının seçimi</a:t>
            </a:r>
          </a:p>
        </p:txBody>
      </p:sp>
      <p:sp>
        <p:nvSpPr>
          <p:cNvPr id="311300" name="Rectangle 3">
            <a:extLst>
              <a:ext uri="{FF2B5EF4-FFF2-40B4-BE49-F238E27FC236}">
                <a16:creationId xmlns:a16="http://schemas.microsoft.com/office/drawing/2014/main" id="{F72CBD51-3384-0438-F858-65558D15F4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04019" y="910115"/>
            <a:ext cx="8538530" cy="576249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tr-TR" altLang="tr-TR" b="1" dirty="0">
                <a:highlight>
                  <a:srgbClr val="FFFF00"/>
                </a:highlight>
              </a:rPr>
              <a:t>Alıcının etkinliklere katılımı</a:t>
            </a:r>
            <a:r>
              <a:rPr lang="tr-TR" altLang="tr-TR" dirty="0"/>
              <a:t> </a:t>
            </a:r>
          </a:p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tr-TR" altLang="tr-TR" dirty="0"/>
              <a:t>	</a:t>
            </a:r>
            <a:r>
              <a:rPr lang="tr-TR" altLang="tr-TR" sz="2400" dirty="0"/>
              <a:t>TV programı? Tartışma grubu?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tr-TR" altLang="tr-TR" b="1" dirty="0">
                <a:highlight>
                  <a:srgbClr val="FFFF00"/>
                </a:highlight>
              </a:rPr>
              <a:t>Hedef grubun boyutu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b="1" dirty="0">
                <a:highlight>
                  <a:srgbClr val="FFFF00"/>
                </a:highlight>
              </a:rPr>
              <a:t>Ulaşılacak grubun yapısı?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tr-TR" altLang="tr-TR" dirty="0"/>
              <a:t>		</a:t>
            </a:r>
            <a:r>
              <a:rPr lang="tr-TR" altLang="tr-TR" sz="2400" dirty="0"/>
              <a:t>uzmanlık, bilgi düzeyi, eğitim vb..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b="1" dirty="0">
                <a:highlight>
                  <a:srgbClr val="FFFF00"/>
                </a:highlight>
              </a:rPr>
              <a:t>İletişim hızı?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tr-TR" altLang="tr-TR" dirty="0"/>
              <a:t>		</a:t>
            </a:r>
            <a:r>
              <a:rPr lang="tr-TR" altLang="tr-TR" sz="2400" dirty="0"/>
              <a:t>eğitim düzeyi anlamayı etkiler. 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tr-TR" altLang="tr-TR" sz="2400" dirty="0"/>
              <a:t>		broşür, film vb. tekrar kullanılabilir.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tr-TR" altLang="tr-TR" b="1" dirty="0">
                <a:highlight>
                  <a:srgbClr val="FFFF00"/>
                </a:highlight>
              </a:rPr>
              <a:t>Ulaşılacak kişi başına maliyet?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r-TR" altLang="tr-TR" b="1" dirty="0">
                <a:highlight>
                  <a:srgbClr val="FFFF00"/>
                </a:highlight>
              </a:rPr>
              <a:t>Eleman ve altyapı olanakları?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1C52F44-B628-F32E-E8A8-A8864804B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9592" y="15471"/>
            <a:ext cx="2158409" cy="771008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/>
            <a:r>
              <a:rPr lang="tr-TR" altLang="tr-TR" sz="2400" b="1" kern="0" dirty="0">
                <a:solidFill>
                  <a:srgbClr val="FF0000"/>
                </a:solidFill>
              </a:rPr>
              <a:t>iletişim etkinliği için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Slayt Numarası Yer Tutucusu 5">
            <a:extLst>
              <a:ext uri="{FF2B5EF4-FFF2-40B4-BE49-F238E27FC236}">
                <a16:creationId xmlns:a16="http://schemas.microsoft.com/office/drawing/2014/main" id="{52BB8800-9338-37D2-437E-C014F6263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38CAE4BE-82AD-47FC-A861-404B3252ABEF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292867" name="Rectangle 2">
            <a:extLst>
              <a:ext uri="{FF2B5EF4-FFF2-40B4-BE49-F238E27FC236}">
                <a16:creationId xmlns:a16="http://schemas.microsoft.com/office/drawing/2014/main" id="{832A6315-7D38-D103-E0BA-311A9E5337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40613" y="575396"/>
            <a:ext cx="5378191" cy="863600"/>
          </a:xfrm>
        </p:spPr>
        <p:txBody>
          <a:bodyPr/>
          <a:lstStyle/>
          <a:p>
            <a:pPr eaLnBrk="1" hangingPunct="1"/>
            <a:r>
              <a:rPr lang="tr-TR" altLang="tr-TR" sz="3600" b="1" dirty="0">
                <a:solidFill>
                  <a:srgbClr val="00B0F0"/>
                </a:solidFill>
              </a:rPr>
              <a:t>mesaj kontrol listesi</a:t>
            </a:r>
          </a:p>
        </p:txBody>
      </p:sp>
      <p:sp>
        <p:nvSpPr>
          <p:cNvPr id="312324" name="Rectangle 3">
            <a:extLst>
              <a:ext uri="{FF2B5EF4-FFF2-40B4-BE49-F238E27FC236}">
                <a16:creationId xmlns:a16="http://schemas.microsoft.com/office/drawing/2014/main" id="{3C3CFA2F-7A75-5ABB-0CEA-8A6902C7DB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35487" y="1659797"/>
            <a:ext cx="8921027" cy="4478246"/>
          </a:xfrm>
        </p:spPr>
        <p:txBody>
          <a:bodyPr/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r>
              <a:rPr lang="tr-TR" altLang="tr-TR" b="1" u="sng" dirty="0">
                <a:solidFill>
                  <a:srgbClr val="C00000"/>
                </a:solidFill>
                <a:highlight>
                  <a:srgbClr val="FFFF00"/>
                </a:highlight>
              </a:rPr>
              <a:t>İçeriği ne olmalı?</a:t>
            </a:r>
          </a:p>
          <a:p>
            <a:pPr marL="361950" indent="-276225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tr-TR" altLang="tr-TR" dirty="0"/>
              <a:t>	</a:t>
            </a:r>
            <a:r>
              <a:rPr lang="tr-TR" altLang="tr-TR" sz="2800" b="1" dirty="0">
                <a:solidFill>
                  <a:srgbClr val="00B0F0"/>
                </a:solidFill>
              </a:rPr>
              <a:t>denge</a:t>
            </a:r>
            <a:r>
              <a:rPr lang="tr-TR" altLang="tr-TR" sz="2800" dirty="0"/>
              <a:t> </a:t>
            </a:r>
            <a:r>
              <a:rPr lang="tr-TR" altLang="tr-TR" sz="2800" b="1" dirty="0">
                <a:solidFill>
                  <a:srgbClr val="00B0F0"/>
                </a:solidFill>
              </a:rPr>
              <a:t>olmalı</a:t>
            </a:r>
            <a:r>
              <a:rPr lang="tr-TR" altLang="tr-TR" sz="2800" dirty="0"/>
              <a:t>. </a:t>
            </a:r>
            <a:r>
              <a:rPr lang="tr-TR" altLang="tr-TR" sz="2800" b="1" dirty="0">
                <a:solidFill>
                  <a:srgbClr val="00B050"/>
                </a:solidFill>
              </a:rPr>
              <a:t>Alıcı</a:t>
            </a:r>
            <a:r>
              <a:rPr lang="tr-TR" altLang="tr-TR" sz="2800" dirty="0"/>
              <a:t> ne bilmek istiyor? </a:t>
            </a:r>
            <a:r>
              <a:rPr lang="tr-TR" altLang="tr-TR" sz="2800" b="1" dirty="0">
                <a:solidFill>
                  <a:srgbClr val="00B050"/>
                </a:solidFill>
              </a:rPr>
              <a:t>Kaynak</a:t>
            </a:r>
            <a:r>
              <a:rPr lang="tr-TR" altLang="tr-TR" sz="2800" dirty="0"/>
              <a:t> neyin bilinmesini istiyor?</a:t>
            </a:r>
          </a:p>
          <a:p>
            <a:pPr>
              <a:lnSpc>
                <a:spcPct val="90000"/>
              </a:lnSpc>
              <a:spcAft>
                <a:spcPts val="600"/>
              </a:spcAft>
              <a:defRPr/>
            </a:pPr>
            <a:r>
              <a:rPr lang="tr-TR" altLang="tr-TR" b="1" u="sng" dirty="0">
                <a:solidFill>
                  <a:srgbClr val="C00000"/>
                </a:solidFill>
                <a:highlight>
                  <a:srgbClr val="FFFF00"/>
                </a:highlight>
              </a:rPr>
              <a:t>Mesajın şekli?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None/>
              <a:defRPr/>
            </a:pPr>
            <a:r>
              <a:rPr lang="tr-TR" altLang="tr-TR" dirty="0"/>
              <a:t>	</a:t>
            </a:r>
            <a:r>
              <a:rPr lang="tr-TR" altLang="tr-TR" sz="2800" dirty="0"/>
              <a:t>alıcının </a:t>
            </a:r>
            <a:r>
              <a:rPr lang="tr-TR" altLang="tr-TR" sz="2800" b="1" dirty="0">
                <a:solidFill>
                  <a:srgbClr val="00B0F0"/>
                </a:solidFill>
              </a:rPr>
              <a:t>anlayabilmesi</a:t>
            </a:r>
            <a:r>
              <a:rPr lang="tr-TR" altLang="tr-TR" sz="2800" dirty="0"/>
              <a:t> için </a:t>
            </a:r>
            <a:r>
              <a:rPr lang="tr-TR" altLang="tr-TR" sz="2800" b="1" dirty="0">
                <a:solidFill>
                  <a:srgbClr val="FF0000"/>
                </a:solidFill>
              </a:rPr>
              <a:t>mesaj</a:t>
            </a:r>
            <a:r>
              <a:rPr lang="tr-TR" altLang="tr-TR" sz="2800" dirty="0"/>
              <a:t> kelimelere, resimlere ve sembollere nasıl aktarılmalı?</a:t>
            </a:r>
          </a:p>
          <a:p>
            <a:pPr>
              <a:lnSpc>
                <a:spcPct val="90000"/>
              </a:lnSpc>
              <a:spcAft>
                <a:spcPts val="600"/>
              </a:spcAft>
              <a:defRPr/>
            </a:pPr>
            <a:r>
              <a:rPr lang="tr-TR" altLang="tr-TR" b="1" u="sng" dirty="0">
                <a:solidFill>
                  <a:srgbClr val="C00000"/>
                </a:solidFill>
                <a:highlight>
                  <a:srgbClr val="FFFF00"/>
                </a:highlight>
              </a:rPr>
              <a:t>Mesajın özelliği?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None/>
              <a:defRPr/>
            </a:pPr>
            <a:r>
              <a:rPr lang="tr-TR" altLang="tr-TR" dirty="0"/>
              <a:t>	</a:t>
            </a:r>
            <a:r>
              <a:rPr lang="tr-TR" altLang="tr-TR" sz="2800" b="1" dirty="0">
                <a:solidFill>
                  <a:srgbClr val="00B0F0"/>
                </a:solidFill>
              </a:rPr>
              <a:t>acil</a:t>
            </a:r>
            <a:r>
              <a:rPr lang="tr-TR" altLang="tr-TR" sz="2800" dirty="0"/>
              <a:t> haber? Hastalık, salgın, meteorolojik gelişme vb.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D4A2A8BD-65DB-8550-B7B5-8067F1ACD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9592" y="15471"/>
            <a:ext cx="2158409" cy="771008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/>
            <a:r>
              <a:rPr lang="tr-TR" altLang="tr-TR" sz="2400" b="1" kern="0" dirty="0">
                <a:solidFill>
                  <a:srgbClr val="FF0000"/>
                </a:solidFill>
              </a:rPr>
              <a:t>iletişim etkinliği için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Slayt Numarası Yer Tutucusu 5">
            <a:extLst>
              <a:ext uri="{FF2B5EF4-FFF2-40B4-BE49-F238E27FC236}">
                <a16:creationId xmlns:a16="http://schemas.microsoft.com/office/drawing/2014/main" id="{4FB01A9F-7368-7706-D90C-1CEB6C8EE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3C6C803B-DE5F-436F-A56D-7DEE6D849CB8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293891" name="Rectangle 2">
            <a:extLst>
              <a:ext uri="{FF2B5EF4-FFF2-40B4-BE49-F238E27FC236}">
                <a16:creationId xmlns:a16="http://schemas.microsoft.com/office/drawing/2014/main" id="{583246B0-A6C3-A1D9-8AC8-9735E7E282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28042" y="325311"/>
            <a:ext cx="4646428" cy="922337"/>
          </a:xfrm>
        </p:spPr>
        <p:txBody>
          <a:bodyPr/>
          <a:lstStyle/>
          <a:p>
            <a:pPr eaLnBrk="1" hangingPunct="1"/>
            <a:r>
              <a:rPr lang="tr-TR" altLang="tr-TR" sz="3200" b="1" dirty="0">
                <a:solidFill>
                  <a:srgbClr val="00B0F0"/>
                </a:solidFill>
              </a:rPr>
              <a:t>Kaynak kontrol listesi</a:t>
            </a:r>
          </a:p>
        </p:txBody>
      </p:sp>
      <p:sp>
        <p:nvSpPr>
          <p:cNvPr id="293892" name="Rectangle 3">
            <a:extLst>
              <a:ext uri="{FF2B5EF4-FFF2-40B4-BE49-F238E27FC236}">
                <a16:creationId xmlns:a16="http://schemas.microsoft.com/office/drawing/2014/main" id="{30DB7DA6-BAEB-1F5E-80EE-665F3F566F4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49364" y="1247648"/>
            <a:ext cx="7215352" cy="2052601"/>
          </a:xfrm>
        </p:spPr>
        <p:txBody>
          <a:bodyPr/>
          <a:lstStyle/>
          <a:p>
            <a:pPr eaLnBrk="1" hangingPunct="1"/>
            <a:r>
              <a:rPr lang="tr-TR" altLang="tr-TR" dirty="0"/>
              <a:t>Bilgi </a:t>
            </a:r>
            <a:r>
              <a:rPr lang="tr-TR" altLang="tr-TR" b="1" dirty="0"/>
              <a:t>nereden</a:t>
            </a:r>
            <a:r>
              <a:rPr lang="tr-TR" altLang="tr-TR" dirty="0"/>
              <a:t> gelecek?</a:t>
            </a:r>
          </a:p>
          <a:p>
            <a:pPr eaLnBrk="1" hangingPunct="1"/>
            <a:r>
              <a:rPr lang="tr-TR" altLang="tr-TR" dirty="0"/>
              <a:t>Kaynak </a:t>
            </a:r>
            <a:r>
              <a:rPr lang="tr-TR" altLang="tr-TR" b="1" dirty="0"/>
              <a:t>güvenilir</a:t>
            </a:r>
            <a:r>
              <a:rPr lang="tr-TR" altLang="tr-TR" dirty="0"/>
              <a:t> mi?</a:t>
            </a:r>
          </a:p>
          <a:p>
            <a:pPr eaLnBrk="1" hangingPunct="1"/>
            <a:r>
              <a:rPr lang="tr-TR" altLang="tr-TR" dirty="0"/>
              <a:t>Alıcının gözünde kaynağın </a:t>
            </a:r>
            <a:r>
              <a:rPr lang="tr-TR" altLang="tr-TR" b="1" dirty="0"/>
              <a:t>kredisi</a:t>
            </a:r>
            <a:r>
              <a:rPr lang="tr-TR" altLang="tr-TR" dirty="0"/>
              <a:t>?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1EF2E1F2-7D20-A56F-EBA0-26B0022900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09592" y="15471"/>
            <a:ext cx="2158409" cy="771008"/>
          </a:xfrm>
          <a:prstGeom prst="rect">
            <a:avLst/>
          </a:prstGeom>
          <a:solidFill>
            <a:srgbClr val="FF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/>
            <a:r>
              <a:rPr lang="tr-TR" altLang="tr-TR" sz="2400" b="1" kern="0" dirty="0">
                <a:solidFill>
                  <a:srgbClr val="FF0000"/>
                </a:solidFill>
              </a:rPr>
              <a:t>iletişim etkinliği için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7B933BD2-089F-C21B-DB9E-40240AC15D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9302" y="3429000"/>
            <a:ext cx="1661291" cy="2626636"/>
          </a:xfrm>
          <a:prstGeom prst="rect">
            <a:avLst/>
          </a:prstGeom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id="{0B2B7B6E-48DB-F252-E1D9-AED45B221385}"/>
              </a:ext>
            </a:extLst>
          </p:cNvPr>
          <p:cNvSpPr txBox="1"/>
          <p:nvPr/>
        </p:nvSpPr>
        <p:spPr>
          <a:xfrm>
            <a:off x="8077200" y="4222586"/>
            <a:ext cx="18378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b="1" dirty="0">
                <a:solidFill>
                  <a:srgbClr val="FF0000"/>
                </a:solidFill>
                <a:latin typeface="Calibri" panose="020F0502020204030204" pitchFamily="34" charset="0"/>
              </a:rPr>
              <a:t>% 14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5E8CAC1A-5245-C227-5F6F-C53AE5995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8631631" y="2627356"/>
            <a:ext cx="1890611" cy="1736127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id="{BA50E44E-0271-BDC9-97BD-2B9B780176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5065" y="3797020"/>
            <a:ext cx="7877175" cy="2219325"/>
          </a:xfrm>
          <a:prstGeom prst="rect">
            <a:avLst/>
          </a:prstGeom>
        </p:spPr>
      </p:pic>
      <p:sp>
        <p:nvSpPr>
          <p:cNvPr id="295938" name="Başlık 1">
            <a:extLst>
              <a:ext uri="{FF2B5EF4-FFF2-40B4-BE49-F238E27FC236}">
                <a16:creationId xmlns:a16="http://schemas.microsoft.com/office/drawing/2014/main" id="{7B4442DF-9738-BB4F-7B86-97FA65B98C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157209" y="191451"/>
            <a:ext cx="4335030" cy="772050"/>
          </a:xfrm>
        </p:spPr>
        <p:txBody>
          <a:bodyPr/>
          <a:lstStyle/>
          <a:p>
            <a:r>
              <a:rPr lang="tr-TR" altLang="tr-TR" b="1" dirty="0">
                <a:solidFill>
                  <a:srgbClr val="C00000"/>
                </a:solidFill>
              </a:rPr>
              <a:t>Algılama?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34E7BCA-B630-C414-EA69-6E28B43F40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0452" y="888489"/>
            <a:ext cx="5654531" cy="1581330"/>
          </a:xfrm>
        </p:spPr>
        <p:txBody>
          <a:bodyPr/>
          <a:lstStyle/>
          <a:p>
            <a:pPr marL="0" indent="0">
              <a:buNone/>
              <a:defRPr/>
            </a:pPr>
            <a:r>
              <a:rPr lang="tr-TR" altLang="tr-TR" b="1" dirty="0">
                <a:solidFill>
                  <a:srgbClr val="FF0000"/>
                </a:solidFill>
              </a:rPr>
              <a:t>Duyu organlarına</a:t>
            </a:r>
            <a:r>
              <a:rPr lang="tr-TR" altLang="tr-TR" dirty="0"/>
              <a:t> çarpan çevresel uyarıcıları fark etmek ve yorumlamak </a:t>
            </a:r>
          </a:p>
          <a:p>
            <a:pPr marL="0" indent="0">
              <a:buNone/>
              <a:defRPr/>
            </a:pPr>
            <a:endParaRPr lang="tr-TR" altLang="tr-TR" dirty="0"/>
          </a:p>
        </p:txBody>
      </p:sp>
      <p:sp>
        <p:nvSpPr>
          <p:cNvPr id="295940" name="Slayt Numarası Yer Tutucusu 3">
            <a:extLst>
              <a:ext uri="{FF2B5EF4-FFF2-40B4-BE49-F238E27FC236}">
                <a16:creationId xmlns:a16="http://schemas.microsoft.com/office/drawing/2014/main" id="{824F5886-9554-E6E5-11F0-2444B0568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689B0F38-B093-472C-8BBC-02E8037D5395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43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79DC4574-8115-ABC1-6999-C9A099D91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9761" y="3429001"/>
            <a:ext cx="2294170" cy="1728075"/>
          </a:xfrm>
          <a:prstGeom prst="rect">
            <a:avLst/>
          </a:prstGeom>
        </p:spPr>
      </p:pic>
      <p:sp>
        <p:nvSpPr>
          <p:cNvPr id="13" name="Ok: Aşağı Bükülü 12">
            <a:extLst>
              <a:ext uri="{FF2B5EF4-FFF2-40B4-BE49-F238E27FC236}">
                <a16:creationId xmlns:a16="http://schemas.microsoft.com/office/drawing/2014/main" id="{9AFA2FDC-BF06-E7DD-5D8E-B19769433A81}"/>
              </a:ext>
            </a:extLst>
          </p:cNvPr>
          <p:cNvSpPr/>
          <p:nvPr/>
        </p:nvSpPr>
        <p:spPr bwMode="auto">
          <a:xfrm rot="20279355">
            <a:off x="6680261" y="3065644"/>
            <a:ext cx="1930058" cy="1180391"/>
          </a:xfrm>
          <a:prstGeom prst="curvedDownArrow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r-TR" i="1">
              <a:latin typeface="Arial" charset="0"/>
              <a:cs typeface="Arial" charset="0"/>
            </a:endParaRPr>
          </a:p>
        </p:txBody>
      </p:sp>
      <p:sp>
        <p:nvSpPr>
          <p:cNvPr id="14" name="Ok: Aşağı Bükülü 13">
            <a:extLst>
              <a:ext uri="{FF2B5EF4-FFF2-40B4-BE49-F238E27FC236}">
                <a16:creationId xmlns:a16="http://schemas.microsoft.com/office/drawing/2014/main" id="{99D4A26A-E957-4B40-4DB2-D846F0D1E8DF}"/>
              </a:ext>
            </a:extLst>
          </p:cNvPr>
          <p:cNvSpPr/>
          <p:nvPr/>
        </p:nvSpPr>
        <p:spPr bwMode="auto">
          <a:xfrm rot="19969056">
            <a:off x="3914621" y="3717790"/>
            <a:ext cx="1646195" cy="1133277"/>
          </a:xfrm>
          <a:prstGeom prst="curvedDownArrow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r-TR" i="1">
              <a:latin typeface="Arial" charset="0"/>
              <a:cs typeface="Arial" charset="0"/>
            </a:endParaRPr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id="{1633EAAD-77E0-6C43-F597-D12FF7BA24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7244" y="3193818"/>
            <a:ext cx="971809" cy="1391221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6A0B976-A3CF-73B2-1B08-0A2D4FDB7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1" y="133876"/>
            <a:ext cx="2469931" cy="536923"/>
          </a:xfrm>
        </p:spPr>
        <p:txBody>
          <a:bodyPr/>
          <a:lstStyle/>
          <a:p>
            <a:r>
              <a:rPr lang="tr-TR" b="1" dirty="0">
                <a:solidFill>
                  <a:srgbClr val="0070C0"/>
                </a:solidFill>
              </a:rPr>
              <a:t>algılama</a:t>
            </a:r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26C209A-62A5-6202-8995-885D123FF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D72075-3300-43AA-A2EE-C2BE20958A55}" type="slidenum">
              <a:rPr lang="tr-TR" altLang="tr-TR" smtClean="0"/>
              <a:pPr>
                <a:defRPr/>
              </a:pPr>
              <a:t>44</a:t>
            </a:fld>
            <a:endParaRPr lang="tr-TR" altLang="tr-TR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3A955FD-368A-1F5D-C804-890564644B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1559" y="2463569"/>
            <a:ext cx="8040413" cy="1994990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12D99D2E-C0BF-9AD2-DA0F-4CD64BECEC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9286" y="4642779"/>
            <a:ext cx="2342347" cy="2131152"/>
          </a:xfrm>
          <a:prstGeom prst="rect">
            <a:avLst/>
          </a:prstGeom>
        </p:spPr>
      </p:pic>
      <p:sp>
        <p:nvSpPr>
          <p:cNvPr id="7" name="Ok: Sola Bükülü 6">
            <a:extLst>
              <a:ext uri="{FF2B5EF4-FFF2-40B4-BE49-F238E27FC236}">
                <a16:creationId xmlns:a16="http://schemas.microsoft.com/office/drawing/2014/main" id="{04D2E2C6-EB41-12FF-B52B-ADEE8FBBDF64}"/>
              </a:ext>
            </a:extLst>
          </p:cNvPr>
          <p:cNvSpPr/>
          <p:nvPr/>
        </p:nvSpPr>
        <p:spPr bwMode="auto">
          <a:xfrm rot="1581805">
            <a:off x="9158188" y="4346514"/>
            <a:ext cx="1338301" cy="2148787"/>
          </a:xfrm>
          <a:prstGeom prst="curvedLeftArrow">
            <a:avLst>
              <a:gd name="adj1" fmla="val 25000"/>
              <a:gd name="adj2" fmla="val 50000"/>
              <a:gd name="adj3" fmla="val 53270"/>
            </a:avLst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r-TR" i="1">
              <a:latin typeface="Arial" charset="0"/>
              <a:cs typeface="Arial" charset="0"/>
            </a:endParaRP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5BA5770F-15DB-2A1C-5DCA-5F52895CFE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8443" y="618083"/>
            <a:ext cx="1273211" cy="1357758"/>
          </a:xfrm>
          <a:prstGeom prst="rect">
            <a:avLst/>
          </a:prstGeom>
        </p:spPr>
      </p:pic>
      <p:sp>
        <p:nvSpPr>
          <p:cNvPr id="9" name="Ok: Aşağı Bükülü 8">
            <a:extLst>
              <a:ext uri="{FF2B5EF4-FFF2-40B4-BE49-F238E27FC236}">
                <a16:creationId xmlns:a16="http://schemas.microsoft.com/office/drawing/2014/main" id="{F586A332-8798-285C-3DFF-1A0A3146790A}"/>
              </a:ext>
            </a:extLst>
          </p:cNvPr>
          <p:cNvSpPr/>
          <p:nvPr/>
        </p:nvSpPr>
        <p:spPr bwMode="auto">
          <a:xfrm>
            <a:off x="3058511" y="177296"/>
            <a:ext cx="6526924" cy="2416628"/>
          </a:xfrm>
          <a:prstGeom prst="curvedDownArrow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r-TR" i="1">
              <a:latin typeface="Arial" charset="0"/>
              <a:cs typeface="Arial" charset="0"/>
            </a:endParaRP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C44F784C-391C-3AD1-48B9-10C8ED6D40F0}"/>
              </a:ext>
            </a:extLst>
          </p:cNvPr>
          <p:cNvSpPr txBox="1"/>
          <p:nvPr/>
        </p:nvSpPr>
        <p:spPr>
          <a:xfrm>
            <a:off x="4022902" y="1391067"/>
            <a:ext cx="138634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</a:rPr>
              <a:t>empati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18F64154-FC19-2958-B20C-D5C2CC50C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1745" y="5695978"/>
            <a:ext cx="4730228" cy="98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defTabSz="914400" eaLnBrk="1" hangingPunct="1">
              <a:lnSpc>
                <a:spcPct val="90000"/>
              </a:lnSpc>
              <a:buNone/>
              <a:defRPr/>
            </a:pPr>
            <a:r>
              <a:rPr lang="tr-TR" altLang="tr-TR" sz="2800" kern="0" dirty="0">
                <a:solidFill>
                  <a:srgbClr val="C00000"/>
                </a:solidFill>
              </a:rPr>
              <a:t>Yorum ve eylem</a:t>
            </a:r>
          </a:p>
          <a:p>
            <a:pPr marL="0" indent="0" defTabSz="914400" eaLnBrk="1" hangingPunct="1">
              <a:lnSpc>
                <a:spcPct val="90000"/>
              </a:lnSpc>
              <a:buNone/>
              <a:defRPr/>
            </a:pPr>
            <a:r>
              <a:rPr lang="tr-TR" altLang="tr-TR" sz="2800" kern="0" dirty="0"/>
              <a:t>Çiftçi neden farklı yorumlar?</a:t>
            </a:r>
            <a:endParaRPr lang="tr-TR" altLang="tr-TR" sz="2800" b="1" kern="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396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Slayt Numarası Yer Tutucusu 5">
            <a:extLst>
              <a:ext uri="{FF2B5EF4-FFF2-40B4-BE49-F238E27FC236}">
                <a16:creationId xmlns:a16="http://schemas.microsoft.com/office/drawing/2014/main" id="{0AC77BB6-DE78-489C-4F35-FA2B5E3D16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E3F8A480-E9DE-4D71-9672-1F81724F52AF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45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299011" name="Rectangle 3">
            <a:extLst>
              <a:ext uri="{FF2B5EF4-FFF2-40B4-BE49-F238E27FC236}">
                <a16:creationId xmlns:a16="http://schemas.microsoft.com/office/drawing/2014/main" id="{55F02EB5-D8FC-1F02-6688-89CF82AC17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68822" y="1517979"/>
            <a:ext cx="3457575" cy="4409582"/>
          </a:xfrm>
          <a:solidFill>
            <a:schemeClr val="bg1"/>
          </a:solidFill>
          <a:extLst>
            <a:ext uri="{91240B29-F687-4F45-9708-019B960494DF}">
              <a14:hiddenLine xmlns:a14="http://schemas.microsoft.com/office/drawing/2010/main" w="5715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altLang="tr-TR" b="1" dirty="0">
                <a:solidFill>
                  <a:srgbClr val="0070C0"/>
                </a:solidFill>
              </a:rPr>
              <a:t>Fiziki eksiklik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altLang="tr-TR" b="1" dirty="0">
                <a:solidFill>
                  <a:srgbClr val="0070C0"/>
                </a:solidFill>
              </a:rPr>
              <a:t>Deneyim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altLang="tr-TR" b="1" dirty="0">
                <a:solidFill>
                  <a:srgbClr val="0070C0"/>
                </a:solidFill>
              </a:rPr>
              <a:t>Değer yargıları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altLang="tr-TR" b="1" dirty="0">
                <a:solidFill>
                  <a:srgbClr val="0070C0"/>
                </a:solidFill>
              </a:rPr>
              <a:t>Beklentiler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tr-TR" altLang="tr-TR" b="1" dirty="0">
                <a:solidFill>
                  <a:srgbClr val="0070C0"/>
                </a:solidFill>
              </a:rPr>
              <a:t>Gereksinimler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r>
              <a:rPr lang="tr-TR" altLang="tr-TR" b="1" dirty="0">
                <a:solidFill>
                  <a:srgbClr val="0070C0"/>
                </a:solidFill>
              </a:rPr>
              <a:t>Tutumlar</a:t>
            </a:r>
          </a:p>
        </p:txBody>
      </p:sp>
      <p:sp>
        <p:nvSpPr>
          <p:cNvPr id="299012" name="Text Box 5">
            <a:extLst>
              <a:ext uri="{FF2B5EF4-FFF2-40B4-BE49-F238E27FC236}">
                <a16:creationId xmlns:a16="http://schemas.microsoft.com/office/drawing/2014/main" id="{B24F3112-EEAC-4C45-AC1F-413301BC2C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16326" y="642446"/>
            <a:ext cx="55276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  <a:buNone/>
              <a:defRPr/>
            </a:pPr>
            <a:r>
              <a:rPr lang="tr-TR" altLang="tr-TR" sz="3600" b="1" dirty="0">
                <a:solidFill>
                  <a:srgbClr val="C00000"/>
                </a:solidFill>
              </a:rPr>
              <a:t>Algılamada ETKENLER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4F88F0D1-D87F-7268-973B-BA6EFE18B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7913" y="2466756"/>
            <a:ext cx="3838575" cy="2886075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D96E1F83-D320-04D3-9E22-686BBB0D7F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8103" y="4195611"/>
            <a:ext cx="5389262" cy="2389380"/>
          </a:xfrm>
          <a:prstGeom prst="rect">
            <a:avLst/>
          </a:prstGeom>
        </p:spPr>
      </p:pic>
      <p:sp>
        <p:nvSpPr>
          <p:cNvPr id="301058" name="Slayt Numarası Yer Tutucusu 5">
            <a:extLst>
              <a:ext uri="{FF2B5EF4-FFF2-40B4-BE49-F238E27FC236}">
                <a16:creationId xmlns:a16="http://schemas.microsoft.com/office/drawing/2014/main" id="{A1924916-776D-B34B-5EDF-775EDDAC3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7AF3183A-26AF-4FE4-A140-4CE8DB582B01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46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01059" name="Rectangle 2">
            <a:extLst>
              <a:ext uri="{FF2B5EF4-FFF2-40B4-BE49-F238E27FC236}">
                <a16:creationId xmlns:a16="http://schemas.microsoft.com/office/drawing/2014/main" id="{5DA2B50B-0D8D-BEAD-6FA2-73A5851762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167905"/>
            <a:ext cx="8229600" cy="706438"/>
          </a:xfrm>
        </p:spPr>
        <p:txBody>
          <a:bodyPr/>
          <a:lstStyle/>
          <a:p>
            <a:pPr eaLnBrk="1" hangingPunct="1"/>
            <a:r>
              <a:rPr lang="tr-TR" altLang="tr-TR" sz="4000" b="1" dirty="0">
                <a:solidFill>
                  <a:srgbClr val="FF0000"/>
                </a:solidFill>
              </a:rPr>
              <a:t>Algılamada genel ilkeler</a:t>
            </a:r>
          </a:p>
        </p:txBody>
      </p:sp>
      <p:sp>
        <p:nvSpPr>
          <p:cNvPr id="301060" name="Rectangle 3">
            <a:extLst>
              <a:ext uri="{FF2B5EF4-FFF2-40B4-BE49-F238E27FC236}">
                <a16:creationId xmlns:a16="http://schemas.microsoft.com/office/drawing/2014/main" id="{041DADFB-F33D-47AD-CF1D-1DA4179F0EF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21470" y="937987"/>
            <a:ext cx="5722531" cy="3257624"/>
          </a:xfrm>
        </p:spPr>
        <p:txBody>
          <a:bodyPr/>
          <a:lstStyle/>
          <a:p>
            <a:pPr eaLnBrk="1" hangingPunct="1"/>
            <a:r>
              <a:rPr lang="tr-TR" altLang="tr-TR" sz="3600" dirty="0"/>
              <a:t>Bireyseldir</a:t>
            </a:r>
          </a:p>
          <a:p>
            <a:pPr eaLnBrk="1" hangingPunct="1"/>
            <a:r>
              <a:rPr lang="tr-TR" altLang="tr-TR" sz="3600" dirty="0"/>
              <a:t>Oransaldır</a:t>
            </a:r>
          </a:p>
          <a:p>
            <a:pPr eaLnBrk="1" hangingPunct="1"/>
            <a:r>
              <a:rPr lang="tr-TR" altLang="tr-TR" sz="3600" dirty="0"/>
              <a:t>Seçicidir</a:t>
            </a:r>
          </a:p>
          <a:p>
            <a:pPr eaLnBrk="1" hangingPunct="1"/>
            <a:r>
              <a:rPr lang="tr-TR" altLang="tr-TR" sz="3600" dirty="0"/>
              <a:t>Organizedir</a:t>
            </a:r>
          </a:p>
          <a:p>
            <a:pPr eaLnBrk="1" hangingPunct="1"/>
            <a:r>
              <a:rPr lang="tr-TR" altLang="tr-TR" sz="3600" dirty="0"/>
              <a:t>Ne </a:t>
            </a:r>
            <a:r>
              <a:rPr lang="tr-TR" altLang="tr-TR" sz="3600" b="1" dirty="0">
                <a:solidFill>
                  <a:srgbClr val="00B0F0"/>
                </a:solidFill>
              </a:rPr>
              <a:t>umulursa</a:t>
            </a:r>
            <a:r>
              <a:rPr lang="tr-TR" altLang="tr-TR" sz="3600" dirty="0"/>
              <a:t> o algılanır.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Slayt Numarası Yer Tutucusu 5">
            <a:extLst>
              <a:ext uri="{FF2B5EF4-FFF2-40B4-BE49-F238E27FC236}">
                <a16:creationId xmlns:a16="http://schemas.microsoft.com/office/drawing/2014/main" id="{F5F09226-B75B-A5B1-7A00-CED9D2F43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1539B296-F1CC-4FE6-9CC5-CF61BDB1E5F0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47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02083" name="Rectangle 2">
            <a:extLst>
              <a:ext uri="{FF2B5EF4-FFF2-40B4-BE49-F238E27FC236}">
                <a16:creationId xmlns:a16="http://schemas.microsoft.com/office/drawing/2014/main" id="{110428B6-BA31-4B83-BF8A-7E95EE2DBB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64937" y="170078"/>
            <a:ext cx="6605752" cy="902807"/>
          </a:xfrm>
        </p:spPr>
        <p:txBody>
          <a:bodyPr/>
          <a:lstStyle/>
          <a:p>
            <a:pPr eaLnBrk="1" hangingPunct="1"/>
            <a:r>
              <a:rPr lang="tr-TR" altLang="tr-TR" sz="4000" b="1" dirty="0">
                <a:solidFill>
                  <a:srgbClr val="00B0F0"/>
                </a:solidFill>
              </a:rPr>
              <a:t>Algılama bireyseldir</a:t>
            </a:r>
          </a:p>
        </p:txBody>
      </p:sp>
      <p:sp>
        <p:nvSpPr>
          <p:cNvPr id="302084" name="Rectangle 3">
            <a:extLst>
              <a:ext uri="{FF2B5EF4-FFF2-40B4-BE49-F238E27FC236}">
                <a16:creationId xmlns:a16="http://schemas.microsoft.com/office/drawing/2014/main" id="{B51134EE-0639-CE7B-E77F-FD4595C6E6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90318" y="1060426"/>
            <a:ext cx="6773917" cy="3599121"/>
          </a:xfrm>
        </p:spPr>
        <p:txBody>
          <a:bodyPr/>
          <a:lstStyle/>
          <a:p>
            <a:pPr eaLnBrk="1" hangingPunct="1"/>
            <a:r>
              <a:rPr lang="tr-TR" altLang="tr-TR" b="1" dirty="0">
                <a:solidFill>
                  <a:schemeClr val="accent2"/>
                </a:solidFill>
              </a:rPr>
              <a:t>Kişiden kişiye değişir.</a:t>
            </a:r>
          </a:p>
          <a:p>
            <a:pPr eaLnBrk="1" hangingPunct="1"/>
            <a:r>
              <a:rPr lang="tr-TR" altLang="tr-TR" dirty="0"/>
              <a:t>Tolerans, açık fikirlilik vb. özellikler </a:t>
            </a:r>
          </a:p>
          <a:p>
            <a:pPr eaLnBrk="1" hangingPunct="1"/>
            <a:r>
              <a:rPr lang="tr-TR" altLang="tr-TR" dirty="0"/>
              <a:t>Görsel efektler</a:t>
            </a:r>
          </a:p>
          <a:p>
            <a:pPr eaLnBrk="1" hangingPunct="1"/>
            <a:r>
              <a:rPr lang="tr-TR" altLang="tr-TR" dirty="0"/>
              <a:t>Hedef grubun becerileri</a:t>
            </a:r>
          </a:p>
          <a:p>
            <a:pPr eaLnBrk="1" hangingPunct="1"/>
            <a:r>
              <a:rPr lang="tr-TR" altLang="tr-TR" dirty="0"/>
              <a:t>Okuryazarlık</a:t>
            </a:r>
          </a:p>
          <a:p>
            <a:pPr eaLnBrk="1" hangingPunct="1"/>
            <a:r>
              <a:rPr lang="tr-TR" altLang="tr-TR" dirty="0"/>
              <a:t>Resim, şekil okuryazarlığı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AADD8D6-82C7-889F-D263-041A0E7BA870}"/>
              </a:ext>
            </a:extLst>
          </p:cNvPr>
          <p:cNvSpPr txBox="1">
            <a:spLocks noChangeArrowheads="1"/>
          </p:cNvSpPr>
          <p:nvPr/>
        </p:nvSpPr>
        <p:spPr bwMode="auto">
          <a:xfrm rot="2585931">
            <a:off x="8832850" y="555625"/>
            <a:ext cx="1862138" cy="70643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>
              <a:defRPr/>
            </a:pPr>
            <a:r>
              <a:rPr lang="tr-TR" altLang="tr-TR" sz="2400" b="1" kern="0" dirty="0">
                <a:solidFill>
                  <a:srgbClr val="FF0000"/>
                </a:solidFill>
                <a:latin typeface="Arial"/>
                <a:cs typeface="Arial"/>
              </a:rPr>
              <a:t>Algılamada ilkeler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97494D43-B227-D6CA-FE6C-57EA43B2F969}"/>
              </a:ext>
            </a:extLst>
          </p:cNvPr>
          <p:cNvSpPr txBox="1"/>
          <p:nvPr/>
        </p:nvSpPr>
        <p:spPr>
          <a:xfrm>
            <a:off x="4927205" y="5126909"/>
            <a:ext cx="44961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tr-TR" sz="2800" b="1" u="sng" dirty="0">
                <a:solidFill>
                  <a:srgbClr val="C00000"/>
                </a:solidFill>
              </a:rPr>
              <a:t>İşlevsel okuryazarlık</a:t>
            </a: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tr-TR" sz="2800" b="1" dirty="0">
                <a:solidFill>
                  <a:srgbClr val="00B0F0"/>
                </a:solidFill>
              </a:rPr>
              <a:t>ABD’de 25 milyon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51C5A86C-C741-BF38-578B-9EDC95ED7F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690" y="4535839"/>
            <a:ext cx="2602545" cy="2028110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Başlık 1">
            <a:extLst>
              <a:ext uri="{FF2B5EF4-FFF2-40B4-BE49-F238E27FC236}">
                <a16:creationId xmlns:a16="http://schemas.microsoft.com/office/drawing/2014/main" id="{69610C69-0E4E-7E18-5CAE-04D420DF04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11895" y="367582"/>
            <a:ext cx="8229600" cy="846136"/>
          </a:xfrm>
          <a:ln w="57150">
            <a:solidFill>
              <a:srgbClr val="00B0F0"/>
            </a:solidFill>
          </a:ln>
        </p:spPr>
        <p:txBody>
          <a:bodyPr/>
          <a:lstStyle/>
          <a:p>
            <a:pPr>
              <a:defRPr/>
            </a:pPr>
            <a:r>
              <a:rPr lang="tr-TR" altLang="tr-TR" b="1" dirty="0">
                <a:solidFill>
                  <a:srgbClr val="FF0000"/>
                </a:solidFill>
              </a:rPr>
              <a:t>Resim / Şekil okur yazarlığı</a:t>
            </a:r>
          </a:p>
        </p:txBody>
      </p:sp>
      <p:sp>
        <p:nvSpPr>
          <p:cNvPr id="309251" name="Slayt Numarası Yer Tutucusu 3">
            <a:extLst>
              <a:ext uri="{FF2B5EF4-FFF2-40B4-BE49-F238E27FC236}">
                <a16:creationId xmlns:a16="http://schemas.microsoft.com/office/drawing/2014/main" id="{7B9A07B9-225F-9680-3225-338E56A81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9CCCE7C1-087B-4172-BFB4-D59A6AD06C8E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48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pic>
        <p:nvPicPr>
          <p:cNvPr id="309252" name="Picture 2">
            <a:extLst>
              <a:ext uri="{FF2B5EF4-FFF2-40B4-BE49-F238E27FC236}">
                <a16:creationId xmlns:a16="http://schemas.microsoft.com/office/drawing/2014/main" id="{1D470102-D535-8052-6107-8E7D04AF780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6988" y="1741489"/>
            <a:ext cx="2157412" cy="2122487"/>
          </a:xfrm>
          <a:noFill/>
        </p:spPr>
      </p:pic>
      <p:sp>
        <p:nvSpPr>
          <p:cNvPr id="329733" name="Dikdörtgen 4">
            <a:extLst>
              <a:ext uri="{FF2B5EF4-FFF2-40B4-BE49-F238E27FC236}">
                <a16:creationId xmlns:a16="http://schemas.microsoft.com/office/drawing/2014/main" id="{C3851921-AEFD-12C8-6E59-BB07DCB9D8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9656" y="3933056"/>
            <a:ext cx="1393825" cy="5857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b="1" dirty="0">
                <a:solidFill>
                  <a:srgbClr val="FF0000"/>
                </a:solidFill>
                <a:highlight>
                  <a:srgbClr val="FFFF00"/>
                </a:highlight>
              </a:rPr>
              <a:t>zararlı</a:t>
            </a:r>
          </a:p>
        </p:txBody>
      </p:sp>
      <p:sp>
        <p:nvSpPr>
          <p:cNvPr id="309254" name="Dikdörtgen 5">
            <a:extLst>
              <a:ext uri="{FF2B5EF4-FFF2-40B4-BE49-F238E27FC236}">
                <a16:creationId xmlns:a16="http://schemas.microsoft.com/office/drawing/2014/main" id="{00B50BDE-5A12-D071-DB0E-012215AB11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5288" y="4606112"/>
            <a:ext cx="4321175" cy="954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sz="2800" b="1" dirty="0">
                <a:solidFill>
                  <a:srgbClr val="000000"/>
                </a:solidFill>
              </a:rPr>
              <a:t>%36.9’u görmüş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sz="2800" b="1" dirty="0">
                <a:solidFill>
                  <a:srgbClr val="000000"/>
                </a:solidFill>
              </a:rPr>
              <a:t>%20.6’sı anlamını biliyor</a:t>
            </a:r>
          </a:p>
        </p:txBody>
      </p:sp>
      <p:pic>
        <p:nvPicPr>
          <p:cNvPr id="309255" name="Picture 3">
            <a:extLst>
              <a:ext uri="{FF2B5EF4-FFF2-40B4-BE49-F238E27FC236}">
                <a16:creationId xmlns:a16="http://schemas.microsoft.com/office/drawing/2014/main" id="{F767647F-4CFA-F015-FFA4-A3159FD18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939" y="1606679"/>
            <a:ext cx="2246805" cy="2193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9736" name="Dikdörtgen 6">
            <a:extLst>
              <a:ext uri="{FF2B5EF4-FFF2-40B4-BE49-F238E27FC236}">
                <a16:creationId xmlns:a16="http://schemas.microsoft.com/office/drawing/2014/main" id="{316AAD07-41D1-C3E7-4E96-2D12A1275C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1968" y="3892305"/>
            <a:ext cx="3148012" cy="5842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b="1" dirty="0">
                <a:solidFill>
                  <a:srgbClr val="FF0000"/>
                </a:solidFill>
                <a:highlight>
                  <a:srgbClr val="FFFF00"/>
                </a:highlight>
              </a:rPr>
              <a:t>çevreye</a:t>
            </a:r>
            <a:r>
              <a:rPr lang="tr-TR" altLang="tr-TR" b="1" i="1" dirty="0">
                <a:solidFill>
                  <a:srgbClr val="000000"/>
                </a:solidFill>
                <a:highlight>
                  <a:srgbClr val="FFFF00"/>
                </a:highlight>
              </a:rPr>
              <a:t> </a:t>
            </a:r>
            <a:r>
              <a:rPr lang="tr-TR" altLang="tr-TR" b="1" dirty="0">
                <a:solidFill>
                  <a:srgbClr val="000000"/>
                </a:solidFill>
                <a:highlight>
                  <a:srgbClr val="FFFF00"/>
                </a:highlight>
              </a:rPr>
              <a:t>zararlı</a:t>
            </a:r>
            <a:r>
              <a:rPr lang="tr-TR" altLang="tr-TR" b="1" i="1" dirty="0">
                <a:solidFill>
                  <a:srgbClr val="000000"/>
                </a:solidFill>
                <a:highlight>
                  <a:srgbClr val="FFFF00"/>
                </a:highlight>
              </a:rPr>
              <a:t> </a:t>
            </a:r>
          </a:p>
        </p:txBody>
      </p:sp>
      <p:sp>
        <p:nvSpPr>
          <p:cNvPr id="309257" name="Dikdörtgen 7">
            <a:extLst>
              <a:ext uri="{FF2B5EF4-FFF2-40B4-BE49-F238E27FC236}">
                <a16:creationId xmlns:a16="http://schemas.microsoft.com/office/drawing/2014/main" id="{93A6891C-A0E3-2F90-F3AA-6DF592D14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6696" y="4606113"/>
            <a:ext cx="4321175" cy="954087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sz="2800" b="1" dirty="0">
                <a:solidFill>
                  <a:srgbClr val="000000"/>
                </a:solidFill>
              </a:rPr>
              <a:t>%25.9’u görmüş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r>
              <a:rPr lang="tr-TR" altLang="tr-TR" sz="2800" b="1" dirty="0">
                <a:solidFill>
                  <a:srgbClr val="000000"/>
                </a:solidFill>
              </a:rPr>
              <a:t>%15.6’sı anlamını biliyor</a:t>
            </a:r>
          </a:p>
        </p:txBody>
      </p:sp>
      <p:pic>
        <p:nvPicPr>
          <p:cNvPr id="11" name="Resim 10">
            <a:extLst>
              <a:ext uri="{FF2B5EF4-FFF2-40B4-BE49-F238E27FC236}">
                <a16:creationId xmlns:a16="http://schemas.microsoft.com/office/drawing/2014/main" id="{7CC8F37D-D191-0BB6-C88C-611B90A91A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6747" y="2955177"/>
            <a:ext cx="819430" cy="1369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3019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Slayt Numarası Yer Tutucusu 5">
            <a:extLst>
              <a:ext uri="{FF2B5EF4-FFF2-40B4-BE49-F238E27FC236}">
                <a16:creationId xmlns:a16="http://schemas.microsoft.com/office/drawing/2014/main" id="{66D5B621-951D-37BA-BB74-4F10D3ED9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652898B1-FC28-43D0-B127-C0DDC6A7F945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49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03107" name="Rectangle 2">
            <a:extLst>
              <a:ext uri="{FF2B5EF4-FFF2-40B4-BE49-F238E27FC236}">
                <a16:creationId xmlns:a16="http://schemas.microsoft.com/office/drawing/2014/main" id="{EC583717-F3F4-0757-2FD5-CEE4160D591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157028" y="231501"/>
            <a:ext cx="6589347" cy="850900"/>
          </a:xfrm>
        </p:spPr>
        <p:txBody>
          <a:bodyPr/>
          <a:lstStyle/>
          <a:p>
            <a:pPr eaLnBrk="1" hangingPunct="1"/>
            <a:r>
              <a:rPr lang="tr-TR" altLang="tr-TR" sz="3200" b="1" dirty="0">
                <a:solidFill>
                  <a:srgbClr val="00B0F0"/>
                </a:solidFill>
              </a:rPr>
              <a:t>Algılama oransaldır</a:t>
            </a:r>
          </a:p>
        </p:txBody>
      </p:sp>
      <p:sp>
        <p:nvSpPr>
          <p:cNvPr id="303108" name="Rectangle 3">
            <a:extLst>
              <a:ext uri="{FF2B5EF4-FFF2-40B4-BE49-F238E27FC236}">
                <a16:creationId xmlns:a16="http://schemas.microsoft.com/office/drawing/2014/main" id="{3FDF435D-2CB2-8FAA-05BA-C183B02FBE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96927" y="1082402"/>
            <a:ext cx="7866993" cy="3135961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dirty="0"/>
              <a:t>Bir cismin ağırlığı veya büyüklüğü kesin söylemesek de fikir verilebilir.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dirty="0"/>
              <a:t>Sinema salonuna giriş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dirty="0"/>
              <a:t>Yayım mesajında </a:t>
            </a:r>
            <a:r>
              <a:rPr lang="tr-TR" altLang="tr-TR" b="1" dirty="0"/>
              <a:t>göze ilk çarpana </a:t>
            </a:r>
            <a:r>
              <a:rPr lang="tr-TR" altLang="tr-TR" dirty="0"/>
              <a:t>göre hedef grup ilgi duyar ve yorum yapar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tr-TR" altLang="tr-TR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642E0F5A-F179-3F05-75B0-6714298D212B}"/>
              </a:ext>
            </a:extLst>
          </p:cNvPr>
          <p:cNvSpPr txBox="1">
            <a:spLocks noChangeArrowheads="1"/>
          </p:cNvSpPr>
          <p:nvPr/>
        </p:nvSpPr>
        <p:spPr bwMode="auto">
          <a:xfrm rot="2585931">
            <a:off x="8832850" y="555625"/>
            <a:ext cx="1862138" cy="70643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>
              <a:defRPr/>
            </a:pPr>
            <a:r>
              <a:rPr lang="tr-TR" altLang="tr-TR" sz="2400" b="1" kern="0" dirty="0">
                <a:solidFill>
                  <a:srgbClr val="FF0000"/>
                </a:solidFill>
                <a:latin typeface="Arial"/>
                <a:cs typeface="Arial"/>
              </a:rPr>
              <a:t>Algılamada ilkeler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id="{689BAFBA-6832-0749-7E98-5F356AC314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5759" y="4053359"/>
            <a:ext cx="3340483" cy="266811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Başlık 1">
            <a:extLst>
              <a:ext uri="{FF2B5EF4-FFF2-40B4-BE49-F238E27FC236}">
                <a16:creationId xmlns:a16="http://schemas.microsoft.com/office/drawing/2014/main" id="{9CAB33EC-E4C9-4AE3-6731-9D8391237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99415" y="501650"/>
            <a:ext cx="5576724" cy="1112729"/>
          </a:xfrm>
        </p:spPr>
        <p:txBody>
          <a:bodyPr/>
          <a:lstStyle/>
          <a:p>
            <a:pPr eaLnBrk="1" hangingPunct="1"/>
            <a:r>
              <a:rPr lang="tr-TR" altLang="tr-TR" b="1" u="sng" dirty="0">
                <a:solidFill>
                  <a:srgbClr val="00B0F0"/>
                </a:solidFill>
                <a:latin typeface="+mn-lt"/>
              </a:rPr>
              <a:t>1847 patates </a:t>
            </a:r>
            <a:r>
              <a:rPr lang="tr-TR" altLang="tr-TR" b="1" u="sng" dirty="0" err="1">
                <a:solidFill>
                  <a:srgbClr val="00B0F0"/>
                </a:solidFill>
                <a:latin typeface="+mn-lt"/>
              </a:rPr>
              <a:t>mildiyösü</a:t>
            </a:r>
            <a:endParaRPr lang="tr-TR" altLang="tr-TR" b="1" u="sng" dirty="0">
              <a:solidFill>
                <a:srgbClr val="00B0F0"/>
              </a:solidFill>
              <a:latin typeface="+mn-lt"/>
            </a:endParaRPr>
          </a:p>
        </p:txBody>
      </p:sp>
      <p:sp>
        <p:nvSpPr>
          <p:cNvPr id="195587" name="İçerik Yer Tutucusu 2">
            <a:extLst>
              <a:ext uri="{FF2B5EF4-FFF2-40B4-BE49-F238E27FC236}">
                <a16:creationId xmlns:a16="http://schemas.microsoft.com/office/drawing/2014/main" id="{F06AD743-BD84-5CD5-764B-B62553F3ED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56288" y="1782871"/>
            <a:ext cx="7683062" cy="2894232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sz="3600" b="1" dirty="0">
                <a:solidFill>
                  <a:srgbClr val="FF0000"/>
                </a:solidFill>
              </a:rPr>
              <a:t>İrlanda’da</a:t>
            </a:r>
            <a:r>
              <a:rPr lang="tr-TR" altLang="tr-TR" sz="3600" dirty="0"/>
              <a:t> 1 milyon kişi açlıktan öldü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sz="3600" dirty="0"/>
              <a:t>1 milyondan kişi fazla ABD’ye göç etti.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sz="3600" dirty="0"/>
              <a:t>Avrupa’da </a:t>
            </a:r>
            <a:r>
              <a:rPr lang="tr-TR" altLang="tr-TR" sz="3600" b="1" dirty="0">
                <a:solidFill>
                  <a:srgbClr val="FF0000"/>
                </a:solidFill>
              </a:rPr>
              <a:t>iki yıl patates bulunamadı</a:t>
            </a:r>
            <a:r>
              <a:rPr lang="tr-TR" altLang="tr-TR" sz="3600" dirty="0"/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sz="3600" b="1" dirty="0">
                <a:solidFill>
                  <a:srgbClr val="00B0F0"/>
                </a:solidFill>
              </a:rPr>
              <a:t>Tarımsal yayım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tr-TR" altLang="tr-TR" sz="3600" dirty="0"/>
          </a:p>
        </p:txBody>
      </p:sp>
      <p:pic>
        <p:nvPicPr>
          <p:cNvPr id="195588" name="Resim 3">
            <a:extLst>
              <a:ext uri="{FF2B5EF4-FFF2-40B4-BE49-F238E27FC236}">
                <a16:creationId xmlns:a16="http://schemas.microsoft.com/office/drawing/2014/main" id="{05634C00-5904-8119-ECCC-E27160F3E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6758" y="4068657"/>
            <a:ext cx="2730385" cy="228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5589" name="Slayt Numarası Yer Tutucusu 4">
            <a:extLst>
              <a:ext uri="{FF2B5EF4-FFF2-40B4-BE49-F238E27FC236}">
                <a16:creationId xmlns:a16="http://schemas.microsoft.com/office/drawing/2014/main" id="{E4D62604-D76C-E77F-2E89-C1132F525B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6EC8F85-7C7C-41BF-8FF4-822915A850D5}" type="slidenum">
              <a:rPr lang="tr-TR" altLang="tr-TR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tr-TR" altLang="tr-T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Slayt Numarası Yer Tutucusu 5">
            <a:extLst>
              <a:ext uri="{FF2B5EF4-FFF2-40B4-BE49-F238E27FC236}">
                <a16:creationId xmlns:a16="http://schemas.microsoft.com/office/drawing/2014/main" id="{A61A80C0-43DE-925B-B4BC-7E91921C4A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9DA76840-872F-424A-A8E6-06EA99B64BA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50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05155" name="Rectangle 2">
            <a:extLst>
              <a:ext uri="{FF2B5EF4-FFF2-40B4-BE49-F238E27FC236}">
                <a16:creationId xmlns:a16="http://schemas.microsoft.com/office/drawing/2014/main" id="{4C937F9A-D0FF-E093-9D03-5120BD3819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397484" y="159209"/>
            <a:ext cx="6445250" cy="893135"/>
          </a:xfrm>
        </p:spPr>
        <p:txBody>
          <a:bodyPr/>
          <a:lstStyle/>
          <a:p>
            <a:pPr eaLnBrk="1" hangingPunct="1"/>
            <a:r>
              <a:rPr lang="tr-TR" altLang="tr-TR" sz="3600" b="1" dirty="0">
                <a:solidFill>
                  <a:srgbClr val="00B0F0"/>
                </a:solidFill>
              </a:rPr>
              <a:t>Algıda seçicilik</a:t>
            </a:r>
          </a:p>
        </p:txBody>
      </p:sp>
      <p:sp>
        <p:nvSpPr>
          <p:cNvPr id="305156" name="Rectangle 3">
            <a:extLst>
              <a:ext uri="{FF2B5EF4-FFF2-40B4-BE49-F238E27FC236}">
                <a16:creationId xmlns:a16="http://schemas.microsoft.com/office/drawing/2014/main" id="{AA5334F9-EE12-05FC-EE82-669F1197A7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89653" y="1491613"/>
            <a:ext cx="8612695" cy="4098153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dirty="0"/>
              <a:t>Çevrede çok çeşitli uyarıcılar bulunur. gürültü, ses, koku, vb..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dirty="0"/>
              <a:t>Sinir sistemindeki işlemlerden sonra bazıları ilgi çeker ve fark edilir.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b="1" dirty="0"/>
              <a:t>Yayımcı</a:t>
            </a:r>
            <a:r>
              <a:rPr lang="tr-TR" altLang="tr-TR" dirty="0"/>
              <a:t>; mesajın nasıl </a:t>
            </a:r>
            <a:r>
              <a:rPr lang="tr-TR" altLang="tr-TR" b="1" dirty="0">
                <a:solidFill>
                  <a:srgbClr val="FF0000"/>
                </a:solidFill>
              </a:rPr>
              <a:t>ilgi</a:t>
            </a:r>
            <a:r>
              <a:rPr lang="tr-TR" altLang="tr-TR" dirty="0"/>
              <a:t> uyandıracağını ve nasıl </a:t>
            </a:r>
            <a:r>
              <a:rPr lang="tr-TR" altLang="tr-TR" b="1" dirty="0">
                <a:solidFill>
                  <a:srgbClr val="FF0000"/>
                </a:solidFill>
              </a:rPr>
              <a:t>mesaj</a:t>
            </a:r>
            <a:r>
              <a:rPr lang="tr-TR" altLang="tr-TR" dirty="0"/>
              <a:t> vermesi gerektiğini bilmeli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b="1" dirty="0"/>
              <a:t>Deneyimler</a:t>
            </a:r>
            <a:r>
              <a:rPr lang="tr-TR" altLang="tr-TR" dirty="0"/>
              <a:t> önemli.. 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D4C4B83-2ACB-9077-B1B7-DEF51F66626D}"/>
              </a:ext>
            </a:extLst>
          </p:cNvPr>
          <p:cNvSpPr txBox="1">
            <a:spLocks noChangeArrowheads="1"/>
          </p:cNvSpPr>
          <p:nvPr/>
        </p:nvSpPr>
        <p:spPr bwMode="auto">
          <a:xfrm rot="2585931">
            <a:off x="8832850" y="555625"/>
            <a:ext cx="1862138" cy="70643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>
              <a:defRPr/>
            </a:pPr>
            <a:r>
              <a:rPr lang="tr-TR" altLang="tr-TR" sz="2400" b="1" kern="0" dirty="0">
                <a:solidFill>
                  <a:srgbClr val="FF0000"/>
                </a:solidFill>
                <a:latin typeface="Arial"/>
                <a:cs typeface="Arial"/>
              </a:rPr>
              <a:t>Algılamada ilkeler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B8DA0170-D4A3-769F-19A6-902BB07FD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2777" y="4934306"/>
            <a:ext cx="1208847" cy="1742703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E31F51DF-6238-2842-1700-60DEC34CE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5123" y="4229515"/>
            <a:ext cx="4466302" cy="2147361"/>
          </a:xfrm>
          <a:prstGeom prst="rect">
            <a:avLst/>
          </a:prstGeom>
        </p:spPr>
      </p:pic>
      <p:sp>
        <p:nvSpPr>
          <p:cNvPr id="307202" name="Slayt Numarası Yer Tutucusu 5">
            <a:extLst>
              <a:ext uri="{FF2B5EF4-FFF2-40B4-BE49-F238E27FC236}">
                <a16:creationId xmlns:a16="http://schemas.microsoft.com/office/drawing/2014/main" id="{4BAF70B5-EE04-729E-9ADE-E4EB84882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863F8C7E-A89B-4BBB-9409-B2DC832011BB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51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07203" name="Rectangle 2">
            <a:extLst>
              <a:ext uri="{FF2B5EF4-FFF2-40B4-BE49-F238E27FC236}">
                <a16:creationId xmlns:a16="http://schemas.microsoft.com/office/drawing/2014/main" id="{8445CB5D-B018-AA0B-A4B6-7D6CAA4196E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1402" y="228213"/>
            <a:ext cx="6783091" cy="959507"/>
          </a:xfrm>
        </p:spPr>
        <p:txBody>
          <a:bodyPr/>
          <a:lstStyle/>
          <a:p>
            <a:pPr eaLnBrk="1" hangingPunct="1"/>
            <a:r>
              <a:rPr lang="tr-TR" altLang="tr-TR" sz="4000" b="1" dirty="0">
                <a:solidFill>
                  <a:srgbClr val="00B0F0"/>
                </a:solidFill>
              </a:rPr>
              <a:t>Algılama organizedir</a:t>
            </a:r>
          </a:p>
        </p:txBody>
      </p:sp>
      <p:sp>
        <p:nvSpPr>
          <p:cNvPr id="307204" name="Rectangle 3">
            <a:extLst>
              <a:ext uri="{FF2B5EF4-FFF2-40B4-BE49-F238E27FC236}">
                <a16:creationId xmlns:a16="http://schemas.microsoft.com/office/drawing/2014/main" id="{7E6538F9-9238-4BED-55DF-596097C021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70715" y="1195475"/>
            <a:ext cx="8529884" cy="2590636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dirty="0"/>
              <a:t>Şekil ve yüzey algılamada önemli (arka fon)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dirty="0"/>
              <a:t>İyi bir şekil ve mesaj algılamayı pekiştirir.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tr-TR" altLang="tr-TR" sz="4000" b="1" u="sng" dirty="0">
                <a:solidFill>
                  <a:srgbClr val="FF0000"/>
                </a:solidFill>
              </a:rPr>
              <a:t>Hedef:</a:t>
            </a:r>
            <a:r>
              <a:rPr lang="tr-TR" altLang="tr-TR" sz="4000" u="sng" dirty="0">
                <a:solidFill>
                  <a:srgbClr val="FF0000"/>
                </a:solidFill>
              </a:rPr>
              <a:t> </a:t>
            </a:r>
            <a:r>
              <a:rPr lang="tr-TR" altLang="tr-TR" b="1" dirty="0">
                <a:solidFill>
                  <a:srgbClr val="C00000"/>
                </a:solidFill>
              </a:rPr>
              <a:t>grubun mesajı hazırlayanın demek istediği gibi anlaması..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2D1E9636-5757-BA15-A334-8E19C299172D}"/>
              </a:ext>
            </a:extLst>
          </p:cNvPr>
          <p:cNvSpPr txBox="1">
            <a:spLocks noChangeArrowheads="1"/>
          </p:cNvSpPr>
          <p:nvPr/>
        </p:nvSpPr>
        <p:spPr bwMode="auto">
          <a:xfrm rot="1260345">
            <a:off x="8555276" y="310279"/>
            <a:ext cx="1862138" cy="70643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>
              <a:defRPr/>
            </a:pPr>
            <a:r>
              <a:rPr lang="tr-TR" altLang="tr-TR" sz="2400" b="1" kern="0" dirty="0">
                <a:solidFill>
                  <a:srgbClr val="FF0000"/>
                </a:solidFill>
                <a:latin typeface="Arial"/>
                <a:cs typeface="Arial"/>
              </a:rPr>
              <a:t>Algılamada ilkeler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F7A456F7-6557-1CBD-B4E0-18589D6A9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92" y="4200738"/>
            <a:ext cx="2305137" cy="2204914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C10904AC-D58A-CF5E-C2AA-33988E4240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732" y="4301198"/>
            <a:ext cx="1436992" cy="2086160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74FE6007-4358-5C8F-6F55-3770D47A7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1228" y="1252699"/>
            <a:ext cx="2769702" cy="3135512"/>
          </a:xfrm>
          <a:prstGeom prst="rect">
            <a:avLst/>
          </a:prstGeom>
        </p:spPr>
      </p:pic>
      <p:sp>
        <p:nvSpPr>
          <p:cNvPr id="308226" name="Slayt Numarası Yer Tutucusu 5">
            <a:extLst>
              <a:ext uri="{FF2B5EF4-FFF2-40B4-BE49-F238E27FC236}">
                <a16:creationId xmlns:a16="http://schemas.microsoft.com/office/drawing/2014/main" id="{4E34658B-7818-FC0B-8DDA-2599E8AB9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buNone/>
              <a:defRPr/>
            </a:pPr>
            <a:fld id="{BFD175AB-7881-4B17-A9AD-6B805A1FCE82}" type="slidenum">
              <a:rPr lang="tr-TR" altLang="tr-TR" sz="1400">
                <a:solidFill>
                  <a:srgbClr val="000000"/>
                </a:solidFill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  <a:buNone/>
                <a:defRPr/>
              </a:pPr>
              <a:t>52</a:t>
            </a:fld>
            <a:endParaRPr lang="tr-TR" altLang="tr-TR" sz="1400">
              <a:solidFill>
                <a:srgbClr val="000000"/>
              </a:solidFill>
            </a:endParaRPr>
          </a:p>
        </p:txBody>
      </p:sp>
      <p:sp>
        <p:nvSpPr>
          <p:cNvPr id="308227" name="Rectangle 2">
            <a:extLst>
              <a:ext uri="{FF2B5EF4-FFF2-40B4-BE49-F238E27FC236}">
                <a16:creationId xmlns:a16="http://schemas.microsoft.com/office/drawing/2014/main" id="{B7E1BE0A-46FB-7FE3-3BFF-1839A87F7A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47008" y="698240"/>
            <a:ext cx="6563710" cy="783951"/>
          </a:xfrm>
        </p:spPr>
        <p:txBody>
          <a:bodyPr/>
          <a:lstStyle/>
          <a:p>
            <a:pPr eaLnBrk="1" hangingPunct="1"/>
            <a:r>
              <a:rPr lang="tr-TR" altLang="tr-TR" sz="4000" b="1" dirty="0">
                <a:solidFill>
                  <a:srgbClr val="00B0F0"/>
                </a:solidFill>
              </a:rPr>
              <a:t>Ne umarsa onu algılar..</a:t>
            </a:r>
          </a:p>
        </p:txBody>
      </p:sp>
      <p:sp>
        <p:nvSpPr>
          <p:cNvPr id="308228" name="Rectangle 3">
            <a:extLst>
              <a:ext uri="{FF2B5EF4-FFF2-40B4-BE49-F238E27FC236}">
                <a16:creationId xmlns:a16="http://schemas.microsoft.com/office/drawing/2014/main" id="{48BCB458-8830-8EC7-48F4-FE81FC4FBF0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25238" y="1802918"/>
            <a:ext cx="6585481" cy="3618500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tr-TR" altLang="tr-TR" dirty="0"/>
              <a:t>farklı yorumların önüne geçmeli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tr-TR" altLang="tr-TR" dirty="0"/>
              <a:t>Önyargı ve inanışlar etkili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tr-TR" altLang="tr-TR" dirty="0"/>
              <a:t>Makale, broşür </a:t>
            </a:r>
            <a:r>
              <a:rPr lang="tr-TR" altLang="tr-TR" dirty="0" err="1"/>
              <a:t>vb.’ne</a:t>
            </a:r>
            <a:r>
              <a:rPr lang="tr-TR" altLang="tr-TR" dirty="0"/>
              <a:t> okuyucuyu çeken özet verilebilir.</a:t>
            </a:r>
          </a:p>
          <a:p>
            <a:pPr>
              <a:spcBef>
                <a:spcPts val="600"/>
              </a:spcBef>
              <a:spcAft>
                <a:spcPts val="1200"/>
              </a:spcAft>
            </a:pPr>
            <a:r>
              <a:rPr lang="tr-TR" altLang="tr-TR" dirty="0"/>
              <a:t>Çarpıcı başlık ve mesajlar 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388FC14E-7815-853D-241C-801F56D603CF}"/>
              </a:ext>
            </a:extLst>
          </p:cNvPr>
          <p:cNvSpPr txBox="1">
            <a:spLocks noChangeArrowheads="1"/>
          </p:cNvSpPr>
          <p:nvPr/>
        </p:nvSpPr>
        <p:spPr bwMode="auto">
          <a:xfrm rot="493514">
            <a:off x="8534755" y="266095"/>
            <a:ext cx="1862138" cy="706438"/>
          </a:xfrm>
          <a:prstGeom prst="rect">
            <a:avLst/>
          </a:prstGeom>
          <a:noFill/>
          <a:ln>
            <a:noFill/>
          </a:ln>
          <a:effec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cs typeface="Arial" charset="0"/>
              </a:defRPr>
            </a:lvl9pPr>
          </a:lstStyle>
          <a:p>
            <a:pPr defTabSz="914400" eaLnBrk="1" hangingPunct="1">
              <a:defRPr/>
            </a:pPr>
            <a:r>
              <a:rPr lang="tr-TR" altLang="tr-TR" sz="2400" b="1" kern="0" dirty="0">
                <a:solidFill>
                  <a:srgbClr val="FF0000"/>
                </a:solidFill>
                <a:latin typeface="Arial"/>
                <a:cs typeface="Arial"/>
              </a:rPr>
              <a:t>Algılamada ilkeler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EECF7596-B775-1A6A-2BF1-0B9FA7E32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5082" y="202408"/>
            <a:ext cx="3770628" cy="1864209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id="{994A2F1C-7C75-A121-5244-96D0793FE3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1414" y="4557707"/>
            <a:ext cx="4466302" cy="2147361"/>
          </a:xfrm>
          <a:prstGeom prst="rect">
            <a:avLst/>
          </a:prstGeom>
        </p:spPr>
      </p:pic>
      <p:sp>
        <p:nvSpPr>
          <p:cNvPr id="345091" name="Rectangle 3">
            <a:extLst>
              <a:ext uri="{FF2B5EF4-FFF2-40B4-BE49-F238E27FC236}">
                <a16:creationId xmlns:a16="http://schemas.microsoft.com/office/drawing/2014/main" id="{0466F88B-019E-E4D8-0785-966FBB1B15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2884" y="2031026"/>
            <a:ext cx="8521022" cy="2526681"/>
          </a:xfrm>
        </p:spPr>
        <p:txBody>
          <a:bodyPr/>
          <a:lstStyle/>
          <a:p>
            <a:pPr marL="0" indent="0">
              <a:buNone/>
            </a:pPr>
            <a:r>
              <a:rPr lang="tr-TR" altLang="tr-TR" sz="2800" b="1" dirty="0" err="1">
                <a:solidFill>
                  <a:srgbClr val="00B0F0"/>
                </a:solidFill>
              </a:rPr>
              <a:t>Homofili</a:t>
            </a:r>
            <a:r>
              <a:rPr lang="tr-TR" altLang="tr-TR" sz="2800" b="1" dirty="0">
                <a:solidFill>
                  <a:srgbClr val="00B0F0"/>
                </a:solidFill>
              </a:rPr>
              <a:t>: </a:t>
            </a:r>
            <a:r>
              <a:rPr lang="tr-TR" altLang="tr-TR" sz="2800" b="1" dirty="0">
                <a:solidFill>
                  <a:srgbClr val="FF0000"/>
                </a:solidFill>
              </a:rPr>
              <a:t>ortak</a:t>
            </a:r>
            <a:r>
              <a:rPr lang="tr-TR" altLang="tr-TR" sz="2800" dirty="0"/>
              <a:t> </a:t>
            </a:r>
            <a:r>
              <a:rPr lang="tr-TR" altLang="tr-TR" sz="2800" b="1" dirty="0">
                <a:solidFill>
                  <a:srgbClr val="FF0000"/>
                </a:solidFill>
              </a:rPr>
              <a:t>anlamı</a:t>
            </a:r>
            <a:r>
              <a:rPr lang="tr-TR" altLang="tr-TR" sz="2800" dirty="0"/>
              <a:t> yakalamak.</a:t>
            </a:r>
          </a:p>
          <a:p>
            <a:pPr>
              <a:spcBef>
                <a:spcPts val="600"/>
              </a:spcBef>
              <a:spcAft>
                <a:spcPts val="1200"/>
              </a:spcAft>
              <a:buNone/>
            </a:pPr>
            <a:r>
              <a:rPr lang="tr-TR" altLang="tr-TR" sz="2800" dirty="0"/>
              <a:t>	«</a:t>
            </a:r>
            <a:r>
              <a:rPr lang="tr-TR" altLang="tr-TR" sz="2800" b="1" dirty="0"/>
              <a:t>çiftçiden çiftçiye bilgi akışı</a:t>
            </a:r>
            <a:r>
              <a:rPr lang="tr-TR" altLang="tr-TR" sz="2800" dirty="0"/>
              <a:t>»</a:t>
            </a:r>
          </a:p>
          <a:p>
            <a:pPr marL="0" indent="0">
              <a:buNone/>
            </a:pPr>
            <a:r>
              <a:rPr lang="tr-TR" altLang="tr-TR" sz="2800" b="1" dirty="0" err="1">
                <a:solidFill>
                  <a:srgbClr val="00B0F0"/>
                </a:solidFill>
              </a:rPr>
              <a:t>Heterofili</a:t>
            </a:r>
            <a:r>
              <a:rPr lang="tr-TR" altLang="tr-TR" sz="2800" b="1" dirty="0">
                <a:solidFill>
                  <a:srgbClr val="00B0F0"/>
                </a:solidFill>
              </a:rPr>
              <a:t>: </a:t>
            </a:r>
            <a:r>
              <a:rPr lang="tr-TR" altLang="tr-TR" sz="2800" dirty="0"/>
              <a:t>bireyler arası </a:t>
            </a:r>
            <a:r>
              <a:rPr lang="tr-TR" altLang="tr-TR" sz="2800" b="1" dirty="0">
                <a:solidFill>
                  <a:srgbClr val="FF0000"/>
                </a:solidFill>
              </a:rPr>
              <a:t>engel</a:t>
            </a:r>
            <a:r>
              <a:rPr lang="tr-TR" altLang="tr-TR" sz="2800" dirty="0"/>
              <a:t>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tr-TR" altLang="tr-TR" sz="2800" dirty="0"/>
              <a:t>	«</a:t>
            </a:r>
            <a:r>
              <a:rPr lang="tr-TR" altLang="tr-TR" sz="2800" b="1" dirty="0"/>
              <a:t>yayımcı ve çiftçinin aynı dili </a:t>
            </a:r>
            <a:r>
              <a:rPr lang="tr-TR" altLang="tr-TR" sz="2800" b="1" u="sng" dirty="0">
                <a:solidFill>
                  <a:srgbClr val="FF0000"/>
                </a:solidFill>
              </a:rPr>
              <a:t>konuşmaması</a:t>
            </a:r>
            <a:r>
              <a:rPr lang="tr-TR" altLang="tr-TR" sz="2800" dirty="0"/>
              <a:t>»</a:t>
            </a:r>
            <a:endParaRPr lang="tr-TR" altLang="tr-TR" sz="2800" b="1" dirty="0">
              <a:solidFill>
                <a:srgbClr val="99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23090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8AC16771-935D-C917-1E02-965ABDFE1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0246" y="130869"/>
            <a:ext cx="4435365" cy="4935118"/>
          </a:xfrm>
          <a:prstGeom prst="rect">
            <a:avLst/>
          </a:prstGeom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A86AF065-0BD0-CE59-9905-1AA75A5FA4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8210" y="4971395"/>
            <a:ext cx="7529776" cy="1566040"/>
          </a:xfrm>
        </p:spPr>
        <p:txBody>
          <a:bodyPr/>
          <a:lstStyle/>
          <a:p>
            <a:pPr marL="342900" indent="-342900" defTabSz="914400" fontAlgn="base">
              <a:spcBef>
                <a:spcPts val="1200"/>
              </a:spcBef>
              <a:spcAft>
                <a:spcPts val="1800"/>
              </a:spcAft>
              <a:defRPr/>
            </a:pPr>
            <a:r>
              <a:rPr lang="tr-TR" altLang="tr-TR" sz="3200" b="1" kern="0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ne söylediğiniz değil</a:t>
            </a:r>
            <a:br>
              <a:rPr lang="tr-TR" altLang="tr-TR" sz="3200" b="1" kern="0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</a:br>
            <a:br>
              <a:rPr lang="tr-TR" altLang="tr-TR" sz="1100" b="1" kern="0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</a:br>
            <a:r>
              <a:rPr lang="tr-TR" altLang="tr-TR" sz="3200" b="1" u="sng" kern="0" dirty="0">
                <a:solidFill>
                  <a:srgbClr val="00B0F0"/>
                </a:solidFill>
                <a:latin typeface="Arial"/>
                <a:ea typeface="+mn-ea"/>
                <a:cs typeface="+mn-cs"/>
              </a:rPr>
              <a:t>nasıl</a:t>
            </a:r>
            <a:r>
              <a:rPr lang="tr-TR" altLang="tr-TR" sz="3200" b="1" kern="0" dirty="0">
                <a:solidFill>
                  <a:srgbClr val="FF0000"/>
                </a:solidFill>
                <a:latin typeface="Arial"/>
                <a:ea typeface="+mn-ea"/>
                <a:cs typeface="+mn-cs"/>
              </a:rPr>
              <a:t> söylediğiniz önemli</a:t>
            </a:r>
            <a:endParaRPr lang="tr-TR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49470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256B9626-489E-D6E4-93C0-0F1AFD109C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51083" y="5288239"/>
            <a:ext cx="2447186" cy="5454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b="1" i="1" dirty="0">
                <a:solidFill>
                  <a:srgbClr val="00B0F0"/>
                </a:solidFill>
                <a:latin typeface="Adobe Garamond Pro Bold" panose="02020702060506020403" pitchFamily="18" charset="-94"/>
              </a:rPr>
              <a:t>teşekkürler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1DA6E13D-2EA5-A5C5-57AE-6DB9D67FE2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346" y="1297044"/>
            <a:ext cx="2959654" cy="3422100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A2C8D2C4-39E2-5946-17AD-E39A67AEF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4123" y="1297044"/>
            <a:ext cx="2901531" cy="342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6182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3295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311495FC-476F-C9D5-8936-A3625407F6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724" y="1212772"/>
            <a:ext cx="7753566" cy="5337143"/>
          </a:xfrm>
          <a:prstGeom prst="rect">
            <a:avLst/>
          </a:prstGeom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DC263003-8B94-D468-F3FF-F8AD82995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30111" y="202984"/>
            <a:ext cx="4468867" cy="1099458"/>
          </a:xfrm>
        </p:spPr>
        <p:txBody>
          <a:bodyPr/>
          <a:lstStyle/>
          <a:p>
            <a:r>
              <a:rPr lang="tr-TR" altLang="tr-TR" b="1" u="sng" dirty="0">
                <a:latin typeface="+mn-lt"/>
              </a:rPr>
              <a:t>Üretim faktörleri</a:t>
            </a:r>
            <a:endParaRPr lang="tr-TR" dirty="0"/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E700CD25-0A4A-4487-6587-0C6FCDCE08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2007" y="308086"/>
            <a:ext cx="1844696" cy="2246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7586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71C48DD4-4C6D-4297-402E-10B134C6E2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412" y="764642"/>
            <a:ext cx="7283176" cy="4797959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76E5D6B3-0AA7-246C-2D3B-A957FC742F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961" y="5008836"/>
            <a:ext cx="1657350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031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etin kutusu 8">
            <a:extLst>
              <a:ext uri="{FF2B5EF4-FFF2-40B4-BE49-F238E27FC236}">
                <a16:creationId xmlns:a16="http://schemas.microsoft.com/office/drawing/2014/main" id="{02AFF3EA-0BC4-F44C-4B48-280ACFAD959C}"/>
              </a:ext>
            </a:extLst>
          </p:cNvPr>
          <p:cNvSpPr txBox="1"/>
          <p:nvPr/>
        </p:nvSpPr>
        <p:spPr>
          <a:xfrm>
            <a:off x="2054437" y="4110008"/>
            <a:ext cx="3924472" cy="58477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tr-TR" altLang="tr-TR" sz="3200" dirty="0"/>
              <a:t>1620’de </a:t>
            </a:r>
            <a:r>
              <a:rPr lang="tr-TR" altLang="tr-TR" sz="3200" b="1" dirty="0"/>
              <a:t>Francis Bacon</a:t>
            </a:r>
            <a:endParaRPr lang="tr-TR" sz="3200" dirty="0"/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48843C2-AD4B-BA9A-E0E3-D2F59B60A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7040" y="301816"/>
            <a:ext cx="2074629" cy="2862987"/>
          </a:xfrm>
          <a:prstGeom prst="rect">
            <a:avLst/>
          </a:prstGeom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EB974C9F-8897-7618-96CC-D339EB1AD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4438" y="482670"/>
            <a:ext cx="2198633" cy="1028537"/>
          </a:xfrm>
        </p:spPr>
        <p:txBody>
          <a:bodyPr>
            <a:normAutofit/>
          </a:bodyPr>
          <a:lstStyle/>
          <a:p>
            <a:r>
              <a:rPr lang="tr-TR" sz="5400" b="1" dirty="0">
                <a:solidFill>
                  <a:srgbClr val="C00000"/>
                </a:solidFill>
                <a:latin typeface="+mn-lt"/>
              </a:rPr>
              <a:t>Bilgi: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AD8DE64-E9BA-7CE8-43FF-AC4BD66C1E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4833" y="1511206"/>
            <a:ext cx="6202602" cy="2181992"/>
          </a:xfrm>
        </p:spPr>
        <p:txBody>
          <a:bodyPr>
            <a:normAutofit/>
          </a:bodyPr>
          <a:lstStyle/>
          <a:p>
            <a:pPr>
              <a:spcAft>
                <a:spcPts val="1800"/>
              </a:spcAft>
            </a:pPr>
            <a:r>
              <a:rPr lang="tr-TR" sz="3600" b="1" dirty="0"/>
              <a:t>insan aklının alabileceği </a:t>
            </a:r>
            <a:r>
              <a:rPr lang="tr-TR" sz="3600" b="1" dirty="0">
                <a:solidFill>
                  <a:srgbClr val="C00000"/>
                </a:solidFill>
              </a:rPr>
              <a:t>gerçek, olgu ve ilkelerin</a:t>
            </a:r>
            <a:r>
              <a:rPr lang="tr-TR" sz="3600" b="1" dirty="0">
                <a:solidFill>
                  <a:srgbClr val="7030A0"/>
                </a:solidFill>
              </a:rPr>
              <a:t> </a:t>
            </a:r>
            <a:r>
              <a:rPr lang="tr-TR" sz="3600" b="1" dirty="0"/>
              <a:t>tümü</a:t>
            </a:r>
          </a:p>
          <a:p>
            <a:pPr>
              <a:spcAft>
                <a:spcPts val="1800"/>
              </a:spcAft>
            </a:pPr>
            <a:r>
              <a:rPr lang="tr-TR" sz="3600" b="1" dirty="0">
                <a:solidFill>
                  <a:srgbClr val="7030A0"/>
                </a:solidFill>
              </a:rPr>
              <a:t>Öğrenilen/öğretilenler</a:t>
            </a:r>
            <a:endParaRPr lang="tr-TR" dirty="0">
              <a:solidFill>
                <a:srgbClr val="7030A0"/>
              </a:solidFill>
            </a:endParaRP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927B2199-83E6-F895-8FC4-3FED4E9FC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4858" y="5133857"/>
            <a:ext cx="1429406" cy="1422329"/>
          </a:xfrm>
          <a:prstGeom prst="rect">
            <a:avLst/>
          </a:prstGeom>
        </p:spPr>
      </p:pic>
      <p:sp>
        <p:nvSpPr>
          <p:cNvPr id="8" name="Metin kutusu 7">
            <a:extLst>
              <a:ext uri="{FF2B5EF4-FFF2-40B4-BE49-F238E27FC236}">
                <a16:creationId xmlns:a16="http://schemas.microsoft.com/office/drawing/2014/main" id="{3B495594-6B93-ECC9-230A-F16D8EF46342}"/>
              </a:ext>
            </a:extLst>
          </p:cNvPr>
          <p:cNvSpPr txBox="1"/>
          <p:nvPr/>
        </p:nvSpPr>
        <p:spPr>
          <a:xfrm>
            <a:off x="7391232" y="4040448"/>
            <a:ext cx="2940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00B0F0"/>
                </a:solidFill>
              </a:rPr>
              <a:t>kullanılmayan bilgi değildir</a:t>
            </a:r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A95DE6B6-62EE-8F3F-73B9-BC5A5B46B4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4525" y="4643239"/>
            <a:ext cx="2624837" cy="1968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587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remium Vector | Cute brain cartoon">
            <a:extLst>
              <a:ext uri="{FF2B5EF4-FFF2-40B4-BE49-F238E27FC236}">
                <a16:creationId xmlns:a16="http://schemas.microsoft.com/office/drawing/2014/main" id="{EBAFC111-DF56-0F5F-60D2-D882A3F1BF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931" y="3541844"/>
            <a:ext cx="3183108" cy="2547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50" name="Başlık 1">
            <a:extLst>
              <a:ext uri="{FF2B5EF4-FFF2-40B4-BE49-F238E27FC236}">
                <a16:creationId xmlns:a16="http://schemas.microsoft.com/office/drawing/2014/main" id="{4D47B921-7896-3A81-E171-5D68404F6A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84445" y="367146"/>
            <a:ext cx="4377066" cy="95715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tr-TR" altLang="tr-TR" sz="5400" b="1" dirty="0">
                <a:solidFill>
                  <a:srgbClr val="00B0F0"/>
                </a:solidFill>
                <a:latin typeface="+mn-lt"/>
              </a:rPr>
              <a:t>Kumdan yapılır</a:t>
            </a:r>
          </a:p>
        </p:txBody>
      </p:sp>
      <p:sp>
        <p:nvSpPr>
          <p:cNvPr id="130051" name="İçerik Yer Tutucusu 2">
            <a:extLst>
              <a:ext uri="{FF2B5EF4-FFF2-40B4-BE49-F238E27FC236}">
                <a16:creationId xmlns:a16="http://schemas.microsoft.com/office/drawing/2014/main" id="{4B58C906-3D73-F32B-0C39-5AF1BCEBCD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83168" y="1386074"/>
            <a:ext cx="5625663" cy="2155771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altLang="tr-TR" sz="4000" b="1" u="sng" dirty="0">
                <a:solidFill>
                  <a:srgbClr val="C00000"/>
                </a:solidFill>
              </a:rPr>
              <a:t>1 kilogram</a:t>
            </a:r>
            <a:r>
              <a:rPr lang="tr-TR" altLang="tr-TR" b="1" u="sng" dirty="0"/>
              <a:t> </a:t>
            </a:r>
            <a:endParaRPr lang="tr-TR" altLang="tr-TR" u="sng" dirty="0"/>
          </a:p>
          <a:p>
            <a:pPr marL="0" indent="0" algn="ctr">
              <a:buNone/>
            </a:pPr>
            <a:r>
              <a:rPr lang="tr-TR" altLang="tr-TR" sz="4400" b="1" dirty="0"/>
              <a:t>kum    0.7 </a:t>
            </a:r>
            <a:r>
              <a:rPr lang="tr-TR" altLang="tr-TR" sz="4400" b="1" dirty="0" err="1"/>
              <a:t>cent</a:t>
            </a:r>
            <a:endParaRPr lang="tr-TR" altLang="tr-TR" sz="4400" b="1" dirty="0"/>
          </a:p>
          <a:p>
            <a:pPr marL="0" indent="0" algn="ctr">
              <a:buNone/>
            </a:pPr>
            <a:r>
              <a:rPr lang="tr-TR" altLang="tr-TR" sz="4400" b="1" dirty="0"/>
              <a:t>Pentium çipi </a:t>
            </a:r>
            <a:r>
              <a:rPr lang="tr-TR" altLang="tr-TR" sz="4800" b="1" dirty="0">
                <a:solidFill>
                  <a:srgbClr val="C00000"/>
                </a:solidFill>
              </a:rPr>
              <a:t>17.000 $</a:t>
            </a:r>
          </a:p>
        </p:txBody>
      </p:sp>
      <p:sp>
        <p:nvSpPr>
          <p:cNvPr id="130053" name="Slayt Numarası Yer Tutucusu 4">
            <a:extLst>
              <a:ext uri="{FF2B5EF4-FFF2-40B4-BE49-F238E27FC236}">
                <a16:creationId xmlns:a16="http://schemas.microsoft.com/office/drawing/2014/main" id="{F308E927-D405-599D-06F1-142C6DCCF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2E1FB22-B8D3-430F-BAA2-C228A26104E3}" type="slidenum">
              <a:rPr lang="tr-TR" altLang="tr-TR" sz="1200">
                <a:solidFill>
                  <a:srgbClr val="898989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tr-TR" altLang="tr-TR" sz="120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B939D113-9A49-679C-6972-A8E7CE1DC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3847508"/>
            <a:ext cx="2537318" cy="2253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7287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1403</Words>
  <Application>Microsoft Office PowerPoint</Application>
  <PresentationFormat>Widescreen</PresentationFormat>
  <Paragraphs>443</Paragraphs>
  <Slides>56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56</vt:i4>
      </vt:variant>
    </vt:vector>
  </HeadingPairs>
  <TitlesOfParts>
    <vt:vector size="61" baseType="lpstr">
      <vt:lpstr>Adobe Garamond Pro Bold</vt:lpstr>
      <vt:lpstr>Arial</vt:lpstr>
      <vt:lpstr>Calibri</vt:lpstr>
      <vt:lpstr>Wingdings</vt:lpstr>
      <vt:lpstr>Office Theme</vt:lpstr>
      <vt:lpstr>PowerPoint Presentation</vt:lpstr>
      <vt:lpstr>PowerPoint Presentation</vt:lpstr>
      <vt:lpstr>Yayım?</vt:lpstr>
      <vt:lpstr>Yayım?</vt:lpstr>
      <vt:lpstr>1847 patates mildiyösü</vt:lpstr>
      <vt:lpstr>Üretim faktörleri</vt:lpstr>
      <vt:lpstr>PowerPoint Presentation</vt:lpstr>
      <vt:lpstr>Bilgi:</vt:lpstr>
      <vt:lpstr>Kumdan yapılır</vt:lpstr>
      <vt:lpstr>Bilgi paylaşımı ihtiyaçtır…</vt:lpstr>
      <vt:lpstr>Geleceğin kuruluşlarında</vt:lpstr>
      <vt:lpstr>İyi Bilginin Özellikleri</vt:lpstr>
      <vt:lpstr>Aktör öncelikleri </vt:lpstr>
      <vt:lpstr>Ege Bölgesi’nde çiftçiler</vt:lpstr>
      <vt:lpstr>Yayımcıların çiftçilerle ilişkileri</vt:lpstr>
      <vt:lpstr>Hedef çiftçiler</vt:lpstr>
      <vt:lpstr>PowerPoint Presentation</vt:lpstr>
      <vt:lpstr>PowerPoint Presentation</vt:lpstr>
      <vt:lpstr>Çiftçilerin bilgi kaynakları (1: hiç - 5 daima)</vt:lpstr>
      <vt:lpstr>Hangi araçlar neden?</vt:lpstr>
      <vt:lpstr>Ege Bölgesi’nde çiftçilerin bilgi kaynakları</vt:lpstr>
      <vt:lpstr>PowerPoint Presentation</vt:lpstr>
      <vt:lpstr>Ege Bölgesi’nde çiftçilerin</vt:lpstr>
      <vt:lpstr>Benimsemede etkili unsurlar (1-5)</vt:lpstr>
      <vt:lpstr>Çiftçiler neden kabul etmez?  (1-5)</vt:lpstr>
      <vt:lpstr>İletişim ?</vt:lpstr>
      <vt:lpstr>iletişim boyutları</vt:lpstr>
      <vt:lpstr>Uyanık insan?</vt:lpstr>
      <vt:lpstr>Ortak anlamlar?</vt:lpstr>
      <vt:lpstr>İletişim ve dinleme</vt:lpstr>
      <vt:lpstr>İnsanın hatırlaması</vt:lpstr>
      <vt:lpstr>Dinleme?</vt:lpstr>
      <vt:lpstr>Kim daha iyi dinliyor?</vt:lpstr>
      <vt:lpstr>İletişimin unsurları</vt:lpstr>
      <vt:lpstr>İletişimin dört unsuru</vt:lpstr>
      <vt:lpstr>PowerPoint Presentation</vt:lpstr>
      <vt:lpstr>Ağ yapılar</vt:lpstr>
      <vt:lpstr>Yayımda iletişim etkinliği için kontrol listesi</vt:lpstr>
      <vt:lpstr>Kanal kontrol listesi</vt:lpstr>
      <vt:lpstr>İletişim kanallarının seçimi</vt:lpstr>
      <vt:lpstr>mesaj kontrol listesi</vt:lpstr>
      <vt:lpstr>Kaynak kontrol listesi</vt:lpstr>
      <vt:lpstr>Algılama?</vt:lpstr>
      <vt:lpstr>algılama</vt:lpstr>
      <vt:lpstr>PowerPoint Presentation</vt:lpstr>
      <vt:lpstr>Algılamada genel ilkeler</vt:lpstr>
      <vt:lpstr>Algılama bireyseldir</vt:lpstr>
      <vt:lpstr>Resim / Şekil okur yazarlığı</vt:lpstr>
      <vt:lpstr>Algılama oransaldır</vt:lpstr>
      <vt:lpstr>Algıda seçicilik</vt:lpstr>
      <vt:lpstr>Algılama organizedir</vt:lpstr>
      <vt:lpstr>Ne umarsa onu algılar..</vt:lpstr>
      <vt:lpstr>PowerPoint Presentation</vt:lpstr>
      <vt:lpstr>ne söylediğiniz değil  nasıl söylediğiniz önemli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gizem akgulgil</dc:creator>
  <cp:lastModifiedBy>Gozde Vardar (GVS)</cp:lastModifiedBy>
  <cp:revision>78</cp:revision>
  <dcterms:created xsi:type="dcterms:W3CDTF">2019-08-01T13:31:46Z</dcterms:created>
  <dcterms:modified xsi:type="dcterms:W3CDTF">2023-06-02T12:15:51Z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yLanguageRun">
    <vt:lpwstr>true</vt:lpwstr>
  </property>
</Properties>
</file>