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  <p:sldMasterId id="2147483660" r:id="rId2"/>
    <p:sldMasterId id="2147483673" r:id="rId3"/>
  </p:sldMasterIdLst>
  <p:notesMasterIdLst>
    <p:notesMasterId r:id="rId52"/>
  </p:notesMasterIdLst>
  <p:sldIdLst>
    <p:sldId id="256" r:id="rId4"/>
    <p:sldId id="271" r:id="rId5"/>
    <p:sldId id="1836" r:id="rId6"/>
    <p:sldId id="1837" r:id="rId7"/>
    <p:sldId id="1838" r:id="rId8"/>
    <p:sldId id="1839" r:id="rId9"/>
    <p:sldId id="1840" r:id="rId10"/>
    <p:sldId id="1841" r:id="rId11"/>
    <p:sldId id="1842" r:id="rId12"/>
    <p:sldId id="1843" r:id="rId13"/>
    <p:sldId id="1844" r:id="rId14"/>
    <p:sldId id="1845" r:id="rId15"/>
    <p:sldId id="1846" r:id="rId16"/>
    <p:sldId id="1847" r:id="rId17"/>
    <p:sldId id="1848" r:id="rId18"/>
    <p:sldId id="1849" r:id="rId19"/>
    <p:sldId id="1850" r:id="rId20"/>
    <p:sldId id="1851" r:id="rId21"/>
    <p:sldId id="1852" r:id="rId22"/>
    <p:sldId id="1853" r:id="rId23"/>
    <p:sldId id="1854" r:id="rId24"/>
    <p:sldId id="1855" r:id="rId25"/>
    <p:sldId id="1856" r:id="rId26"/>
    <p:sldId id="1857" r:id="rId27"/>
    <p:sldId id="1858" r:id="rId28"/>
    <p:sldId id="1859" r:id="rId29"/>
    <p:sldId id="1860" r:id="rId30"/>
    <p:sldId id="1861" r:id="rId31"/>
    <p:sldId id="1862" r:id="rId32"/>
    <p:sldId id="1863" r:id="rId33"/>
    <p:sldId id="1864" r:id="rId34"/>
    <p:sldId id="1865" r:id="rId35"/>
    <p:sldId id="1866" r:id="rId36"/>
    <p:sldId id="1867" r:id="rId37"/>
    <p:sldId id="1868" r:id="rId38"/>
    <p:sldId id="1869" r:id="rId39"/>
    <p:sldId id="1870" r:id="rId40"/>
    <p:sldId id="1871" r:id="rId41"/>
    <p:sldId id="1872" r:id="rId42"/>
    <p:sldId id="1873" r:id="rId43"/>
    <p:sldId id="1874" r:id="rId44"/>
    <p:sldId id="1875" r:id="rId45"/>
    <p:sldId id="1876" r:id="rId46"/>
    <p:sldId id="1877" r:id="rId47"/>
    <p:sldId id="1878" r:id="rId48"/>
    <p:sldId id="1879" r:id="rId49"/>
    <p:sldId id="1092" r:id="rId50"/>
    <p:sldId id="268" r:id="rId5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 snapToObjects="1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commentAuthors" Target="commentAuthors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1932E-F39B-4A39-BA0B-FB28A6331FC6}" type="datetimeFigureOut">
              <a:rPr lang="tr-TR" smtClean="0"/>
              <a:t>2.06.2023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7C9928-CDA0-41D8-8B8E-5EFE58627A2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956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>
            <a:extLst>
              <a:ext uri="{FF2B5EF4-FFF2-40B4-BE49-F238E27FC236}">
                <a16:creationId xmlns:a16="http://schemas.microsoft.com/office/drawing/2014/main" id="{FE5A666D-A9DA-3817-4B83-349C9F7413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34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34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334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DDCE44C-A33E-44B8-9FE4-BA8E6901E6E2}" type="slidenum">
              <a:rPr kumimoji="0" lang="tr-TR" altLang="tr-T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334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r-TR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027" name="Rectangle 7">
            <a:extLst>
              <a:ext uri="{FF2B5EF4-FFF2-40B4-BE49-F238E27FC236}">
                <a16:creationId xmlns:a16="http://schemas.microsoft.com/office/drawing/2014/main" id="{98F22421-66A9-D9A8-A05C-BAC2CF5A74E1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5273675" y="6670675"/>
            <a:ext cx="40338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1552AC-2A4E-4E40-A18D-90F124EA6691}" type="slidenum">
              <a:rPr kumimoji="0" lang="tr-TR" altLang="tr-TR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tr-TR" altLang="tr-TR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028" name="Rectangle 2">
            <a:extLst>
              <a:ext uri="{FF2B5EF4-FFF2-40B4-BE49-F238E27FC236}">
                <a16:creationId xmlns:a16="http://schemas.microsoft.com/office/drawing/2014/main" id="{C9056883-2BBD-B44B-9A9D-BC82DA20FEB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9" name="Rectangle 3">
            <a:extLst>
              <a:ext uri="{FF2B5EF4-FFF2-40B4-BE49-F238E27FC236}">
                <a16:creationId xmlns:a16="http://schemas.microsoft.com/office/drawing/2014/main" id="{827CDC29-744E-FA1D-BD4C-C58F70D8A0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 altLang="tr-T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2E04B3-F85C-E9B3-3022-786FDA2F22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58525A6-31F3-C1D8-7F3C-63E997AD34F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2A47B8E-001A-80FA-0A22-675AE5E9AF5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59CADB-C83F-411B-8E22-063030B8BEE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7074040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5EF738-496E-5A33-3F75-7AE573EF93D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5D43CD6-8761-2B71-9CA0-E71085C2CF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E2B3D2-E529-9275-444B-5D2117F737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64AEA-164C-4CBE-BBA7-F5DB9657A6C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98882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4075F36-6502-4A21-CAA7-F8FDD348FC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CE595DF-A6E7-EAD6-14B4-D674FD0C4C5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BEB253-A8B5-656B-486E-2A967C6030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881D9-AD7A-489E-99CB-F02F4A74C32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7244994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F96DA3E-0C07-CF88-4798-E3D866923C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D3C090-93E1-9E2A-0BF2-983FF6F0C55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4B537D-1557-6414-A922-F985EC8C20E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18C57-6E5E-4815-AA3E-8E83DB4CD39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637890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84D48A6-530E-90BA-2506-CAB24714AF4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031BEEA-3503-3ACD-41A8-956A6B6B65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DC16CD4A-0915-9806-BF0B-D2BAA78A487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762F3-9886-40F6-899F-0C5B7C8A8E4A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31775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2A17810-31E4-965F-66DC-8A86BDFF5A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6C61BE0-25E8-2A08-D684-59AA612AD8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0C2FFD3-6755-B577-8A2A-10108C44E6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D20066-E3D7-43AB-979E-9E9BCF378AC5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06866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0D2B5E19-222A-0AE8-A49A-F7D1F31966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5B9D3D5F-F203-4CFA-CBF7-47B5AD98F6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328E79CB-3261-5F43-A8C2-397C0B006A7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299E5-CC06-4B9F-B606-9CC6A8C38AC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9900906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BB2635-878D-833C-94DF-BA3D7A3873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3FB60D-7676-F5CA-CADF-A503F3C4997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BB7D9CB-7867-566D-4EED-1D5A12514F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57951-CEE8-461E-9C0E-819D81339D7E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31665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67038E-2EAD-4845-D14C-416B4C8D6D9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CE3A92-A248-1A0B-F63E-EDFF0D1BF01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215435-1F30-2E62-EF3A-1D215E0A69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FE9127-3990-408B-A813-A603A5044F4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757282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AAAB694-599F-082A-748C-6C21729C53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5E4D55D-FFDA-6AF3-3C17-5E50EF95EC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406A9A-A3C4-392D-D480-91331E3D99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F5CFD-D6EB-4756-AAD7-916A26DCFD69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243158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333E5F5-CBCE-8D8D-BFF6-D2D66DACFC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0293D6-F7B5-287E-E062-8AF7EBE747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CCBEF16-CDBA-7E85-34E6-6E20ABE312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121EC6-062F-4B4A-8A46-A16B43B1DA4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183443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793157-E8AF-0461-FD8B-A151A75F36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AAFD06-3EC6-5F34-C39A-4136606757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3DD7A47-86AA-DA98-82EF-A923F4345FE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279E9-44AF-4C0E-93F3-E3E897BB099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431601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2A5A16-AA60-5043-FBE5-01DB8EB4409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C99AB80-F7BF-6D81-3E85-2C7EC613A43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497E6DE-1615-F5A8-0C2D-76DFB82C22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0A2C7-1FCB-4ED7-A5EF-14D7DB7469C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9141642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79FFDD9-A81E-2590-6C73-25096D68C5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25314C4-F4CE-501D-0766-EB09C70F6F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E1084AC-63DC-1832-6B12-55D3B394B8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DF3D0-CE4E-4653-ADDE-6A2AB3E8E2E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252901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171A7FF-3526-D846-41D7-8E625A45600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B6E5A4-0A9D-3E9F-4501-B8A9363F6DE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26DE421-265D-650B-A0ED-C6F39FED0A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752C66-F092-4529-8D7B-ABB3C39470D1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042008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4B012F-4E40-ABF5-8C23-F502CA7C906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A684188-C44F-BE5A-2DDE-B1CC7653BF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C73518-65EC-BA3D-FF01-71EFA4DBA15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5D656E-3504-4F4D-929F-BCA63E1106B4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3755671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4F6F040-1E88-A69F-7523-72B07957F5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1B6E418-E7DE-10F1-EE0A-FB27E4EEE6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B1BFBED2-10F9-A6AD-2D37-6F1411D3045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DC9B6-17EA-43A8-99FE-3C4C2844C2A6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7196449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7E74DFB-18E8-C661-D755-59939EF0C0C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82C78038-7C57-9404-CACC-03ADCB743A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068F9ED-B431-8785-F8D8-832A5C6B8E4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2AB811-2B59-4537-87BE-8CBDEB7740D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520835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53F15BF6-1146-6981-F8BB-AD758E53FD8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D1BFC01-F575-1F92-41A7-ED5EE7691C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180B424C-A6AB-0DDD-4B1C-5BB0A07C9B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6A00E-8BDD-46E9-93D5-70CB334D3BB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311910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84A680-B181-A74C-B2D3-75EBEC19E5D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348A35-26CD-7EF3-3561-31304FA02F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E0D624-C680-052B-9600-709BE920E4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35564A-F1E7-4BF9-BB93-25BED32DE113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01284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1BADA0-C8BE-1BCE-712C-156A58686C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4F8518-12C4-BCDE-6B42-9CFF01EAB7C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D4D636-972C-594B-E095-4101901F22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103C0-3098-4EF0-97BC-8ECB86C1BF3E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38452221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EA52FC0-8A0B-5D84-34E7-C91D105A4A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BE5AD00-3ECB-7115-84A4-AA97B54FF3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4226918-A89C-5FC7-8D98-5216BBA2739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1BB137-6781-4E0E-93A7-250BE8A943C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527093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66F6A25-4731-9F4B-7E18-7F479DA648F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F57034C-CB35-1ECB-83D4-64D4EACB82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871A3EF-E1C3-C7AB-E698-DD7AAD79927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D0DBC-31DB-40E0-B8D0-3D77618C154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4515867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AD36C71-DA03-7F89-813B-290CC2E7577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2BDD2A3-345D-FC2E-2935-BD6DB06722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509023A-13E5-7591-1C07-CA3C4C782B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E8421-74C1-4DD9-B0FE-1DF8A9E9734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028201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DA8B680-0439-BDFC-C2C1-0AD447965E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F7748CB-EA7D-3DC6-E06C-C4D9B1DF6EA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D4E123C-130C-DEEA-E55A-205750BD48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ECD694-E17D-4EC0-A036-BA311EC58211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616630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Başlık, Metin ve 2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3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2A7B396-D88B-D07D-2429-C5BFD374DC1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7B5E8751-1C1D-A98A-59B2-7469F101D34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98887359-E995-240A-536B-CB133A3026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D147AB4-98B0-4F66-AA16-F111DA533448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6337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4665414-DCC7-24CE-BEDA-374857FC83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 için tıklatın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788279C-5C86-97A0-6D32-CBF589D094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</a:p>
        </p:txBody>
      </p:sp>
      <p:sp>
        <p:nvSpPr>
          <p:cNvPr id="557060" name="Rectangle 4">
            <a:extLst>
              <a:ext uri="{FF2B5EF4-FFF2-40B4-BE49-F238E27FC236}">
                <a16:creationId xmlns:a16="http://schemas.microsoft.com/office/drawing/2014/main" id="{42364F1D-C1C8-CF1D-24A4-0AFE7160365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57061" name="Rectangle 5">
            <a:extLst>
              <a:ext uri="{FF2B5EF4-FFF2-40B4-BE49-F238E27FC236}">
                <a16:creationId xmlns:a16="http://schemas.microsoft.com/office/drawing/2014/main" id="{1FB2C931-926F-E87A-8CD8-E28689CEB5F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557062" name="Rectangle 6">
            <a:extLst>
              <a:ext uri="{FF2B5EF4-FFF2-40B4-BE49-F238E27FC236}">
                <a16:creationId xmlns:a16="http://schemas.microsoft.com/office/drawing/2014/main" id="{6899BD31-4394-A402-33F9-578E1012547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i="0"/>
            </a:lvl1pPr>
          </a:lstStyle>
          <a:p>
            <a:pPr>
              <a:defRPr/>
            </a:pPr>
            <a:fld id="{EDA2EDBC-5978-4971-8236-ED2A579CA61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39233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FF5E347-1C30-A91C-F9C4-F5A5315408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başlık stili için tıklatın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4D8BFED-CD29-3C98-D864-9068CD27B9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</a:p>
        </p:txBody>
      </p:sp>
      <p:sp>
        <p:nvSpPr>
          <p:cNvPr id="75780" name="Rectangle 4">
            <a:extLst>
              <a:ext uri="{FF2B5EF4-FFF2-40B4-BE49-F238E27FC236}">
                <a16:creationId xmlns:a16="http://schemas.microsoft.com/office/drawing/2014/main" id="{24E1FB5D-177B-E366-BB35-7C5B997D48A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75781" name="Rectangle 5">
            <a:extLst>
              <a:ext uri="{FF2B5EF4-FFF2-40B4-BE49-F238E27FC236}">
                <a16:creationId xmlns:a16="http://schemas.microsoft.com/office/drawing/2014/main" id="{AE25B3D0-B0D7-4648-3019-010B6D0984F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i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75782" name="Rectangle 6">
            <a:extLst>
              <a:ext uri="{FF2B5EF4-FFF2-40B4-BE49-F238E27FC236}">
                <a16:creationId xmlns:a16="http://schemas.microsoft.com/office/drawing/2014/main" id="{13724F41-3095-E268-889A-E324CF3BBB0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i="0"/>
            </a:lvl1pPr>
          </a:lstStyle>
          <a:p>
            <a:pPr>
              <a:defRPr/>
            </a:pPr>
            <a:fld id="{5CFA58D5-418C-4423-8976-10B2045064E2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07250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000" y="1537641"/>
            <a:ext cx="716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8243" y="4809747"/>
            <a:ext cx="2355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03 – 10 Haziran,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Kızılcahamam, 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Ank</a:t>
            </a: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4112607" y="2741283"/>
            <a:ext cx="396679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Yayım Program Hazırlama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Prof. </a:t>
            </a:r>
            <a:r>
              <a:rPr lang="tr-TR" sz="2400" b="1">
                <a:solidFill>
                  <a:schemeClr val="bg1"/>
                </a:solidFill>
                <a:latin typeface="Arial" panose="020B0604020202020204" pitchFamily="34" charset="0"/>
              </a:rPr>
              <a:t>Dr. Murat Boyacı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ayt Numarası Yer Tutucusu 3">
            <a:extLst>
              <a:ext uri="{FF2B5EF4-FFF2-40B4-BE49-F238E27FC236}">
                <a16:creationId xmlns:a16="http://schemas.microsoft.com/office/drawing/2014/main" id="{02696750-5A08-4B54-E514-D623BB45594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1934933-DC34-44F4-AD1A-95F3A7DE7CC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4691" name="5 Slayt Numarası Yer Tutucusu">
            <a:extLst>
              <a:ext uri="{FF2B5EF4-FFF2-40B4-BE49-F238E27FC236}">
                <a16:creationId xmlns:a16="http://schemas.microsoft.com/office/drawing/2014/main" id="{4CC500CB-DAFD-B329-FDC7-5ACC551E61E0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E44523A-5280-4C8B-BB4D-1C1811C85F78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4692" name="Rectangle 2">
            <a:extLst>
              <a:ext uri="{FF2B5EF4-FFF2-40B4-BE49-F238E27FC236}">
                <a16:creationId xmlns:a16="http://schemas.microsoft.com/office/drawing/2014/main" id="{03997A10-4F12-0A78-1925-A1A405E73C3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260350"/>
            <a:ext cx="8229600" cy="1143000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Neden programa gerek duyulur?</a:t>
            </a:r>
          </a:p>
        </p:txBody>
      </p:sp>
      <p:sp>
        <p:nvSpPr>
          <p:cNvPr id="114693" name="Rectangle 3">
            <a:extLst>
              <a:ext uri="{FF2B5EF4-FFF2-40B4-BE49-F238E27FC236}">
                <a16:creationId xmlns:a16="http://schemas.microsoft.com/office/drawing/2014/main" id="{78A858EB-98D1-10BB-59E9-6400A5AF527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2060576"/>
            <a:ext cx="8229600" cy="3484563"/>
          </a:xfrm>
        </p:spPr>
        <p:txBody>
          <a:bodyPr/>
          <a:lstStyle/>
          <a:p>
            <a:pPr eaLnBrk="1" hangingPunct="1"/>
            <a:r>
              <a:rPr lang="tr-TR" altLang="tr-TR"/>
              <a:t>Zaman ve para </a:t>
            </a:r>
            <a:r>
              <a:rPr lang="tr-TR" altLang="tr-TR" b="1"/>
              <a:t>tasarrufu</a:t>
            </a:r>
            <a:r>
              <a:rPr lang="tr-TR" altLang="tr-TR"/>
              <a:t> sağlar. </a:t>
            </a:r>
          </a:p>
          <a:p>
            <a:pPr eaLnBrk="1" hangingPunct="1"/>
            <a:r>
              <a:rPr lang="tr-TR" altLang="tr-TR" b="1"/>
              <a:t>Riskleri</a:t>
            </a:r>
            <a:r>
              <a:rPr lang="tr-TR" altLang="tr-TR"/>
              <a:t> azaltır. </a:t>
            </a:r>
          </a:p>
          <a:p>
            <a:pPr eaLnBrk="1" hangingPunct="1"/>
            <a:r>
              <a:rPr lang="tr-TR" altLang="tr-TR" b="1"/>
              <a:t>Yanlış anlaşılmaları</a:t>
            </a:r>
            <a:r>
              <a:rPr lang="tr-TR" altLang="tr-TR"/>
              <a:t> ortadan kaldırır.</a:t>
            </a:r>
          </a:p>
          <a:p>
            <a:pPr eaLnBrk="1" hangingPunct="1"/>
            <a:r>
              <a:rPr lang="tr-TR" altLang="tr-TR"/>
              <a:t>Elemanlar </a:t>
            </a:r>
            <a:r>
              <a:rPr lang="tr-TR" altLang="tr-TR" b="1"/>
              <a:t>ortak hedefleri</a:t>
            </a:r>
            <a:r>
              <a:rPr lang="tr-TR" altLang="tr-TR"/>
              <a:t> net olarak bilir.</a:t>
            </a:r>
          </a:p>
          <a:p>
            <a:pPr eaLnBrk="1" hangingPunct="1"/>
            <a:endParaRPr lang="tr-TR" altLang="tr-T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ayt Numarası Yer Tutucusu 3">
            <a:extLst>
              <a:ext uri="{FF2B5EF4-FFF2-40B4-BE49-F238E27FC236}">
                <a16:creationId xmlns:a16="http://schemas.microsoft.com/office/drawing/2014/main" id="{9B5C6DCA-CE37-6FFA-88AD-9CA5E4358AF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A921C08-FD04-40C8-A5B7-6F7AAF1C032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5715" name="5 Slayt Numarası Yer Tutucusu">
            <a:extLst>
              <a:ext uri="{FF2B5EF4-FFF2-40B4-BE49-F238E27FC236}">
                <a16:creationId xmlns:a16="http://schemas.microsoft.com/office/drawing/2014/main" id="{B01A34CC-515B-82A2-045A-882265846300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FDD2BE6-3339-4758-BA30-3B7FBA74FD6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5716" name="Rectangle 2">
            <a:extLst>
              <a:ext uri="{FF2B5EF4-FFF2-40B4-BE49-F238E27FC236}">
                <a16:creationId xmlns:a16="http://schemas.microsoft.com/office/drawing/2014/main" id="{2F0BD359-2806-D7B7-8404-489293D6023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9"/>
            <a:ext cx="8229600" cy="490537"/>
          </a:xfrm>
        </p:spPr>
        <p:txBody>
          <a:bodyPr/>
          <a:lstStyle/>
          <a:p>
            <a:pPr algn="r" eaLnBrk="1" hangingPunct="1"/>
            <a:r>
              <a:rPr lang="tr-TR" altLang="tr-TR" sz="2400" b="1" i="1"/>
              <a:t>Neden programa gerek duyulur?</a:t>
            </a:r>
          </a:p>
        </p:txBody>
      </p:sp>
      <p:sp>
        <p:nvSpPr>
          <p:cNvPr id="115717" name="Rectangle 3">
            <a:extLst>
              <a:ext uri="{FF2B5EF4-FFF2-40B4-BE49-F238E27FC236}">
                <a16:creationId xmlns:a16="http://schemas.microsoft.com/office/drawing/2014/main" id="{AF8E7634-4EE7-4589-BB13-EF9F78DFA0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981075"/>
            <a:ext cx="8229600" cy="5543550"/>
          </a:xfrm>
        </p:spPr>
        <p:txBody>
          <a:bodyPr/>
          <a:lstStyle/>
          <a:p>
            <a:pPr eaLnBrk="1" hangingPunct="1"/>
            <a:r>
              <a:rPr lang="tr-TR" altLang="tr-TR"/>
              <a:t>İşlerin </a:t>
            </a:r>
            <a:r>
              <a:rPr lang="tr-TR" altLang="tr-TR" b="1"/>
              <a:t>sürekliliği ve akışı</a:t>
            </a:r>
            <a:r>
              <a:rPr lang="tr-TR" altLang="tr-TR"/>
              <a:t> sağlanır. </a:t>
            </a:r>
            <a:r>
              <a:rPr lang="tr-TR" altLang="tr-TR" b="1"/>
              <a:t>Yazılı program </a:t>
            </a:r>
            <a:r>
              <a:rPr lang="tr-TR" altLang="tr-TR"/>
              <a:t>olmaz ise tekrarlar ve kayıplar (zaman, para gibi) yaşanır.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 b="1"/>
              <a:t>Yerelin katılımı</a:t>
            </a:r>
            <a:r>
              <a:rPr lang="tr-TR" altLang="tr-TR"/>
              <a:t>, yapılacaklara katkı sağlanır (problem analizi, eylem kararı)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 b="1"/>
              <a:t>Fonların ayrılması</a:t>
            </a:r>
            <a:r>
              <a:rPr lang="tr-TR" altLang="tr-TR"/>
              <a:t> ve kullanımını garanti eder. </a:t>
            </a:r>
            <a:r>
              <a:rPr lang="tr-TR" altLang="tr-TR" b="1" i="1">
                <a:solidFill>
                  <a:srgbClr val="990033"/>
                </a:solidFill>
              </a:rPr>
              <a:t>Örneğin:</a:t>
            </a:r>
            <a:r>
              <a:rPr lang="tr-TR" altLang="tr-TR" i="1"/>
              <a:t> gelecek  beş yıldaki harcamalar ve kaynakları belirlenmiş olur.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ayt Numarası Yer Tutucusu 3">
            <a:extLst>
              <a:ext uri="{FF2B5EF4-FFF2-40B4-BE49-F238E27FC236}">
                <a16:creationId xmlns:a16="http://schemas.microsoft.com/office/drawing/2014/main" id="{C5A8B6FC-D21F-DE9A-0101-42979BBF8D5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670E478-FB0E-45CE-9075-EF07AE766444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6739" name="5 Slayt Numarası Yer Tutucusu">
            <a:extLst>
              <a:ext uri="{FF2B5EF4-FFF2-40B4-BE49-F238E27FC236}">
                <a16:creationId xmlns:a16="http://schemas.microsoft.com/office/drawing/2014/main" id="{147F33D6-4752-85DF-7A3C-F1089484D83D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AC2D497-77BE-43FE-8002-2FF75B090203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6740" name="Rectangle 3">
            <a:extLst>
              <a:ext uri="{FF2B5EF4-FFF2-40B4-BE49-F238E27FC236}">
                <a16:creationId xmlns:a16="http://schemas.microsoft.com/office/drawing/2014/main" id="{0928CA69-AB9A-4F8B-78D2-CA7DC3092FF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981075"/>
            <a:ext cx="8229600" cy="5145088"/>
          </a:xfrm>
        </p:spPr>
        <p:txBody>
          <a:bodyPr/>
          <a:lstStyle/>
          <a:p>
            <a:pPr eaLnBrk="1" hangingPunct="1"/>
            <a:r>
              <a:rPr lang="tr-TR" altLang="tr-TR"/>
              <a:t>Yayım çalışmaları net olarak tanımlanmalıdır.</a:t>
            </a:r>
          </a:p>
          <a:p>
            <a:pPr eaLnBrk="1" hangingPunct="1"/>
            <a:r>
              <a:rPr lang="tr-TR" altLang="tr-TR"/>
              <a:t>Bu programda yer alan aktörlere; yayımcılara, çiftçilere, araştırmacılara, kalkınma elemanlarına, bayilere, firmalara, politikacılara.... Işık tutar…</a:t>
            </a:r>
          </a:p>
          <a:p>
            <a:pPr eaLnBrk="1" hangingPunct="1"/>
            <a:r>
              <a:rPr lang="tr-TR" altLang="tr-TR"/>
              <a:t>Planlama, günlük, haftalık, aylık, yıllık…</a:t>
            </a:r>
          </a:p>
          <a:p>
            <a:pPr eaLnBrk="1" hangingPunct="1"/>
            <a:r>
              <a:rPr lang="tr-TR" altLang="tr-TR"/>
              <a:t>Gerekli kaynaklar gösterilir.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ayt Numarası Yer Tutucusu 3">
            <a:extLst>
              <a:ext uri="{FF2B5EF4-FFF2-40B4-BE49-F238E27FC236}">
                <a16:creationId xmlns:a16="http://schemas.microsoft.com/office/drawing/2014/main" id="{AF6D49B4-6562-49F0-14C1-5D352059DF8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D966B4A-E359-45F2-AAFA-A50F2C250B4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7763" name="5 Slayt Numarası Yer Tutucusu">
            <a:extLst>
              <a:ext uri="{FF2B5EF4-FFF2-40B4-BE49-F238E27FC236}">
                <a16:creationId xmlns:a16="http://schemas.microsoft.com/office/drawing/2014/main" id="{59C07CDE-202D-7890-7DB2-94A4EC721536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62206E8-57E3-45F9-9C5A-ED81DF36F70B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7764" name="Rectangle 3">
            <a:extLst>
              <a:ext uri="{FF2B5EF4-FFF2-40B4-BE49-F238E27FC236}">
                <a16:creationId xmlns:a16="http://schemas.microsoft.com/office/drawing/2014/main" id="{9E903B87-53BB-7C87-8CE9-DA6473C2B51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196976"/>
            <a:ext cx="8229600" cy="4525963"/>
          </a:xfrm>
        </p:spPr>
        <p:txBody>
          <a:bodyPr/>
          <a:lstStyle/>
          <a:p>
            <a:pPr eaLnBrk="1" hangingPunct="1"/>
            <a:r>
              <a:rPr lang="tr-TR" altLang="tr-TR"/>
              <a:t>Program çalışmaların koordinasyonuna rehberlik eder.</a:t>
            </a:r>
          </a:p>
          <a:p>
            <a:pPr eaLnBrk="1" hangingPunct="1"/>
            <a:r>
              <a:rPr lang="tr-TR" altLang="tr-TR"/>
              <a:t>Program planlanan bağlantılar ve işbirlikleri sağlanırsa başarılı olur.</a:t>
            </a:r>
          </a:p>
          <a:p>
            <a:pPr eaLnBrk="1" hangingPunct="1"/>
            <a:r>
              <a:rPr lang="tr-TR" altLang="tr-TR"/>
              <a:t>Yazılı program eleman değişikliklerinde yeni katılanlara yardımcı olur.</a:t>
            </a:r>
          </a:p>
          <a:p>
            <a:pPr eaLnBrk="1" hangingPunct="1"/>
            <a:r>
              <a:rPr lang="tr-TR" altLang="tr-TR"/>
              <a:t>Yöneticinin elemanları değerlendirmesine yardımcı olur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ayt Numarası Yer Tutucusu 3">
            <a:extLst>
              <a:ext uri="{FF2B5EF4-FFF2-40B4-BE49-F238E27FC236}">
                <a16:creationId xmlns:a16="http://schemas.microsoft.com/office/drawing/2014/main" id="{BB1CDAC3-39F3-E3D7-E5BE-EFD67AFC838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F7B524F-DC78-4118-88D2-8CA49D2C4F7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8787" name="5 Slayt Numarası Yer Tutucusu">
            <a:extLst>
              <a:ext uri="{FF2B5EF4-FFF2-40B4-BE49-F238E27FC236}">
                <a16:creationId xmlns:a16="http://schemas.microsoft.com/office/drawing/2014/main" id="{23DA11C1-BC38-CE1A-DAFE-0568703D006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27521E8-6503-4E9D-A002-FA06B756BE5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8788" name="Rectangle 3">
            <a:extLst>
              <a:ext uri="{FF2B5EF4-FFF2-40B4-BE49-F238E27FC236}">
                <a16:creationId xmlns:a16="http://schemas.microsoft.com/office/drawing/2014/main" id="{0FEA5B96-E0F9-4D80-46A0-CF6287EF93C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1125539"/>
            <a:ext cx="8229600" cy="4535487"/>
          </a:xfrm>
        </p:spPr>
        <p:txBody>
          <a:bodyPr/>
          <a:lstStyle/>
          <a:p>
            <a:pPr eaLnBrk="1" hangingPunct="1"/>
            <a:r>
              <a:rPr lang="tr-TR" altLang="tr-TR"/>
              <a:t>Aktörler yapılanlar hakkında bilgi sahibi olur.</a:t>
            </a:r>
          </a:p>
          <a:p>
            <a:pPr eaLnBrk="1" hangingPunct="1"/>
            <a:r>
              <a:rPr lang="tr-TR" altLang="tr-TR"/>
              <a:t>Destek kuruluşları çalışmaları değerlendirir</a:t>
            </a:r>
          </a:p>
          <a:p>
            <a:pPr eaLnBrk="1" hangingPunct="1"/>
            <a:r>
              <a:rPr lang="tr-TR" altLang="tr-TR"/>
              <a:t>Hedeflere ne oranda ulaşıldığı görülür</a:t>
            </a:r>
          </a:p>
          <a:p>
            <a:pPr eaLnBrk="1" hangingPunct="1"/>
            <a:r>
              <a:rPr lang="tr-TR" altLang="tr-TR"/>
              <a:t>Hedeflere ulaşılamamasının nedenleri sorgulanır</a:t>
            </a:r>
          </a:p>
          <a:p>
            <a:pPr eaLnBrk="1" hangingPunct="1"/>
            <a:r>
              <a:rPr lang="tr-TR" altLang="tr-TR"/>
              <a:t>Gelecek programlara ışık tutar.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ayt Numarası Yer Tutucusu 3">
            <a:extLst>
              <a:ext uri="{FF2B5EF4-FFF2-40B4-BE49-F238E27FC236}">
                <a16:creationId xmlns:a16="http://schemas.microsoft.com/office/drawing/2014/main" id="{4D017D5B-9DFB-5E4F-9C34-8735ED7BA0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3365641-46BE-455F-A2C3-80808BA3CAC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9811" name="5 Slayt Numarası Yer Tutucusu">
            <a:extLst>
              <a:ext uri="{FF2B5EF4-FFF2-40B4-BE49-F238E27FC236}">
                <a16:creationId xmlns:a16="http://schemas.microsoft.com/office/drawing/2014/main" id="{1F2552F7-D78F-7426-ED43-5200DE2F3851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ACA3D76-A1BE-408A-906F-F82E3F5618BD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9812" name="Rectangle 2">
            <a:extLst>
              <a:ext uri="{FF2B5EF4-FFF2-40B4-BE49-F238E27FC236}">
                <a16:creationId xmlns:a16="http://schemas.microsoft.com/office/drawing/2014/main" id="{9DEDB500-274C-F08E-92F3-C9245EE8A54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260351"/>
            <a:ext cx="8229600" cy="792163"/>
          </a:xfrm>
          <a:solidFill>
            <a:srgbClr val="FF5050"/>
          </a:solidFill>
        </p:spPr>
        <p:txBody>
          <a:bodyPr/>
          <a:lstStyle/>
          <a:p>
            <a:pPr eaLnBrk="1" hangingPunct="1"/>
            <a:r>
              <a:rPr lang="tr-TR" altLang="tr-TR" sz="3200" b="1"/>
              <a:t>Programda neler olmalı?</a:t>
            </a:r>
          </a:p>
        </p:txBody>
      </p:sp>
      <p:sp>
        <p:nvSpPr>
          <p:cNvPr id="119813" name="Rectangle 3">
            <a:extLst>
              <a:ext uri="{FF2B5EF4-FFF2-40B4-BE49-F238E27FC236}">
                <a16:creationId xmlns:a16="http://schemas.microsoft.com/office/drawing/2014/main" id="{5EBF1FDA-D259-7573-01CC-4491E7674F5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19288" y="1196975"/>
            <a:ext cx="8229600" cy="5327650"/>
          </a:xfrm>
        </p:spPr>
        <p:txBody>
          <a:bodyPr/>
          <a:lstStyle/>
          <a:p>
            <a:pPr eaLnBrk="1" hangingPunct="1"/>
            <a:r>
              <a:rPr lang="tr-TR" altLang="tr-TR" sz="2800" b="1"/>
              <a:t>Alan tanımı; </a:t>
            </a:r>
            <a:r>
              <a:rPr lang="tr-TR" altLang="tr-TR" sz="2800"/>
              <a:t>yer ve kapsam</a:t>
            </a:r>
          </a:p>
          <a:p>
            <a:pPr eaLnBrk="1" hangingPunct="1"/>
            <a:r>
              <a:rPr lang="tr-TR" altLang="tr-TR" sz="2800" b="1"/>
              <a:t>Problemler</a:t>
            </a:r>
            <a:r>
              <a:rPr lang="tr-TR" altLang="tr-TR" sz="2800"/>
              <a:t>  problemlerin sonuçları, problem analizi</a:t>
            </a:r>
          </a:p>
          <a:p>
            <a:pPr eaLnBrk="1" hangingPunct="1"/>
            <a:r>
              <a:rPr lang="tr-TR" altLang="tr-TR" sz="2800" b="1"/>
              <a:t>Hedefler</a:t>
            </a:r>
            <a:r>
              <a:rPr lang="tr-TR" altLang="tr-TR" sz="2800"/>
              <a:t> net tanımlanır; kim, ne, ne zaman, ne kadar, nasıl yapacak..</a:t>
            </a:r>
          </a:p>
          <a:p>
            <a:pPr eaLnBrk="1" hangingPunct="1"/>
            <a:r>
              <a:rPr lang="tr-TR" altLang="tr-TR" sz="2800" b="1"/>
              <a:t>Alt-hedefler</a:t>
            </a:r>
            <a:r>
              <a:rPr lang="tr-TR" altLang="tr-TR" sz="2800"/>
              <a:t> (amaçlar) net tanımlanır; kim, ne, ne zaman, ne kadar, nasıl yapacak..</a:t>
            </a:r>
          </a:p>
          <a:p>
            <a:pPr eaLnBrk="1" hangingPunct="1"/>
            <a:r>
              <a:rPr lang="tr-TR" altLang="tr-TR" sz="2800" b="1"/>
              <a:t>Eylem</a:t>
            </a:r>
            <a:r>
              <a:rPr lang="tr-TR" altLang="tr-TR" sz="2800"/>
              <a:t> yapılacak eylemler ve etkinlikler</a:t>
            </a:r>
          </a:p>
          <a:p>
            <a:pPr eaLnBrk="1" hangingPunct="1"/>
            <a:r>
              <a:rPr lang="tr-TR" altLang="tr-TR" sz="2800" b="1"/>
              <a:t>Kaynaklar</a:t>
            </a:r>
            <a:r>
              <a:rPr lang="tr-TR" altLang="tr-TR" sz="2800"/>
              <a:t> hedeflere ve amaçlara ulaşılması için gerekli kaynaklar listelenmeli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ayt Numarası Yer Tutucusu 3">
            <a:extLst>
              <a:ext uri="{FF2B5EF4-FFF2-40B4-BE49-F238E27FC236}">
                <a16:creationId xmlns:a16="http://schemas.microsoft.com/office/drawing/2014/main" id="{4C591217-D587-72B9-1430-BEA4342888F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373A0DC-786C-413B-B236-E6D2F0557A1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0835" name="5 Slayt Numarası Yer Tutucusu">
            <a:extLst>
              <a:ext uri="{FF2B5EF4-FFF2-40B4-BE49-F238E27FC236}">
                <a16:creationId xmlns:a16="http://schemas.microsoft.com/office/drawing/2014/main" id="{D8BE5114-9E4A-96DD-0411-BB9104DA7774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B9639CC-D7F5-43C7-9C47-5EAE377BB0D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0836" name="Rectangle 2">
            <a:extLst>
              <a:ext uri="{FF2B5EF4-FFF2-40B4-BE49-F238E27FC236}">
                <a16:creationId xmlns:a16="http://schemas.microsoft.com/office/drawing/2014/main" id="{8B7E5479-7921-BA80-6462-232CC7C5FE6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549275"/>
            <a:ext cx="8229600" cy="1143000"/>
          </a:xfrm>
          <a:solidFill>
            <a:srgbClr val="FF5050"/>
          </a:solidFill>
        </p:spPr>
        <p:txBody>
          <a:bodyPr/>
          <a:lstStyle/>
          <a:p>
            <a:pPr eaLnBrk="1" hangingPunct="1"/>
            <a:r>
              <a:rPr lang="tr-TR" altLang="tr-TR" sz="3600" b="1"/>
              <a:t>Kaynaklarla ilgili liste içeriği</a:t>
            </a:r>
          </a:p>
        </p:txBody>
      </p:sp>
      <p:sp>
        <p:nvSpPr>
          <p:cNvPr id="120837" name="Rectangle 3">
            <a:extLst>
              <a:ext uri="{FF2B5EF4-FFF2-40B4-BE49-F238E27FC236}">
                <a16:creationId xmlns:a16="http://schemas.microsoft.com/office/drawing/2014/main" id="{664AE71C-E1F4-36CB-4DD9-18C44D6118A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640014" y="2205038"/>
            <a:ext cx="6346825" cy="3700462"/>
          </a:xfrm>
        </p:spPr>
        <p:txBody>
          <a:bodyPr/>
          <a:lstStyle/>
          <a:p>
            <a:pPr eaLnBrk="1" hangingPunct="1"/>
            <a:r>
              <a:rPr lang="tr-TR" altLang="tr-TR"/>
              <a:t>Yer alacak kişiler ve örgütler</a:t>
            </a:r>
          </a:p>
          <a:p>
            <a:pPr eaLnBrk="1" hangingPunct="1"/>
            <a:r>
              <a:rPr lang="tr-TR" altLang="tr-TR"/>
              <a:t>Gerekli malzeme ve para</a:t>
            </a:r>
          </a:p>
          <a:p>
            <a:pPr eaLnBrk="1" hangingPunct="1"/>
            <a:r>
              <a:rPr lang="tr-TR" altLang="tr-TR"/>
              <a:t>Kaynakları kim/ler sağlayacak</a:t>
            </a:r>
          </a:p>
          <a:p>
            <a:pPr eaLnBrk="1" hangingPunct="1"/>
            <a:r>
              <a:rPr lang="tr-TR" altLang="tr-TR"/>
              <a:t>Yayım yöntemleri</a:t>
            </a:r>
          </a:p>
          <a:p>
            <a:pPr eaLnBrk="1" hangingPunct="1"/>
            <a:r>
              <a:rPr lang="tr-TR" altLang="tr-TR"/>
              <a:t>Çiftçiler için gerekli eğitim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ayt Numarası Yer Tutucusu 3">
            <a:extLst>
              <a:ext uri="{FF2B5EF4-FFF2-40B4-BE49-F238E27FC236}">
                <a16:creationId xmlns:a16="http://schemas.microsoft.com/office/drawing/2014/main" id="{CF1380D6-D717-3180-52C7-6480F278C8C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8071ACE-8838-4B3E-829B-190760DF062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1859" name="5 Slayt Numarası Yer Tutucusu">
            <a:extLst>
              <a:ext uri="{FF2B5EF4-FFF2-40B4-BE49-F238E27FC236}">
                <a16:creationId xmlns:a16="http://schemas.microsoft.com/office/drawing/2014/main" id="{E0C43F22-5033-6EE4-C228-52AE3241BA38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7F63667-BE1F-4032-A98E-DB819F6F65A1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1860" name="Rectangle 2">
            <a:extLst>
              <a:ext uri="{FF2B5EF4-FFF2-40B4-BE49-F238E27FC236}">
                <a16:creationId xmlns:a16="http://schemas.microsoft.com/office/drawing/2014/main" id="{7D7A08E3-9DC5-50A9-1BC2-F32425FF685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FF5050"/>
          </a:solidFill>
        </p:spPr>
        <p:txBody>
          <a:bodyPr/>
          <a:lstStyle/>
          <a:p>
            <a:pPr eaLnBrk="1" hangingPunct="1"/>
            <a:r>
              <a:rPr lang="tr-TR" altLang="tr-TR" b="1"/>
              <a:t>Planlama aşamaları</a:t>
            </a:r>
          </a:p>
        </p:txBody>
      </p:sp>
      <p:sp>
        <p:nvSpPr>
          <p:cNvPr id="121861" name="Rectangle 3">
            <a:extLst>
              <a:ext uri="{FF2B5EF4-FFF2-40B4-BE49-F238E27FC236}">
                <a16:creationId xmlns:a16="http://schemas.microsoft.com/office/drawing/2014/main" id="{50EB7AF2-F38A-E0E3-FFAD-91E9D0211A4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916113"/>
            <a:ext cx="8229600" cy="4525962"/>
          </a:xfrm>
        </p:spPr>
        <p:txBody>
          <a:bodyPr/>
          <a:lstStyle/>
          <a:p>
            <a:pPr eaLnBrk="1" hangingPunct="1"/>
            <a:r>
              <a:rPr lang="tr-TR" altLang="tr-TR"/>
              <a:t>Aşağıdan : çiftçiler, yerel aktörler..</a:t>
            </a:r>
          </a:p>
          <a:p>
            <a:pPr eaLnBrk="1" hangingPunct="1"/>
            <a:r>
              <a:rPr lang="tr-TR" altLang="tr-TR"/>
              <a:t>Yukarıdan: ulusal düzeyde</a:t>
            </a:r>
          </a:p>
          <a:p>
            <a:pPr eaLnBrk="1" hangingPunct="1"/>
            <a:endParaRPr lang="tr-TR" altLang="tr-TR"/>
          </a:p>
          <a:p>
            <a:pPr eaLnBrk="1" hangingPunct="1"/>
            <a:r>
              <a:rPr lang="tr-TR" altLang="tr-TR"/>
              <a:t>Başarı için her iki aşama da dikkate alınmalı</a:t>
            </a:r>
          </a:p>
          <a:p>
            <a:pPr eaLnBrk="1" hangingPunct="1"/>
            <a:r>
              <a:rPr lang="tr-TR" altLang="tr-TR"/>
              <a:t>Her iki beklentiler de dengelenmelidir.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ayt Numarası Yer Tutucusu 3">
            <a:extLst>
              <a:ext uri="{FF2B5EF4-FFF2-40B4-BE49-F238E27FC236}">
                <a16:creationId xmlns:a16="http://schemas.microsoft.com/office/drawing/2014/main" id="{024560D2-3D73-819E-5563-1EE8D3D173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F077580-974F-4F83-9BDF-00B57D43E68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2883" name="5 Slayt Numarası Yer Tutucusu">
            <a:extLst>
              <a:ext uri="{FF2B5EF4-FFF2-40B4-BE49-F238E27FC236}">
                <a16:creationId xmlns:a16="http://schemas.microsoft.com/office/drawing/2014/main" id="{17F34AEF-4733-D1D1-FC25-A225F3D48F2D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5446806-FC5D-4EAA-AA10-22D27AB3784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2884" name="Rectangle 2">
            <a:extLst>
              <a:ext uri="{FF2B5EF4-FFF2-40B4-BE49-F238E27FC236}">
                <a16:creationId xmlns:a16="http://schemas.microsoft.com/office/drawing/2014/main" id="{78986638-B2CE-3A89-51EC-83416981188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sz="3600" b="1"/>
              <a:t>Yayım programları ulusal politikaları ve yereli bir araya getirir</a:t>
            </a:r>
          </a:p>
        </p:txBody>
      </p:sp>
      <p:sp>
        <p:nvSpPr>
          <p:cNvPr id="122885" name="Text Box 4">
            <a:extLst>
              <a:ext uri="{FF2B5EF4-FFF2-40B4-BE49-F238E27FC236}">
                <a16:creationId xmlns:a16="http://schemas.microsoft.com/office/drawing/2014/main" id="{1E4655DC-0224-C722-0C9C-B2BFA02196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2236789"/>
            <a:ext cx="2376487" cy="1768475"/>
          </a:xfrm>
          <a:prstGeom prst="rect">
            <a:avLst/>
          </a:prstGeom>
          <a:solidFill>
            <a:srgbClr val="33CCCC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Ulusal programlar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Hedefler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Öncelikler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Kaynaklar</a:t>
            </a:r>
            <a:endParaRPr lang="tr-TR" altLang="tr-TR" sz="2000">
              <a:solidFill>
                <a:srgbClr val="000000"/>
              </a:solidFill>
            </a:endParaRPr>
          </a:p>
        </p:txBody>
      </p:sp>
      <p:sp>
        <p:nvSpPr>
          <p:cNvPr id="122886" name="Text Box 5">
            <a:extLst>
              <a:ext uri="{FF2B5EF4-FFF2-40B4-BE49-F238E27FC236}">
                <a16:creationId xmlns:a16="http://schemas.microsoft.com/office/drawing/2014/main" id="{000D6A43-E207-EBB4-31BA-4971C1EDF6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5" y="4149726"/>
            <a:ext cx="2305050" cy="176847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Yerel Durum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gereksinimler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Kaynaklar</a:t>
            </a:r>
          </a:p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Potansiyeller</a:t>
            </a:r>
            <a:endParaRPr lang="tr-TR" altLang="tr-TR" sz="2000">
              <a:solidFill>
                <a:srgbClr val="000000"/>
              </a:solidFill>
            </a:endParaRPr>
          </a:p>
        </p:txBody>
      </p:sp>
      <p:sp>
        <p:nvSpPr>
          <p:cNvPr id="122887" name="Text Box 6">
            <a:extLst>
              <a:ext uri="{FF2B5EF4-FFF2-40B4-BE49-F238E27FC236}">
                <a16:creationId xmlns:a16="http://schemas.microsoft.com/office/drawing/2014/main" id="{95EC675A-0AF8-6EC2-73C5-72F21E5B6F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2781300"/>
            <a:ext cx="2592388" cy="2677656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Yayım programı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Hedefler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Başarı yolları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Kaynaklar</a:t>
            </a:r>
          </a:p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İş planı</a:t>
            </a:r>
          </a:p>
        </p:txBody>
      </p:sp>
      <p:sp>
        <p:nvSpPr>
          <p:cNvPr id="122888" name="Text Box 7">
            <a:extLst>
              <a:ext uri="{FF2B5EF4-FFF2-40B4-BE49-F238E27FC236}">
                <a16:creationId xmlns:a16="http://schemas.microsoft.com/office/drawing/2014/main" id="{0E717264-CDA7-3CA0-8912-BB5F85FF5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3111501"/>
            <a:ext cx="1727200" cy="830997"/>
          </a:xfrm>
          <a:prstGeom prst="rect">
            <a:avLst/>
          </a:prstGeom>
          <a:solidFill>
            <a:srgbClr val="FF66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Yayım etkinlikleri</a:t>
            </a:r>
          </a:p>
        </p:txBody>
      </p:sp>
      <p:sp>
        <p:nvSpPr>
          <p:cNvPr id="122889" name="Text Box 9">
            <a:extLst>
              <a:ext uri="{FF2B5EF4-FFF2-40B4-BE49-F238E27FC236}">
                <a16:creationId xmlns:a16="http://schemas.microsoft.com/office/drawing/2014/main" id="{C6755E40-E02D-7ECA-706A-AFCDF75B5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9100" y="4508501"/>
            <a:ext cx="1512888" cy="830997"/>
          </a:xfrm>
          <a:prstGeom prst="rect">
            <a:avLst/>
          </a:prstGeom>
          <a:solidFill>
            <a:srgbClr val="96969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Çiftçi eylemleri</a:t>
            </a:r>
          </a:p>
        </p:txBody>
      </p:sp>
      <p:sp>
        <p:nvSpPr>
          <p:cNvPr id="122890" name="Text Box 10">
            <a:extLst>
              <a:ext uri="{FF2B5EF4-FFF2-40B4-BE49-F238E27FC236}">
                <a16:creationId xmlns:a16="http://schemas.microsoft.com/office/drawing/2014/main" id="{1CE5B891-110F-57AD-262B-DAED2E536EB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8628063" y="3992563"/>
            <a:ext cx="3168650" cy="457200"/>
          </a:xfrm>
          <a:prstGeom prst="rect">
            <a:avLst/>
          </a:prstGeom>
          <a:solidFill>
            <a:srgbClr val="99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Tarımsal kalkınma</a:t>
            </a:r>
          </a:p>
        </p:txBody>
      </p:sp>
      <p:sp>
        <p:nvSpPr>
          <p:cNvPr id="122891" name="AutoShape 16">
            <a:extLst>
              <a:ext uri="{FF2B5EF4-FFF2-40B4-BE49-F238E27FC236}">
                <a16:creationId xmlns:a16="http://schemas.microsoft.com/office/drawing/2014/main" id="{01E97FBE-FA6F-2180-E60A-C74BC7938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2924176"/>
            <a:ext cx="647700" cy="576263"/>
          </a:xfrm>
          <a:prstGeom prst="rightArrow">
            <a:avLst>
              <a:gd name="adj1" fmla="val 50000"/>
              <a:gd name="adj2" fmla="val 2809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2892" name="AutoShape 17">
            <a:extLst>
              <a:ext uri="{FF2B5EF4-FFF2-40B4-BE49-F238E27FC236}">
                <a16:creationId xmlns:a16="http://schemas.microsoft.com/office/drawing/2014/main" id="{382CBE62-82CC-558B-D9DD-AF8538C37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4652963"/>
            <a:ext cx="647700" cy="576262"/>
          </a:xfrm>
          <a:prstGeom prst="rightArrow">
            <a:avLst>
              <a:gd name="adj1" fmla="val 50000"/>
              <a:gd name="adj2" fmla="val 2809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2893" name="AutoShape 18">
            <a:extLst>
              <a:ext uri="{FF2B5EF4-FFF2-40B4-BE49-F238E27FC236}">
                <a16:creationId xmlns:a16="http://schemas.microsoft.com/office/drawing/2014/main" id="{A508812A-B1A6-9A4C-6B60-F540055CC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1988" y="4724401"/>
            <a:ext cx="431800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2894" name="AutoShape 19">
            <a:extLst>
              <a:ext uri="{FF2B5EF4-FFF2-40B4-BE49-F238E27FC236}">
                <a16:creationId xmlns:a16="http://schemas.microsoft.com/office/drawing/2014/main" id="{4BED27E9-91BD-2747-A0E3-876D548C9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9963" y="3141663"/>
            <a:ext cx="647700" cy="576262"/>
          </a:xfrm>
          <a:prstGeom prst="rightArrow">
            <a:avLst>
              <a:gd name="adj1" fmla="val 50000"/>
              <a:gd name="adj2" fmla="val 28099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2895" name="AutoShape 20">
            <a:extLst>
              <a:ext uri="{FF2B5EF4-FFF2-40B4-BE49-F238E27FC236}">
                <a16:creationId xmlns:a16="http://schemas.microsoft.com/office/drawing/2014/main" id="{EA8B6AA2-88A3-684C-457E-0DFDC60D9478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544720" y="3933032"/>
            <a:ext cx="574675" cy="576263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ayt Numarası Yer Tutucusu 3">
            <a:extLst>
              <a:ext uri="{FF2B5EF4-FFF2-40B4-BE49-F238E27FC236}">
                <a16:creationId xmlns:a16="http://schemas.microsoft.com/office/drawing/2014/main" id="{2056EB2F-9256-448D-7B38-A57CC46ADD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CF3E3BC-F0F1-4A12-A0B0-4F91C1602C8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3907" name="5 Slayt Numarası Yer Tutucusu">
            <a:extLst>
              <a:ext uri="{FF2B5EF4-FFF2-40B4-BE49-F238E27FC236}">
                <a16:creationId xmlns:a16="http://schemas.microsoft.com/office/drawing/2014/main" id="{24617A0E-E35A-5846-888A-1FC73989A1C1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F2063A8-FB85-46A6-B1D6-CE600B02920B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3908" name="Rectangle 2">
            <a:extLst>
              <a:ext uri="{FF2B5EF4-FFF2-40B4-BE49-F238E27FC236}">
                <a16:creationId xmlns:a16="http://schemas.microsoft.com/office/drawing/2014/main" id="{23E9C332-58CF-63AC-3BF8-2921D0B5610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043113" y="260350"/>
            <a:ext cx="8229600" cy="850900"/>
          </a:xfrm>
          <a:solidFill>
            <a:srgbClr val="FF5050"/>
          </a:solidFill>
        </p:spPr>
        <p:txBody>
          <a:bodyPr/>
          <a:lstStyle/>
          <a:p>
            <a:pPr eaLnBrk="1" hangingPunct="1"/>
            <a:r>
              <a:rPr lang="tr-TR" altLang="tr-TR" sz="4000" b="1"/>
              <a:t>Program planlamada aşamalar</a:t>
            </a:r>
          </a:p>
        </p:txBody>
      </p:sp>
      <p:sp>
        <p:nvSpPr>
          <p:cNvPr id="123909" name="Rectangle 3">
            <a:extLst>
              <a:ext uri="{FF2B5EF4-FFF2-40B4-BE49-F238E27FC236}">
                <a16:creationId xmlns:a16="http://schemas.microsoft.com/office/drawing/2014/main" id="{D7B62CC5-4FE2-58ED-267B-96CB33C7D83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1341438"/>
            <a:ext cx="8229600" cy="53276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tr-TR" altLang="tr-TR"/>
              <a:t>Mevcut durum analizi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tr-TR" altLang="tr-TR"/>
              <a:t>Program hedeflerinin konulması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tr-TR" altLang="tr-TR"/>
              <a:t>Belirlenen gereksinimlere ve hedeflere ulaşılması için programın geliştirilmesi ve bir iş planının hazırlanması.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tr-TR" altLang="tr-TR"/>
              <a:t>İş planının yürürlüğe konulması ile programlamanın tamamlanması </a:t>
            </a:r>
          </a:p>
          <a:p>
            <a:pPr eaLnBrk="1" hangingPunct="1">
              <a:lnSpc>
                <a:spcPct val="90000"/>
              </a:lnSpc>
              <a:spcAft>
                <a:spcPct val="20000"/>
              </a:spcAft>
            </a:pPr>
            <a:r>
              <a:rPr lang="tr-TR" altLang="tr-TR"/>
              <a:t>Programın değerlendirilmesi (</a:t>
            </a:r>
            <a:r>
              <a:rPr lang="tr-TR" altLang="tr-TR" i="1"/>
              <a:t>elde edilen sonuçlar ve ulaşılan hedefler ve gelecek programlara ışık tutulması..</a:t>
            </a:r>
            <a:r>
              <a:rPr lang="tr-TR" altLang="tr-TR"/>
              <a:t>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65F74D5-3E6D-0A29-E89B-E709A028D9A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altLang="tr-TR" b="1" dirty="0"/>
              <a:t>YAYIM PROGRAMLARININ PLANLANMASI ve </a:t>
            </a:r>
            <a:br>
              <a:rPr lang="tr-TR" altLang="tr-TR" b="1" dirty="0"/>
            </a:br>
            <a:r>
              <a:rPr lang="tr-TR" altLang="tr-TR" b="1" dirty="0"/>
              <a:t>DEĞERLENDİRİLMESİ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7A438C1-770C-7474-F83F-25BE7D48E2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51100" y="4618038"/>
            <a:ext cx="6858000" cy="1655762"/>
          </a:xfrm>
        </p:spPr>
        <p:txBody>
          <a:bodyPr>
            <a:normAutofit fontScale="92500" lnSpcReduction="20000"/>
          </a:bodyPr>
          <a:lstStyle/>
          <a:p>
            <a:pPr eaLnBrk="1" hangingPunct="1"/>
            <a:r>
              <a:rPr lang="tr-TR" altLang="tr-TR" b="1" dirty="0">
                <a:solidFill>
                  <a:srgbClr val="663300"/>
                </a:solidFill>
              </a:rPr>
              <a:t>Prof. Dr. Murat BOYACI</a:t>
            </a:r>
          </a:p>
          <a:p>
            <a:pPr eaLnBrk="1" hangingPunct="1"/>
            <a:r>
              <a:rPr lang="tr-TR" altLang="tr-TR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Ege Üniversitesi Ziraat Fakültesi</a:t>
            </a:r>
          </a:p>
          <a:p>
            <a:pPr eaLnBrk="1" hangingPunct="1"/>
            <a:r>
              <a:rPr lang="tr-TR" altLang="tr-TR" sz="2800" b="1" i="1" dirty="0">
                <a:solidFill>
                  <a:srgbClr val="663300"/>
                </a:solidFill>
                <a:latin typeface="Times New Roman" panose="02020603050405020304" pitchFamily="18" charset="0"/>
              </a:rPr>
              <a:t>Tarım Ekonomisi Bölümü</a:t>
            </a:r>
          </a:p>
          <a:p>
            <a:pPr eaLnBrk="1" hangingPunct="1"/>
            <a:r>
              <a:rPr lang="tr-TR" altLang="tr-TR" sz="2800" b="1" dirty="0">
                <a:solidFill>
                  <a:schemeClr val="tx2"/>
                </a:solidFill>
              </a:rPr>
              <a:t>murat.boyaci@ege.edu.tr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582147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ayt Numarası Yer Tutucusu 3">
            <a:extLst>
              <a:ext uri="{FF2B5EF4-FFF2-40B4-BE49-F238E27FC236}">
                <a16:creationId xmlns:a16="http://schemas.microsoft.com/office/drawing/2014/main" id="{A7022581-6BF0-C0DE-92A2-B59A29A1469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04A22FC-BFF4-4692-84FF-A29AF99F15C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4931" name="5 Slayt Numarası Yer Tutucusu">
            <a:extLst>
              <a:ext uri="{FF2B5EF4-FFF2-40B4-BE49-F238E27FC236}">
                <a16:creationId xmlns:a16="http://schemas.microsoft.com/office/drawing/2014/main" id="{C57CB4BD-FE88-DD27-0A61-0B97653DE617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EB23038-6C0C-4739-83F0-A0ABB1EBA1C5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4932" name="Rectangle 2">
            <a:extLst>
              <a:ext uri="{FF2B5EF4-FFF2-40B4-BE49-F238E27FC236}">
                <a16:creationId xmlns:a16="http://schemas.microsoft.com/office/drawing/2014/main" id="{6515F77C-ACE7-08F9-56D1-5056352CC42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130175"/>
            <a:ext cx="8229600" cy="706438"/>
          </a:xfrm>
        </p:spPr>
        <p:txBody>
          <a:bodyPr/>
          <a:lstStyle/>
          <a:p>
            <a:pPr eaLnBrk="1" hangingPunct="1"/>
            <a:r>
              <a:rPr lang="tr-TR" altLang="tr-TR" sz="3600" b="1"/>
              <a:t>Program planlamada aşamalar</a:t>
            </a:r>
          </a:p>
        </p:txBody>
      </p:sp>
      <p:sp>
        <p:nvSpPr>
          <p:cNvPr id="124933" name="Text Box 5">
            <a:extLst>
              <a:ext uri="{FF2B5EF4-FFF2-40B4-BE49-F238E27FC236}">
                <a16:creationId xmlns:a16="http://schemas.microsoft.com/office/drawing/2014/main" id="{52DE0E6C-933F-A1C7-88ED-3ECEDB3A4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2038" y="2513013"/>
            <a:ext cx="12430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4934" name="AutoShape 7">
            <a:extLst>
              <a:ext uri="{FF2B5EF4-FFF2-40B4-BE49-F238E27FC236}">
                <a16:creationId xmlns:a16="http://schemas.microsoft.com/office/drawing/2014/main" id="{8D57ED3F-F96E-4E40-6029-0D686EB62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981075"/>
            <a:ext cx="2952750" cy="1895296"/>
          </a:xfrm>
          <a:prstGeom prst="diamond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durum analizi</a:t>
            </a:r>
          </a:p>
        </p:txBody>
      </p:sp>
      <p:sp>
        <p:nvSpPr>
          <p:cNvPr id="124935" name="Text Box 8">
            <a:extLst>
              <a:ext uri="{FF2B5EF4-FFF2-40B4-BE49-F238E27FC236}">
                <a16:creationId xmlns:a16="http://schemas.microsoft.com/office/drawing/2014/main" id="{B8CC4AAD-CD48-652C-8E10-0DE821FA35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2997201"/>
            <a:ext cx="3095625" cy="519113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Hedef belirleme</a:t>
            </a:r>
          </a:p>
        </p:txBody>
      </p:sp>
      <p:sp>
        <p:nvSpPr>
          <p:cNvPr id="124936" name="Text Box 9">
            <a:extLst>
              <a:ext uri="{FF2B5EF4-FFF2-40B4-BE49-F238E27FC236}">
                <a16:creationId xmlns:a16="http://schemas.microsoft.com/office/drawing/2014/main" id="{CF2B8792-54D0-311C-52E1-4B37495174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5" y="3789363"/>
            <a:ext cx="3671888" cy="519112"/>
          </a:xfrm>
          <a:prstGeom prst="rec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Program ve iş planı</a:t>
            </a:r>
          </a:p>
        </p:txBody>
      </p:sp>
      <p:sp>
        <p:nvSpPr>
          <p:cNvPr id="124937" name="Oval 10">
            <a:extLst>
              <a:ext uri="{FF2B5EF4-FFF2-40B4-BE49-F238E27FC236}">
                <a16:creationId xmlns:a16="http://schemas.microsoft.com/office/drawing/2014/main" id="{2984ECEC-277B-9888-079A-700FBA009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9" y="4646614"/>
            <a:ext cx="2987675" cy="735747"/>
          </a:xfrm>
          <a:prstGeom prst="ellipse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uygulama</a:t>
            </a:r>
          </a:p>
        </p:txBody>
      </p:sp>
      <p:sp>
        <p:nvSpPr>
          <p:cNvPr id="124938" name="Text Box 11">
            <a:extLst>
              <a:ext uri="{FF2B5EF4-FFF2-40B4-BE49-F238E27FC236}">
                <a16:creationId xmlns:a16="http://schemas.microsoft.com/office/drawing/2014/main" id="{8777FBFF-E41D-DC10-1EDC-98FA308C29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0" y="5661026"/>
            <a:ext cx="3238500" cy="5191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Değerlendirme</a:t>
            </a:r>
          </a:p>
        </p:txBody>
      </p:sp>
      <p:sp>
        <p:nvSpPr>
          <p:cNvPr id="124939" name="AutoShape 12">
            <a:extLst>
              <a:ext uri="{FF2B5EF4-FFF2-40B4-BE49-F238E27FC236}">
                <a16:creationId xmlns:a16="http://schemas.microsoft.com/office/drawing/2014/main" id="{6432ABA8-8EB5-ECA0-502E-FFAF7BA789F9}"/>
              </a:ext>
            </a:extLst>
          </p:cNvPr>
          <p:cNvSpPr>
            <a:spLocks noChangeArrowheads="1"/>
          </p:cNvSpPr>
          <p:nvPr/>
        </p:nvSpPr>
        <p:spPr bwMode="auto">
          <a:xfrm rot="1991668">
            <a:off x="1343026" y="4392841"/>
            <a:ext cx="5692775" cy="1039356"/>
          </a:xfrm>
          <a:prstGeom prst="rightArrow">
            <a:avLst>
              <a:gd name="adj1" fmla="val 50000"/>
              <a:gd name="adj2" fmla="val 15016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FFFFFF"/>
                </a:solidFill>
              </a:rPr>
              <a:t>İ z l em e</a:t>
            </a:r>
          </a:p>
        </p:txBody>
      </p:sp>
      <p:sp>
        <p:nvSpPr>
          <p:cNvPr id="124940" name="AutoShape 13">
            <a:extLst>
              <a:ext uri="{FF2B5EF4-FFF2-40B4-BE49-F238E27FC236}">
                <a16:creationId xmlns:a16="http://schemas.microsoft.com/office/drawing/2014/main" id="{4D9BB596-038F-DE7C-6152-8F7ADCC22AB6}"/>
              </a:ext>
            </a:extLst>
          </p:cNvPr>
          <p:cNvSpPr>
            <a:spLocks noChangeArrowheads="1"/>
          </p:cNvSpPr>
          <p:nvPr/>
        </p:nvSpPr>
        <p:spPr bwMode="auto">
          <a:xfrm rot="1991668">
            <a:off x="5083176" y="2651354"/>
            <a:ext cx="5692775" cy="1039356"/>
          </a:xfrm>
          <a:prstGeom prst="leftArrow">
            <a:avLst>
              <a:gd name="adj1" fmla="val 50000"/>
              <a:gd name="adj2" fmla="val 15016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FFFFFF"/>
                </a:solidFill>
              </a:rPr>
              <a:t>İ z l em e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ayt Numarası Yer Tutucusu 3">
            <a:extLst>
              <a:ext uri="{FF2B5EF4-FFF2-40B4-BE49-F238E27FC236}">
                <a16:creationId xmlns:a16="http://schemas.microsoft.com/office/drawing/2014/main" id="{799B3C0B-D519-BD40-593B-02E039424C3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A0C8438-06F0-42E9-89EA-F4F0D9BA031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5955" name="5 Slayt Numarası Yer Tutucusu">
            <a:extLst>
              <a:ext uri="{FF2B5EF4-FFF2-40B4-BE49-F238E27FC236}">
                <a16:creationId xmlns:a16="http://schemas.microsoft.com/office/drawing/2014/main" id="{CF547D8B-3566-5D48-AEAB-420A6CE43B71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11B2EC1-558C-47D0-95CF-8019A9DB242D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5956" name="Rectangle 3">
            <a:extLst>
              <a:ext uri="{FF2B5EF4-FFF2-40B4-BE49-F238E27FC236}">
                <a16:creationId xmlns:a16="http://schemas.microsoft.com/office/drawing/2014/main" id="{2A6B7D01-F67D-3A4A-5F58-C1DC4DC7FFF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063750" y="1958975"/>
            <a:ext cx="8229600" cy="3341688"/>
          </a:xfrm>
        </p:spPr>
        <p:txBody>
          <a:bodyPr/>
          <a:lstStyle/>
          <a:p>
            <a:pPr eaLnBrk="1" hangingPunct="1"/>
            <a:r>
              <a:rPr lang="tr-TR" altLang="tr-TR"/>
              <a:t>Elde edilen sonuçlar geleceğin şekillenmesine de hizmet eder.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Başarısızlıklar gelecek programların oluşturulmasına rehberlik eder.</a:t>
            </a:r>
          </a:p>
          <a:p>
            <a:pPr eaLnBrk="1" hangingPunct="1">
              <a:buFontTx/>
              <a:buNone/>
            </a:pPr>
            <a:endParaRPr lang="tr-TR" alt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ayt Numarası Yer Tutucusu 3">
            <a:extLst>
              <a:ext uri="{FF2B5EF4-FFF2-40B4-BE49-F238E27FC236}">
                <a16:creationId xmlns:a16="http://schemas.microsoft.com/office/drawing/2014/main" id="{C6D121C9-3D54-A410-B38A-9C3276C4DE2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EF509BF-E224-44A7-B20C-F7C6A3D3156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6979" name="5 Slayt Numarası Yer Tutucusu">
            <a:extLst>
              <a:ext uri="{FF2B5EF4-FFF2-40B4-BE49-F238E27FC236}">
                <a16:creationId xmlns:a16="http://schemas.microsoft.com/office/drawing/2014/main" id="{349919C1-655F-4E46-5022-49C96F379B83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205255C-5ED1-4A7E-A582-DD62ED1F015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6980" name="Rectangle 2">
            <a:extLst>
              <a:ext uri="{FF2B5EF4-FFF2-40B4-BE49-F238E27FC236}">
                <a16:creationId xmlns:a16="http://schemas.microsoft.com/office/drawing/2014/main" id="{8F467F87-0B57-407E-23D4-EB410FD90344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990033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Durum analizi</a:t>
            </a:r>
          </a:p>
        </p:txBody>
      </p:sp>
      <p:sp>
        <p:nvSpPr>
          <p:cNvPr id="126981" name="Rectangle 3">
            <a:extLst>
              <a:ext uri="{FF2B5EF4-FFF2-40B4-BE49-F238E27FC236}">
                <a16:creationId xmlns:a16="http://schemas.microsoft.com/office/drawing/2014/main" id="{FB2F8305-AFFA-E67F-A3B9-2778B706F1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2276476"/>
            <a:ext cx="8229600" cy="3197225"/>
          </a:xfrm>
        </p:spPr>
        <p:txBody>
          <a:bodyPr/>
          <a:lstStyle/>
          <a:p>
            <a:pPr eaLnBrk="1" hangingPunct="1"/>
            <a:r>
              <a:rPr lang="tr-TR" altLang="tr-TR"/>
              <a:t>Program öncesinde mevcut durum analiz edilmelidir.</a:t>
            </a:r>
          </a:p>
          <a:p>
            <a:pPr eaLnBrk="1" hangingPunct="1"/>
            <a:r>
              <a:rPr lang="tr-TR" altLang="tr-TR"/>
              <a:t>Tarımsal ve kırsal problemler ortaya konulmalı</a:t>
            </a:r>
          </a:p>
          <a:p>
            <a:pPr eaLnBrk="1" hangingPunct="1"/>
            <a:r>
              <a:rPr lang="tr-TR" altLang="tr-TR"/>
              <a:t>Doğal, insan ve diğer kaynaklar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ayt Numarası Yer Tutucusu 3">
            <a:extLst>
              <a:ext uri="{FF2B5EF4-FFF2-40B4-BE49-F238E27FC236}">
                <a16:creationId xmlns:a16="http://schemas.microsoft.com/office/drawing/2014/main" id="{B780FE9C-B309-4ADF-D155-5E701F8051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B9E0941-070D-422C-BF76-D94C4D2E7AF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8003" name="5 Slayt Numarası Yer Tutucusu">
            <a:extLst>
              <a:ext uri="{FF2B5EF4-FFF2-40B4-BE49-F238E27FC236}">
                <a16:creationId xmlns:a16="http://schemas.microsoft.com/office/drawing/2014/main" id="{43BE1C1A-A656-77F9-18EE-74FAA38C4938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3425AB8-7121-45D5-BE26-FAED026C8CC0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28004" name="Rectangle 2">
            <a:extLst>
              <a:ext uri="{FF2B5EF4-FFF2-40B4-BE49-F238E27FC236}">
                <a16:creationId xmlns:a16="http://schemas.microsoft.com/office/drawing/2014/main" id="{F7A24CAB-9FBE-CF75-A2FE-24A730CE7EC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19288" y="115889"/>
            <a:ext cx="8229600" cy="720725"/>
          </a:xfrm>
        </p:spPr>
        <p:txBody>
          <a:bodyPr/>
          <a:lstStyle/>
          <a:p>
            <a:pPr eaLnBrk="1" hangingPunct="1"/>
            <a:r>
              <a:rPr lang="tr-TR" altLang="tr-TR" sz="4000" b="1"/>
              <a:t>Veri toplama</a:t>
            </a:r>
          </a:p>
        </p:txBody>
      </p:sp>
      <p:sp>
        <p:nvSpPr>
          <p:cNvPr id="128005" name="Rectangle 3">
            <a:extLst>
              <a:ext uri="{FF2B5EF4-FFF2-40B4-BE49-F238E27FC236}">
                <a16:creationId xmlns:a16="http://schemas.microsoft.com/office/drawing/2014/main" id="{9E5B3841-15A2-D536-8546-CD43664E391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981075"/>
            <a:ext cx="8229600" cy="55435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400"/>
              <a:t>Çiftçiler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Tarım sistemleri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Doğal kaynaklar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Alt yapı olanakları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Sosyal yapı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Eğitim, okur-yazarlık durumu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İşletme genişliği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İletişim olanakları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Ulaşım olanakları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Kredi sistemi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Pazarlama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Sağlık ve beslenme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Ürünler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400"/>
              <a:t>Hayvan varlığı</a:t>
            </a:r>
          </a:p>
          <a:p>
            <a:pPr eaLnBrk="1" hangingPunct="1">
              <a:lnSpc>
                <a:spcPct val="80000"/>
              </a:lnSpc>
            </a:pPr>
            <a:endParaRPr lang="tr-TR" altLang="tr-TR" sz="2400"/>
          </a:p>
        </p:txBody>
      </p:sp>
      <p:sp>
        <p:nvSpPr>
          <p:cNvPr id="128006" name="Text Box 4">
            <a:extLst>
              <a:ext uri="{FF2B5EF4-FFF2-40B4-BE49-F238E27FC236}">
                <a16:creationId xmlns:a16="http://schemas.microsoft.com/office/drawing/2014/main" id="{77E77855-9305-9C08-6579-B45402CC82BD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9680725" y="561976"/>
            <a:ext cx="46166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28007" name="Text Box 5">
            <a:extLst>
              <a:ext uri="{FF2B5EF4-FFF2-40B4-BE49-F238E27FC236}">
                <a16:creationId xmlns:a16="http://schemas.microsoft.com/office/drawing/2014/main" id="{BBCDC375-AC97-4D69-BE33-DBDF7E292221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 analizi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ayt Numarası Yer Tutucusu 3">
            <a:extLst>
              <a:ext uri="{FF2B5EF4-FFF2-40B4-BE49-F238E27FC236}">
                <a16:creationId xmlns:a16="http://schemas.microsoft.com/office/drawing/2014/main" id="{B413F9B3-DBEC-9D6C-032E-0953850FB46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3CA7D1C-822D-4648-BCAE-DC2C4F0E797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0051" name="5 Slayt Numarası Yer Tutucusu">
            <a:extLst>
              <a:ext uri="{FF2B5EF4-FFF2-40B4-BE49-F238E27FC236}">
                <a16:creationId xmlns:a16="http://schemas.microsoft.com/office/drawing/2014/main" id="{59FC2E5B-993A-1E19-67D0-E4BB145B7F9E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8768B80-32E6-4002-A16E-7048D6A7335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0052" name="Rectangle 2">
            <a:extLst>
              <a:ext uri="{FF2B5EF4-FFF2-40B4-BE49-F238E27FC236}">
                <a16:creationId xmlns:a16="http://schemas.microsoft.com/office/drawing/2014/main" id="{8EC7438C-0202-9A7E-6AD2-63DE74B2BA4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1" y="274638"/>
            <a:ext cx="8075613" cy="850900"/>
          </a:xfrm>
        </p:spPr>
        <p:txBody>
          <a:bodyPr/>
          <a:lstStyle/>
          <a:p>
            <a:pPr eaLnBrk="1" hangingPunct="1"/>
            <a:r>
              <a:rPr lang="tr-TR" altLang="tr-TR" b="1"/>
              <a:t>Bilgi kaynakları</a:t>
            </a:r>
          </a:p>
        </p:txBody>
      </p:sp>
      <p:sp>
        <p:nvSpPr>
          <p:cNvPr id="130053" name="Rectangle 3">
            <a:extLst>
              <a:ext uri="{FF2B5EF4-FFF2-40B4-BE49-F238E27FC236}">
                <a16:creationId xmlns:a16="http://schemas.microsoft.com/office/drawing/2014/main" id="{C0B87C52-4FED-131F-1C76-E0C5204F721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 sz="2800"/>
              <a:t>Toprak araştırmaları</a:t>
            </a:r>
          </a:p>
          <a:p>
            <a:pPr eaLnBrk="1" hangingPunct="1"/>
            <a:r>
              <a:rPr lang="tr-TR" altLang="tr-TR" sz="2800"/>
              <a:t>İşletme kayıtları</a:t>
            </a:r>
          </a:p>
          <a:p>
            <a:pPr eaLnBrk="1" hangingPunct="1"/>
            <a:r>
              <a:rPr lang="tr-TR" altLang="tr-TR" sz="2800"/>
              <a:t>Sosyal araştırmalar</a:t>
            </a:r>
          </a:p>
          <a:p>
            <a:pPr eaLnBrk="1" hangingPunct="1"/>
            <a:r>
              <a:rPr lang="tr-TR" altLang="tr-TR" sz="2800"/>
              <a:t>Yayımcıların çalışmalarındaki kayıtları</a:t>
            </a:r>
          </a:p>
          <a:p>
            <a:pPr eaLnBrk="1" hangingPunct="1"/>
            <a:r>
              <a:rPr lang="tr-TR" altLang="tr-TR" sz="2800"/>
              <a:t>Çiftçiler ve yerel liderlerle yapılan görüşmeler</a:t>
            </a:r>
          </a:p>
          <a:p>
            <a:pPr eaLnBrk="1" hangingPunct="1"/>
            <a:r>
              <a:rPr lang="tr-TR" altLang="tr-TR" sz="2800"/>
              <a:t>toplantılar</a:t>
            </a:r>
          </a:p>
          <a:p>
            <a:pPr eaLnBrk="1" hangingPunct="1"/>
            <a:r>
              <a:rPr lang="tr-TR" altLang="tr-TR" sz="2800"/>
              <a:t>Gözlemler</a:t>
            </a:r>
          </a:p>
          <a:p>
            <a:pPr eaLnBrk="1" hangingPunct="1"/>
            <a:r>
              <a:rPr lang="tr-TR" altLang="tr-TR" sz="2800"/>
              <a:t>Önceki çalışmalar</a:t>
            </a:r>
          </a:p>
        </p:txBody>
      </p:sp>
      <p:sp>
        <p:nvSpPr>
          <p:cNvPr id="130054" name="Text Box 4">
            <a:extLst>
              <a:ext uri="{FF2B5EF4-FFF2-40B4-BE49-F238E27FC236}">
                <a16:creationId xmlns:a16="http://schemas.microsoft.com/office/drawing/2014/main" id="{38498BAE-1152-4DEE-3DFD-C63C679C1DA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 analizi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ayt Numarası Yer Tutucusu 3">
            <a:extLst>
              <a:ext uri="{FF2B5EF4-FFF2-40B4-BE49-F238E27FC236}">
                <a16:creationId xmlns:a16="http://schemas.microsoft.com/office/drawing/2014/main" id="{6BBC55AC-E89F-27FD-C402-AB660BBC4A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61FE88D-90B2-4CA2-A909-697DB1877AC0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1075" name="5 Slayt Numarası Yer Tutucusu">
            <a:extLst>
              <a:ext uri="{FF2B5EF4-FFF2-40B4-BE49-F238E27FC236}">
                <a16:creationId xmlns:a16="http://schemas.microsoft.com/office/drawing/2014/main" id="{CB2A8213-1CE0-EB4F-6D79-43A4A01C8443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E5800FD-AA96-406B-B5B3-051DA2F67F81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1076" name="Rectangle 3">
            <a:extLst>
              <a:ext uri="{FF2B5EF4-FFF2-40B4-BE49-F238E27FC236}">
                <a16:creationId xmlns:a16="http://schemas.microsoft.com/office/drawing/2014/main" id="{0709E3AF-FFC3-D725-7B87-D7FEECD2D4C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47850" y="1600200"/>
            <a:ext cx="8229600" cy="4133850"/>
          </a:xfrm>
        </p:spPr>
        <p:txBody>
          <a:bodyPr/>
          <a:lstStyle/>
          <a:p>
            <a:pPr eaLnBrk="1" hangingPunct="1"/>
            <a:r>
              <a:rPr lang="tr-TR" altLang="tr-TR" b="1"/>
              <a:t>Detaylı sosyo-ekonomik araştırmalar</a:t>
            </a:r>
          </a:p>
          <a:p>
            <a:pPr lvl="2" eaLnBrk="1" hangingPunct="1"/>
            <a:r>
              <a:rPr lang="tr-TR" altLang="tr-TR" sz="3200"/>
              <a:t>Karmaşık anketler</a:t>
            </a:r>
          </a:p>
          <a:p>
            <a:pPr lvl="2" eaLnBrk="1" hangingPunct="1"/>
            <a:r>
              <a:rPr lang="tr-TR" altLang="tr-TR" sz="3200"/>
              <a:t>İstatistik analizler</a:t>
            </a:r>
          </a:p>
          <a:p>
            <a:pPr lvl="2" eaLnBrk="1" hangingPunct="1"/>
            <a:r>
              <a:rPr lang="tr-TR" altLang="tr-TR" sz="3200"/>
              <a:t>Profesyonel araştırmacılar</a:t>
            </a:r>
          </a:p>
          <a:p>
            <a:pPr lvl="4" indent="-327025" eaLnBrk="1" hangingPunct="1"/>
            <a:r>
              <a:rPr lang="tr-TR" altLang="tr-TR" sz="3200"/>
              <a:t>Veri toplama</a:t>
            </a:r>
          </a:p>
          <a:p>
            <a:pPr lvl="4" indent="-327025" eaLnBrk="1" hangingPunct="1"/>
            <a:r>
              <a:rPr lang="tr-TR" altLang="tr-TR" sz="3200"/>
              <a:t>Analiz</a:t>
            </a:r>
            <a:endParaRPr lang="tr-TR" altLang="tr-TR"/>
          </a:p>
        </p:txBody>
      </p:sp>
      <p:sp>
        <p:nvSpPr>
          <p:cNvPr id="131077" name="Text Box 4">
            <a:extLst>
              <a:ext uri="{FF2B5EF4-FFF2-40B4-BE49-F238E27FC236}">
                <a16:creationId xmlns:a16="http://schemas.microsoft.com/office/drawing/2014/main" id="{BBFC70CE-BA7F-3948-172F-04367E385562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 analizi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ayt Numarası Yer Tutucusu 3">
            <a:extLst>
              <a:ext uri="{FF2B5EF4-FFF2-40B4-BE49-F238E27FC236}">
                <a16:creationId xmlns:a16="http://schemas.microsoft.com/office/drawing/2014/main" id="{63966DEF-CA40-8C50-7730-C9B89DE3CF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183E162-18BE-45C0-80B7-2E0801CF0FD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2099" name="5 Slayt Numarası Yer Tutucusu">
            <a:extLst>
              <a:ext uri="{FF2B5EF4-FFF2-40B4-BE49-F238E27FC236}">
                <a16:creationId xmlns:a16="http://schemas.microsoft.com/office/drawing/2014/main" id="{6907F4FF-3463-85F3-58A1-7E0652B7EB4B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22A9CC2-C1CA-427C-B07D-AC63F56529F9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2100" name="Rectangle 2">
            <a:extLst>
              <a:ext uri="{FF2B5EF4-FFF2-40B4-BE49-F238E27FC236}">
                <a16:creationId xmlns:a16="http://schemas.microsoft.com/office/drawing/2014/main" id="{350DF52C-7FB5-853E-59E4-7AB95A06F9D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19288" y="346075"/>
            <a:ext cx="8229600" cy="850900"/>
          </a:xfrm>
        </p:spPr>
        <p:txBody>
          <a:bodyPr/>
          <a:lstStyle/>
          <a:p>
            <a:pPr eaLnBrk="1" hangingPunct="1"/>
            <a:r>
              <a:rPr lang="tr-TR" altLang="tr-TR" b="1"/>
              <a:t>Analiz </a:t>
            </a:r>
          </a:p>
        </p:txBody>
      </p:sp>
      <p:sp>
        <p:nvSpPr>
          <p:cNvPr id="132101" name="Rectangle 3">
            <a:extLst>
              <a:ext uri="{FF2B5EF4-FFF2-40B4-BE49-F238E27FC236}">
                <a16:creationId xmlns:a16="http://schemas.microsoft.com/office/drawing/2014/main" id="{B26CEDDB-C1FB-3EF4-AD8B-669CBA80A5C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Veriler, gerçekler kendileri konuşmaz</a:t>
            </a:r>
          </a:p>
          <a:p>
            <a:pPr eaLnBrk="1" hangingPunct="1"/>
            <a:r>
              <a:rPr lang="tr-TR" altLang="tr-TR"/>
              <a:t>Neden böyle olduklarını sormak gerekli</a:t>
            </a:r>
          </a:p>
          <a:p>
            <a:pPr eaLnBrk="1" hangingPunct="1"/>
            <a:endParaRPr lang="tr-TR" altLang="tr-TR"/>
          </a:p>
          <a:p>
            <a:pPr eaLnBrk="1" hangingPunct="1">
              <a:buFontTx/>
              <a:buNone/>
            </a:pPr>
            <a:r>
              <a:rPr lang="tr-TR" altLang="tr-TR" b="1"/>
              <a:t>	Örnek: </a:t>
            </a:r>
          </a:p>
          <a:p>
            <a:pPr eaLnBrk="1" hangingPunct="1">
              <a:buFontTx/>
              <a:buNone/>
            </a:pPr>
            <a:r>
              <a:rPr lang="tr-TR" altLang="tr-TR"/>
              <a:t>	A köyündeki çiftçiler son yıllarda buğday verimindeki azalmaları söylüyorsa…</a:t>
            </a:r>
          </a:p>
          <a:p>
            <a:pPr eaLnBrk="1" hangingPunct="1"/>
            <a:r>
              <a:rPr lang="tr-TR" altLang="tr-TR"/>
              <a:t>Neden? </a:t>
            </a:r>
          </a:p>
        </p:txBody>
      </p:sp>
      <p:sp>
        <p:nvSpPr>
          <p:cNvPr id="132102" name="Text Box 4">
            <a:extLst>
              <a:ext uri="{FF2B5EF4-FFF2-40B4-BE49-F238E27FC236}">
                <a16:creationId xmlns:a16="http://schemas.microsoft.com/office/drawing/2014/main" id="{4BDEFC6C-E433-A5A2-54FE-8E23CC7A303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 analizi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ayt Numarası Yer Tutucusu 3">
            <a:extLst>
              <a:ext uri="{FF2B5EF4-FFF2-40B4-BE49-F238E27FC236}">
                <a16:creationId xmlns:a16="http://schemas.microsoft.com/office/drawing/2014/main" id="{1B708CAA-6184-2062-E4FE-500A30D63D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371876F-BF57-496F-9AD9-E1E9BE51D61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3123" name="5 Slayt Numarası Yer Tutucusu">
            <a:extLst>
              <a:ext uri="{FF2B5EF4-FFF2-40B4-BE49-F238E27FC236}">
                <a16:creationId xmlns:a16="http://schemas.microsoft.com/office/drawing/2014/main" id="{3C955489-B049-0173-D6EC-A3BDFFC882A0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C08F65F-1B35-4896-9596-B498DA7E99BB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3124" name="Rectangle 2">
            <a:extLst>
              <a:ext uri="{FF2B5EF4-FFF2-40B4-BE49-F238E27FC236}">
                <a16:creationId xmlns:a16="http://schemas.microsoft.com/office/drawing/2014/main" id="{62947FC8-6374-82EE-74BC-517687C9D7E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l" eaLnBrk="1" hangingPunct="1"/>
            <a:r>
              <a:rPr lang="tr-TR" altLang="tr-TR" b="1"/>
              <a:t>Nedeni?</a:t>
            </a:r>
          </a:p>
        </p:txBody>
      </p:sp>
      <p:sp>
        <p:nvSpPr>
          <p:cNvPr id="133125" name="Rectangle 3">
            <a:extLst>
              <a:ext uri="{FF2B5EF4-FFF2-40B4-BE49-F238E27FC236}">
                <a16:creationId xmlns:a16="http://schemas.microsoft.com/office/drawing/2014/main" id="{B789902E-CBEE-FD77-B3F6-F17AAD47A45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Başka kaynaklara da sorgulamalıdır.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Açıklama;</a:t>
            </a:r>
          </a:p>
          <a:p>
            <a:pPr lvl="2" eaLnBrk="1" hangingPunct="1"/>
            <a:r>
              <a:rPr lang="tr-TR" altLang="tr-TR"/>
              <a:t>Kuraklık</a:t>
            </a:r>
          </a:p>
          <a:p>
            <a:pPr lvl="2" eaLnBrk="1" hangingPunct="1"/>
            <a:r>
              <a:rPr lang="tr-TR" altLang="tr-TR"/>
              <a:t>Toprak verimliliği</a:t>
            </a:r>
          </a:p>
          <a:p>
            <a:pPr lvl="2" eaLnBrk="1" hangingPunct="1"/>
            <a:r>
              <a:rPr lang="tr-TR" altLang="tr-TR"/>
              <a:t>Tohum çeşidi  kaynaklı sorunlar…</a:t>
            </a:r>
          </a:p>
        </p:txBody>
      </p:sp>
      <p:sp>
        <p:nvSpPr>
          <p:cNvPr id="133126" name="Text Box 4">
            <a:extLst>
              <a:ext uri="{FF2B5EF4-FFF2-40B4-BE49-F238E27FC236}">
                <a16:creationId xmlns:a16="http://schemas.microsoft.com/office/drawing/2014/main" id="{BCF58F7F-EA4C-3BA1-A144-FF7C76FD548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analizi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ayt Numarası Yer Tutucusu 3">
            <a:extLst>
              <a:ext uri="{FF2B5EF4-FFF2-40B4-BE49-F238E27FC236}">
                <a16:creationId xmlns:a16="http://schemas.microsoft.com/office/drawing/2014/main" id="{40C4CF31-832E-E8B3-749A-1B4B86E9C9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4AB4E19-9DCA-49BC-AA1D-79EB888CEB1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4147" name="5 Slayt Numarası Yer Tutucusu">
            <a:extLst>
              <a:ext uri="{FF2B5EF4-FFF2-40B4-BE49-F238E27FC236}">
                <a16:creationId xmlns:a16="http://schemas.microsoft.com/office/drawing/2014/main" id="{E587CBF5-390B-6708-C752-8A0C042BD3CD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0E171FF-A59D-41C3-A632-08785B98673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4148" name="Rectangle 2">
            <a:extLst>
              <a:ext uri="{FF2B5EF4-FFF2-40B4-BE49-F238E27FC236}">
                <a16:creationId xmlns:a16="http://schemas.microsoft.com/office/drawing/2014/main" id="{1F31B440-6EBB-0132-0895-021C0446B5C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Problemler ve potansiyeller</a:t>
            </a:r>
          </a:p>
        </p:txBody>
      </p:sp>
      <p:sp>
        <p:nvSpPr>
          <p:cNvPr id="134149" name="Rectangle 3">
            <a:extLst>
              <a:ext uri="{FF2B5EF4-FFF2-40B4-BE49-F238E27FC236}">
                <a16:creationId xmlns:a16="http://schemas.microsoft.com/office/drawing/2014/main" id="{E91356FC-5896-1AB9-D19D-55E1847DC7E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Başlıca problemler?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Kalkınma için potansiyeller?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Çiftçinin gözünde problemler?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Yerel gereksinimler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Koşullar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Durum analizinin her yıl yapılmasına gerek yok..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Bazı rakamlar yıldan yıla hızla değişmez.</a:t>
            </a:r>
          </a:p>
        </p:txBody>
      </p:sp>
      <p:sp>
        <p:nvSpPr>
          <p:cNvPr id="134150" name="Text Box 4">
            <a:extLst>
              <a:ext uri="{FF2B5EF4-FFF2-40B4-BE49-F238E27FC236}">
                <a16:creationId xmlns:a16="http://schemas.microsoft.com/office/drawing/2014/main" id="{46CAF36A-3EF0-10DE-5D8C-D2A507F51D0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78663" y="3232151"/>
            <a:ext cx="6742113" cy="366712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Durum analizi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ayt Numarası Yer Tutucusu 3">
            <a:extLst>
              <a:ext uri="{FF2B5EF4-FFF2-40B4-BE49-F238E27FC236}">
                <a16:creationId xmlns:a16="http://schemas.microsoft.com/office/drawing/2014/main" id="{02070B3B-1B7B-C5CE-CB3D-BEF3B0D912E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BE02C47-B33D-4DF8-8B67-8F610101DBD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5171" name="5 Slayt Numarası Yer Tutucusu">
            <a:extLst>
              <a:ext uri="{FF2B5EF4-FFF2-40B4-BE49-F238E27FC236}">
                <a16:creationId xmlns:a16="http://schemas.microsoft.com/office/drawing/2014/main" id="{478CC994-603A-D83F-2AA4-A270F930D3EB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7858D30-47A5-476A-830C-61B73203D9B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5172" name="Rectangle 2">
            <a:extLst>
              <a:ext uri="{FF2B5EF4-FFF2-40B4-BE49-F238E27FC236}">
                <a16:creationId xmlns:a16="http://schemas.microsoft.com/office/drawing/2014/main" id="{9ABE9603-32EE-5526-53A3-683A23DB590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4" y="260350"/>
            <a:ext cx="8435975" cy="865188"/>
          </a:xfrm>
          <a:solidFill>
            <a:srgbClr val="0000FF"/>
          </a:solidFill>
        </p:spPr>
        <p:txBody>
          <a:bodyPr/>
          <a:lstStyle/>
          <a:p>
            <a:pPr algn="l" eaLnBrk="1" hangingPunct="1"/>
            <a:r>
              <a:rPr lang="tr-TR" altLang="tr-TR" b="1">
                <a:solidFill>
                  <a:schemeClr val="bg1"/>
                </a:solidFill>
              </a:rPr>
              <a:t>Süreç?</a:t>
            </a:r>
          </a:p>
        </p:txBody>
      </p:sp>
      <p:sp>
        <p:nvSpPr>
          <p:cNvPr id="135173" name="Rectangle 3">
            <a:extLst>
              <a:ext uri="{FF2B5EF4-FFF2-40B4-BE49-F238E27FC236}">
                <a16:creationId xmlns:a16="http://schemas.microsoft.com/office/drawing/2014/main" id="{A698EE82-0496-9EAA-89D6-89F2ADBFB68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043113" y="1455738"/>
            <a:ext cx="8229600" cy="499745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</a:pPr>
            <a:r>
              <a:rPr lang="tr-TR" altLang="tr-TR" sz="4400" b="1"/>
              <a:t>Analiz</a:t>
            </a:r>
          </a:p>
          <a:p>
            <a:pPr algn="ctr" eaLnBrk="1" hangingPunct="1">
              <a:lnSpc>
                <a:spcPct val="90000"/>
              </a:lnSpc>
            </a:pPr>
            <a:r>
              <a:rPr lang="tr-TR" altLang="tr-TR" sz="4400" b="1"/>
              <a:t>Planlama</a:t>
            </a:r>
          </a:p>
          <a:p>
            <a:pPr eaLnBrk="1" hangingPunct="1">
              <a:lnSpc>
                <a:spcPct val="90000"/>
              </a:lnSpc>
            </a:pPr>
            <a:endParaRPr lang="tr-TR" altLang="tr-TR"/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Analiz aşamasında; </a:t>
            </a:r>
            <a:r>
              <a:rPr lang="tr-TR" altLang="tr-TR" sz="4000" b="1"/>
              <a:t>olası çözümler </a:t>
            </a:r>
            <a:r>
              <a:rPr lang="tr-TR" altLang="tr-TR"/>
              <a:t>geliştirilir.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 sz="4000" b="1">
                <a:solidFill>
                  <a:srgbClr val="990033"/>
                </a:solidFill>
              </a:rPr>
              <a:t>Planlamada; </a:t>
            </a:r>
          </a:p>
          <a:p>
            <a:pPr lvl="2" eaLnBrk="1" hangingPunct="1">
              <a:lnSpc>
                <a:spcPct val="90000"/>
              </a:lnSpc>
            </a:pPr>
            <a:r>
              <a:rPr lang="tr-TR" altLang="tr-TR" sz="3200" b="1"/>
              <a:t>belirli çözümler seçilir</a:t>
            </a:r>
          </a:p>
          <a:p>
            <a:pPr lvl="2" eaLnBrk="1" hangingPunct="1">
              <a:lnSpc>
                <a:spcPct val="90000"/>
              </a:lnSpc>
            </a:pPr>
            <a:r>
              <a:rPr lang="tr-TR" altLang="tr-TR" sz="3200" b="1"/>
              <a:t>Eylemler planlanır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ayt Numarası Yer Tutucusu 3">
            <a:extLst>
              <a:ext uri="{FF2B5EF4-FFF2-40B4-BE49-F238E27FC236}">
                <a16:creationId xmlns:a16="http://schemas.microsoft.com/office/drawing/2014/main" id="{47E0A05A-9F01-FB50-D4CD-A28DC6ECD9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BA5E4BF-E1E2-4DB7-A7D3-5FAB2F9D157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7523" name="5 Slayt Numarası Yer Tutucusu">
            <a:extLst>
              <a:ext uri="{FF2B5EF4-FFF2-40B4-BE49-F238E27FC236}">
                <a16:creationId xmlns:a16="http://schemas.microsoft.com/office/drawing/2014/main" id="{BF31A7C4-8028-FE88-B9CF-64DEB8DF4DC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F3464D3-8FAE-4830-81D9-2D1E858E3931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7524" name="Rectangle 2">
            <a:extLst>
              <a:ext uri="{FF2B5EF4-FFF2-40B4-BE49-F238E27FC236}">
                <a16:creationId xmlns:a16="http://schemas.microsoft.com/office/drawing/2014/main" id="{F08C4B67-6661-B78B-9111-CFED3CF22B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9"/>
            <a:ext cx="8229600" cy="777875"/>
          </a:xfrm>
          <a:solidFill>
            <a:srgbClr val="0000FF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Program planlamanın amacı</a:t>
            </a:r>
          </a:p>
        </p:txBody>
      </p:sp>
      <p:sp>
        <p:nvSpPr>
          <p:cNvPr id="107525" name="Rectangle 3">
            <a:extLst>
              <a:ext uri="{FF2B5EF4-FFF2-40B4-BE49-F238E27FC236}">
                <a16:creationId xmlns:a16="http://schemas.microsoft.com/office/drawing/2014/main" id="{EA35A2F4-9B3A-636A-F61C-3B337D202DF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341438"/>
            <a:ext cx="8229600" cy="52562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Tarımsal yayım belli bir yörede istenen hedeflere ulaşılmasına çalışır.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</a:pPr>
            <a:r>
              <a:rPr lang="tr-TR" altLang="tr-TR" b="1"/>
              <a:t>Süreç; 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hedefleri, 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hedef grupları, 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elemanların rolleri ve etkileşimlerini,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kaynakları,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eğitim yöntemlerini,</a:t>
            </a:r>
          </a:p>
          <a:p>
            <a:pPr lvl="1" eaLnBrk="1" hangingPunct="1">
              <a:lnSpc>
                <a:spcPct val="90000"/>
              </a:lnSpc>
            </a:pPr>
            <a:r>
              <a:rPr lang="tr-TR" altLang="tr-TR"/>
              <a:t>düzenli güncellemelerin nasıl yapılacağını belirlemeği amaçlar.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ayt Numarası Yer Tutucusu 3">
            <a:extLst>
              <a:ext uri="{FF2B5EF4-FFF2-40B4-BE49-F238E27FC236}">
                <a16:creationId xmlns:a16="http://schemas.microsoft.com/office/drawing/2014/main" id="{F55A51E4-B00B-70F0-C8F8-5CB5A92D73B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3E7D975-9EA1-4FDF-86B5-F975F73C9430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6195" name="5 Slayt Numarası Yer Tutucusu">
            <a:extLst>
              <a:ext uri="{FF2B5EF4-FFF2-40B4-BE49-F238E27FC236}">
                <a16:creationId xmlns:a16="http://schemas.microsoft.com/office/drawing/2014/main" id="{F9F8C4E3-15D6-BE31-8BAC-E5BF1E50FB3D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BD3511C-A569-4E48-9DFD-FEA962737270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6196" name="Rectangle 2">
            <a:extLst>
              <a:ext uri="{FF2B5EF4-FFF2-40B4-BE49-F238E27FC236}">
                <a16:creationId xmlns:a16="http://schemas.microsoft.com/office/drawing/2014/main" id="{4CEF32BF-8071-DA59-A45E-85C4E20ADF8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tr-TR" altLang="tr-TR" b="1"/>
              <a:t>Analiz aşaması</a:t>
            </a:r>
          </a:p>
        </p:txBody>
      </p:sp>
      <p:sp>
        <p:nvSpPr>
          <p:cNvPr id="136197" name="Rectangle 3">
            <a:extLst>
              <a:ext uri="{FF2B5EF4-FFF2-40B4-BE49-F238E27FC236}">
                <a16:creationId xmlns:a16="http://schemas.microsoft.com/office/drawing/2014/main" id="{983E4B65-72C2-4D46-CA06-92D28CDC498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Sorun analizi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Hedef analizi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Strateji analizi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Paydaş analizi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altLang="tr-TR" sz="2800"/>
              <a:t>	</a:t>
            </a:r>
            <a:r>
              <a:rPr lang="tr-TR" altLang="tr-TR" sz="2800" i="1"/>
              <a:t>hedeflere ulaşılmasında farklı stratejilerin tanımlanması, genel hedeflerin ve proje amaçlarının belirlenmesi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ayt Numarası Yer Tutucusu 3">
            <a:extLst>
              <a:ext uri="{FF2B5EF4-FFF2-40B4-BE49-F238E27FC236}">
                <a16:creationId xmlns:a16="http://schemas.microsoft.com/office/drawing/2014/main" id="{59B1F2A2-D01D-8934-A38C-715184C4148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2BB7D47-1E45-4608-8D94-6A401134DCD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7219" name="5 Slayt Numarası Yer Tutucusu">
            <a:extLst>
              <a:ext uri="{FF2B5EF4-FFF2-40B4-BE49-F238E27FC236}">
                <a16:creationId xmlns:a16="http://schemas.microsoft.com/office/drawing/2014/main" id="{30BF431D-CE7E-EE00-ED90-0A9F6EC9D02C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A7795A6-470C-4112-9F22-4F7539671126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7220" name="Rectangle 2">
            <a:extLst>
              <a:ext uri="{FF2B5EF4-FFF2-40B4-BE49-F238E27FC236}">
                <a16:creationId xmlns:a16="http://schemas.microsoft.com/office/drawing/2014/main" id="{592C6832-0209-DC3C-1983-4C1AB535F1B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836613"/>
            <a:ext cx="8229600" cy="5289550"/>
          </a:xfrm>
        </p:spPr>
        <p:txBody>
          <a:bodyPr/>
          <a:lstStyle/>
          <a:p>
            <a:pPr eaLnBrk="1" hangingPunct="1"/>
            <a:r>
              <a:rPr lang="tr-TR" altLang="tr-TR"/>
              <a:t>Sorun analizi en temel nedenin belirlenmesini sağlar..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Örnek: Baş ağrısı.. Doktor ilaç verir baş ağrısı geçer???</a:t>
            </a:r>
          </a:p>
          <a:p>
            <a:pPr eaLnBrk="1" hangingPunct="1"/>
            <a:r>
              <a:rPr lang="tr-TR" altLang="tr-TR"/>
              <a:t>Kalıcı mı?  İlaç etkisi geçince???</a:t>
            </a:r>
          </a:p>
          <a:p>
            <a:pPr eaLnBrk="1" hangingPunct="1"/>
            <a:r>
              <a:rPr lang="tr-TR" altLang="tr-TR"/>
              <a:t>Nedenlere inilmesi kalıcı ve sürdürülebilir çözüm…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ayt Numarası Yer Tutucusu 3">
            <a:extLst>
              <a:ext uri="{FF2B5EF4-FFF2-40B4-BE49-F238E27FC236}">
                <a16:creationId xmlns:a16="http://schemas.microsoft.com/office/drawing/2014/main" id="{0614E277-86C9-88B3-6F5B-A02991EADBD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16364B4-E3B4-4517-8075-8832B9AC6D1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8243" name="5 Slayt Numarası Yer Tutucusu">
            <a:extLst>
              <a:ext uri="{FF2B5EF4-FFF2-40B4-BE49-F238E27FC236}">
                <a16:creationId xmlns:a16="http://schemas.microsoft.com/office/drawing/2014/main" id="{0AA307FF-7B11-10AC-EAE8-4E42A0B68169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39EFFB0-E16D-453A-A81C-BB27C86DE07F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8244" name="Rectangle 2">
            <a:extLst>
              <a:ext uri="{FF2B5EF4-FFF2-40B4-BE49-F238E27FC236}">
                <a16:creationId xmlns:a16="http://schemas.microsoft.com/office/drawing/2014/main" id="{8AB623DE-ED49-53B3-0A8A-11793905AEC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70088" y="630238"/>
            <a:ext cx="8229600" cy="1143000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Problem / Sorun analizi </a:t>
            </a:r>
            <a:r>
              <a:rPr lang="tr-TR" altLang="tr-TR" sz="5400" b="1">
                <a:solidFill>
                  <a:schemeClr val="bg1"/>
                </a:solidFill>
                <a:sym typeface="Wingdings" panose="05000000000000000000" pitchFamily="2" charset="2"/>
              </a:rPr>
              <a:t></a:t>
            </a:r>
            <a:endParaRPr lang="tr-TR" altLang="tr-TR" sz="5400" b="1">
              <a:solidFill>
                <a:schemeClr val="bg1"/>
              </a:solidFill>
            </a:endParaRPr>
          </a:p>
        </p:txBody>
      </p:sp>
      <p:sp>
        <p:nvSpPr>
          <p:cNvPr id="138245" name="Rectangle 3">
            <a:extLst>
              <a:ext uri="{FF2B5EF4-FFF2-40B4-BE49-F238E27FC236}">
                <a16:creationId xmlns:a16="http://schemas.microsoft.com/office/drawing/2014/main" id="{7348F0A7-FBB6-59F3-F42C-653F4108A68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2033588"/>
            <a:ext cx="8229600" cy="3916362"/>
          </a:xfrm>
        </p:spPr>
        <p:txBody>
          <a:bodyPr/>
          <a:lstStyle/>
          <a:p>
            <a:pPr eaLnBrk="1" hangingPunct="1"/>
            <a:r>
              <a:rPr lang="tr-TR" altLang="tr-TR" sz="5400"/>
              <a:t>Nedenlere inmeden, sorunların etkisi ile uğraşan proje </a:t>
            </a:r>
            <a:r>
              <a:rPr lang="tr-TR" altLang="tr-TR" sz="5400" b="1"/>
              <a:t>sürdürülebilir</a:t>
            </a:r>
            <a:r>
              <a:rPr lang="tr-TR" altLang="tr-TR" sz="5400"/>
              <a:t> değildir.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ayt Numarası Yer Tutucusu 3">
            <a:extLst>
              <a:ext uri="{FF2B5EF4-FFF2-40B4-BE49-F238E27FC236}">
                <a16:creationId xmlns:a16="http://schemas.microsoft.com/office/drawing/2014/main" id="{288CC2A6-1657-2228-C8D4-F0D31B1DECB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36DAB22-EEF3-4BEB-B1CD-B3D11151D8A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9267" name="5 Slayt Numarası Yer Tutucusu">
            <a:extLst>
              <a:ext uri="{FF2B5EF4-FFF2-40B4-BE49-F238E27FC236}">
                <a16:creationId xmlns:a16="http://schemas.microsoft.com/office/drawing/2014/main" id="{6559181C-FD8F-DC3F-100C-3E252E191C7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1FBFAFD-373B-4914-91BB-573E26317FBF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39268" name="Rectangle 2">
            <a:extLst>
              <a:ext uri="{FF2B5EF4-FFF2-40B4-BE49-F238E27FC236}">
                <a16:creationId xmlns:a16="http://schemas.microsoft.com/office/drawing/2014/main" id="{34AF9F07-1AEC-70FF-6AFF-6C313DA70D5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990033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Paydaş Analizi</a:t>
            </a:r>
          </a:p>
        </p:txBody>
      </p:sp>
      <p:sp>
        <p:nvSpPr>
          <p:cNvPr id="139269" name="Rectangle 3">
            <a:extLst>
              <a:ext uri="{FF2B5EF4-FFF2-40B4-BE49-F238E27FC236}">
                <a16:creationId xmlns:a16="http://schemas.microsoft.com/office/drawing/2014/main" id="{F60AD781-65DD-1E9B-AA90-7BBAEED2EA4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989139"/>
            <a:ext cx="8229600" cy="3989387"/>
          </a:xfrm>
        </p:spPr>
        <p:txBody>
          <a:bodyPr/>
          <a:lstStyle/>
          <a:p>
            <a:pPr eaLnBrk="1" hangingPunct="1"/>
            <a:r>
              <a:rPr lang="tr-TR" altLang="tr-TR"/>
              <a:t>Sorundan kim/ler etkileniyor?</a:t>
            </a:r>
          </a:p>
          <a:p>
            <a:pPr eaLnBrk="1" hangingPunct="1"/>
            <a:r>
              <a:rPr lang="tr-TR" altLang="tr-TR"/>
              <a:t>Çözümde roller?</a:t>
            </a:r>
          </a:p>
          <a:p>
            <a:pPr eaLnBrk="1" hangingPunct="1"/>
            <a:r>
              <a:rPr lang="tr-TR" altLang="tr-TR"/>
              <a:t>Çıkarlar?</a:t>
            </a:r>
          </a:p>
          <a:p>
            <a:pPr eaLnBrk="1" hangingPunct="1"/>
            <a:r>
              <a:rPr lang="tr-TR" altLang="tr-TR"/>
              <a:t>Kimin sorunu kim yararlanacak?</a:t>
            </a:r>
          </a:p>
          <a:p>
            <a:pPr eaLnBrk="1" hangingPunct="1"/>
            <a:r>
              <a:rPr lang="tr-TR" altLang="tr-TR"/>
              <a:t>Tüm paydaşlar listelenir</a:t>
            </a:r>
          </a:p>
          <a:p>
            <a:pPr eaLnBrk="1" hangingPunct="1"/>
            <a:r>
              <a:rPr lang="tr-TR" altLang="tr-TR"/>
              <a:t>Paydaşların rolü tanımlanır…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ayt Numarası Yer Tutucusu 3">
            <a:extLst>
              <a:ext uri="{FF2B5EF4-FFF2-40B4-BE49-F238E27FC236}">
                <a16:creationId xmlns:a16="http://schemas.microsoft.com/office/drawing/2014/main" id="{7598EEB8-9C52-41EA-BDA8-389CBDC2B47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7A9E0E9-AB6B-4700-AED6-49F1D16E398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2339" name="5 Slayt Numarası Yer Tutucusu">
            <a:extLst>
              <a:ext uri="{FF2B5EF4-FFF2-40B4-BE49-F238E27FC236}">
                <a16:creationId xmlns:a16="http://schemas.microsoft.com/office/drawing/2014/main" id="{A5CEFAB8-9E27-4580-6F04-C6DA676E3FB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4072D8F-C508-4209-B4AE-7721B0F66FB5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2340" name="Rectangle 2">
            <a:extLst>
              <a:ext uri="{FF2B5EF4-FFF2-40B4-BE49-F238E27FC236}">
                <a16:creationId xmlns:a16="http://schemas.microsoft.com/office/drawing/2014/main" id="{4F6D2393-D696-105F-09C7-467D2884B1A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130175"/>
            <a:ext cx="8229600" cy="706438"/>
          </a:xfrm>
        </p:spPr>
        <p:txBody>
          <a:bodyPr/>
          <a:lstStyle/>
          <a:p>
            <a:pPr eaLnBrk="1" hangingPunct="1"/>
            <a:r>
              <a:rPr lang="tr-TR" altLang="tr-TR" sz="3600" b="1"/>
              <a:t>Program planlamada aşamalar</a:t>
            </a:r>
          </a:p>
        </p:txBody>
      </p:sp>
      <p:sp>
        <p:nvSpPr>
          <p:cNvPr id="142341" name="Text Box 5">
            <a:extLst>
              <a:ext uri="{FF2B5EF4-FFF2-40B4-BE49-F238E27FC236}">
                <a16:creationId xmlns:a16="http://schemas.microsoft.com/office/drawing/2014/main" id="{2BEC0F97-49B2-F8C2-CF75-3325F09AE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2038" y="2513013"/>
            <a:ext cx="124301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142342" name="AutoShape 7">
            <a:extLst>
              <a:ext uri="{FF2B5EF4-FFF2-40B4-BE49-F238E27FC236}">
                <a16:creationId xmlns:a16="http://schemas.microsoft.com/office/drawing/2014/main" id="{C724AE0A-8AD3-DE69-983F-CB0CBBE63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4825" y="981075"/>
            <a:ext cx="2952750" cy="1895296"/>
          </a:xfrm>
          <a:prstGeom prst="diamond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durum analizi</a:t>
            </a:r>
          </a:p>
        </p:txBody>
      </p:sp>
      <p:sp>
        <p:nvSpPr>
          <p:cNvPr id="142343" name="Text Box 8">
            <a:extLst>
              <a:ext uri="{FF2B5EF4-FFF2-40B4-BE49-F238E27FC236}">
                <a16:creationId xmlns:a16="http://schemas.microsoft.com/office/drawing/2014/main" id="{8AC97D95-EB4C-BB80-90E9-201899A97E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4" y="2997201"/>
            <a:ext cx="3095625" cy="519113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Hedef belirleme</a:t>
            </a:r>
          </a:p>
        </p:txBody>
      </p:sp>
      <p:sp>
        <p:nvSpPr>
          <p:cNvPr id="142344" name="Text Box 9">
            <a:extLst>
              <a:ext uri="{FF2B5EF4-FFF2-40B4-BE49-F238E27FC236}">
                <a16:creationId xmlns:a16="http://schemas.microsoft.com/office/drawing/2014/main" id="{CA8F9A19-EA50-4F95-5FC8-E7541004A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5" y="3789363"/>
            <a:ext cx="3671888" cy="519112"/>
          </a:xfrm>
          <a:prstGeom prst="rec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Program ve iş planı</a:t>
            </a:r>
          </a:p>
        </p:txBody>
      </p:sp>
      <p:sp>
        <p:nvSpPr>
          <p:cNvPr id="142345" name="Oval 10">
            <a:extLst>
              <a:ext uri="{FF2B5EF4-FFF2-40B4-BE49-F238E27FC236}">
                <a16:creationId xmlns:a16="http://schemas.microsoft.com/office/drawing/2014/main" id="{AB5F7727-9653-2606-7860-5FD7EB6A9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7439" y="4646614"/>
            <a:ext cx="2987675" cy="735747"/>
          </a:xfrm>
          <a:prstGeom prst="ellipse">
            <a:avLst/>
          </a:prstGeom>
          <a:solidFill>
            <a:srgbClr val="CC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uygulama</a:t>
            </a:r>
          </a:p>
        </p:txBody>
      </p:sp>
      <p:sp>
        <p:nvSpPr>
          <p:cNvPr id="142346" name="Text Box 11">
            <a:extLst>
              <a:ext uri="{FF2B5EF4-FFF2-40B4-BE49-F238E27FC236}">
                <a16:creationId xmlns:a16="http://schemas.microsoft.com/office/drawing/2014/main" id="{155EF641-C3C5-5709-886A-B7CC672757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0" y="5661026"/>
            <a:ext cx="3238500" cy="51911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Değerlendirme</a:t>
            </a:r>
          </a:p>
        </p:txBody>
      </p:sp>
      <p:sp>
        <p:nvSpPr>
          <p:cNvPr id="142347" name="AutoShape 12">
            <a:extLst>
              <a:ext uri="{FF2B5EF4-FFF2-40B4-BE49-F238E27FC236}">
                <a16:creationId xmlns:a16="http://schemas.microsoft.com/office/drawing/2014/main" id="{5D6378CF-E133-05D6-71AA-8E65DB793868}"/>
              </a:ext>
            </a:extLst>
          </p:cNvPr>
          <p:cNvSpPr>
            <a:spLocks noChangeArrowheads="1"/>
          </p:cNvSpPr>
          <p:nvPr/>
        </p:nvSpPr>
        <p:spPr bwMode="auto">
          <a:xfrm rot="1991668">
            <a:off x="1343026" y="4392841"/>
            <a:ext cx="5692775" cy="1039356"/>
          </a:xfrm>
          <a:prstGeom prst="rightArrow">
            <a:avLst>
              <a:gd name="adj1" fmla="val 50000"/>
              <a:gd name="adj2" fmla="val 150167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FFFFFF"/>
                </a:solidFill>
              </a:rPr>
              <a:t>İ z l em e</a:t>
            </a:r>
          </a:p>
        </p:txBody>
      </p:sp>
      <p:sp>
        <p:nvSpPr>
          <p:cNvPr id="142348" name="AutoShape 13">
            <a:extLst>
              <a:ext uri="{FF2B5EF4-FFF2-40B4-BE49-F238E27FC236}">
                <a16:creationId xmlns:a16="http://schemas.microsoft.com/office/drawing/2014/main" id="{11DDBED5-21B2-18D7-E295-E67543ECDF21}"/>
              </a:ext>
            </a:extLst>
          </p:cNvPr>
          <p:cNvSpPr>
            <a:spLocks noChangeArrowheads="1"/>
          </p:cNvSpPr>
          <p:nvPr/>
        </p:nvSpPr>
        <p:spPr bwMode="auto">
          <a:xfrm rot="1991668">
            <a:off x="5083176" y="2651354"/>
            <a:ext cx="5692775" cy="1039356"/>
          </a:xfrm>
          <a:prstGeom prst="leftArrow">
            <a:avLst>
              <a:gd name="adj1" fmla="val 50000"/>
              <a:gd name="adj2" fmla="val 150168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800" b="1">
                <a:solidFill>
                  <a:srgbClr val="FFFFFF"/>
                </a:solidFill>
              </a:rPr>
              <a:t>İ z l em e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ayt Numarası Yer Tutucusu 3">
            <a:extLst>
              <a:ext uri="{FF2B5EF4-FFF2-40B4-BE49-F238E27FC236}">
                <a16:creationId xmlns:a16="http://schemas.microsoft.com/office/drawing/2014/main" id="{1E3068B4-AF9E-AFBF-74CA-C40CCFA9ABA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709ACC7-5E0C-4443-A991-6094A32F052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3363" name="5 Slayt Numarası Yer Tutucusu">
            <a:extLst>
              <a:ext uri="{FF2B5EF4-FFF2-40B4-BE49-F238E27FC236}">
                <a16:creationId xmlns:a16="http://schemas.microsoft.com/office/drawing/2014/main" id="{C3278ECC-B7C8-8F0F-0485-4B9CE0B28DE7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92EDA56-116D-459C-959B-E2DA95F5EDD9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3364" name="Rectangle 2">
            <a:extLst>
              <a:ext uri="{FF2B5EF4-FFF2-40B4-BE49-F238E27FC236}">
                <a16:creationId xmlns:a16="http://schemas.microsoft.com/office/drawing/2014/main" id="{00C765CF-0FA4-DA1B-160A-C2213D95F6E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990033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Hedef belirleme</a:t>
            </a:r>
          </a:p>
        </p:txBody>
      </p:sp>
      <p:sp>
        <p:nvSpPr>
          <p:cNvPr id="143365" name="Rectangle 3">
            <a:extLst>
              <a:ext uri="{FF2B5EF4-FFF2-40B4-BE49-F238E27FC236}">
                <a16:creationId xmlns:a16="http://schemas.microsoft.com/office/drawing/2014/main" id="{F4908295-563F-1B99-ADB9-96B3DD455B0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Durum analizi sonrası </a:t>
            </a:r>
            <a:r>
              <a:rPr lang="tr-TR" altLang="tr-TR" b="1">
                <a:solidFill>
                  <a:srgbClr val="FF0000"/>
                </a:solidFill>
              </a:rPr>
              <a:t>değişim</a:t>
            </a:r>
            <a:r>
              <a:rPr lang="tr-TR" altLang="tr-TR"/>
              <a:t>..</a:t>
            </a:r>
          </a:p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Neler değişmeli…</a:t>
            </a:r>
          </a:p>
          <a:p>
            <a:pPr eaLnBrk="1" hangingPunct="1"/>
            <a:r>
              <a:rPr lang="tr-TR" altLang="tr-TR"/>
              <a:t>Değişim </a:t>
            </a:r>
            <a:r>
              <a:rPr lang="tr-TR" altLang="tr-TR" b="1"/>
              <a:t>yayım</a:t>
            </a:r>
            <a:r>
              <a:rPr lang="tr-TR" altLang="tr-TR"/>
              <a:t> programı ile sağlanacaktır.</a:t>
            </a:r>
          </a:p>
          <a:p>
            <a:pPr eaLnBrk="1" hangingPunct="1"/>
            <a:r>
              <a:rPr lang="tr-TR" altLang="tr-TR"/>
              <a:t>Anahtar sorular</a:t>
            </a:r>
          </a:p>
          <a:p>
            <a:pPr lvl="2" eaLnBrk="1" hangingPunct="1"/>
            <a:r>
              <a:rPr lang="tr-TR" altLang="tr-TR"/>
              <a:t>Yerel sorunlar nasıl çözülecek?</a:t>
            </a:r>
          </a:p>
          <a:p>
            <a:pPr lvl="2" eaLnBrk="1" hangingPunct="1"/>
            <a:r>
              <a:rPr lang="tr-TR" altLang="tr-TR"/>
              <a:t>Yerel potansiyeller nasıl harekete geçirilecek?</a:t>
            </a:r>
          </a:p>
          <a:p>
            <a:pPr eaLnBrk="1" hangingPunct="1"/>
            <a:r>
              <a:rPr lang="tr-TR" altLang="tr-TR"/>
              <a:t>Çözümler net ve gerçekçi olmalı..</a:t>
            </a:r>
          </a:p>
          <a:p>
            <a:pPr eaLnBrk="1" hangingPunct="1"/>
            <a:endParaRPr lang="tr-TR" altLang="tr-TR"/>
          </a:p>
        </p:txBody>
      </p:sp>
      <p:sp>
        <p:nvSpPr>
          <p:cNvPr id="143366" name="Text Box 4">
            <a:extLst>
              <a:ext uri="{FF2B5EF4-FFF2-40B4-BE49-F238E27FC236}">
                <a16:creationId xmlns:a16="http://schemas.microsoft.com/office/drawing/2014/main" id="{AA48C130-0614-E44A-0BF5-4903F67C31A5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ayt Numarası Yer Tutucusu 3">
            <a:extLst>
              <a:ext uri="{FF2B5EF4-FFF2-40B4-BE49-F238E27FC236}">
                <a16:creationId xmlns:a16="http://schemas.microsoft.com/office/drawing/2014/main" id="{631E4409-FB5A-A635-03F2-B195E13B82E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B0D9C36-9054-42EA-9D58-83D9C059B7F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4387" name="5 Slayt Numarası Yer Tutucusu">
            <a:extLst>
              <a:ext uri="{FF2B5EF4-FFF2-40B4-BE49-F238E27FC236}">
                <a16:creationId xmlns:a16="http://schemas.microsoft.com/office/drawing/2014/main" id="{86DB5B10-E832-B926-7F6D-B8C16BCC58A4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AE6EE44-77F2-48B1-BE8C-9E10904C4009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4388" name="Rectangle 2">
            <a:extLst>
              <a:ext uri="{FF2B5EF4-FFF2-40B4-BE49-F238E27FC236}">
                <a16:creationId xmlns:a16="http://schemas.microsoft.com/office/drawing/2014/main" id="{EB962C73-D249-9718-7E5E-5426BD7C371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Çözüm bulma</a:t>
            </a:r>
          </a:p>
        </p:txBody>
      </p:sp>
      <p:sp>
        <p:nvSpPr>
          <p:cNvPr id="144389" name="Rectangle 3">
            <a:extLst>
              <a:ext uri="{FF2B5EF4-FFF2-40B4-BE49-F238E27FC236}">
                <a16:creationId xmlns:a16="http://schemas.microsoft.com/office/drawing/2014/main" id="{C20FFFD9-BE4E-A0FA-FC82-FB94A51B89B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Yerel koşullar ve öncelikler</a:t>
            </a:r>
          </a:p>
          <a:p>
            <a:pPr eaLnBrk="1" hangingPunct="1"/>
            <a:r>
              <a:rPr lang="tr-TR" altLang="tr-TR"/>
              <a:t>Beklentiler</a:t>
            </a:r>
          </a:p>
          <a:p>
            <a:pPr eaLnBrk="1" hangingPunct="1"/>
            <a:r>
              <a:rPr lang="tr-TR" altLang="tr-TR"/>
              <a:t>Teknik çözümler (üretim vb)</a:t>
            </a:r>
          </a:p>
          <a:p>
            <a:pPr eaLnBrk="1" hangingPunct="1"/>
            <a:r>
              <a:rPr lang="tr-TR" altLang="tr-TR"/>
              <a:t>Kurumsal değişim (kredi, pazarlama sistemleri)</a:t>
            </a:r>
          </a:p>
          <a:p>
            <a:pPr lvl="2" eaLnBrk="1" hangingPunct="1"/>
            <a:r>
              <a:rPr lang="tr-TR" altLang="tr-TR"/>
              <a:t>Kurumsal çözümler başka aktörlerle işbirliğini gerektirir</a:t>
            </a:r>
          </a:p>
        </p:txBody>
      </p:sp>
      <p:sp>
        <p:nvSpPr>
          <p:cNvPr id="144390" name="Text Box 4">
            <a:extLst>
              <a:ext uri="{FF2B5EF4-FFF2-40B4-BE49-F238E27FC236}">
                <a16:creationId xmlns:a16="http://schemas.microsoft.com/office/drawing/2014/main" id="{E9BA1D40-AFAD-AE6C-5900-23A3B619B31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ayt Numarası Yer Tutucusu 3">
            <a:extLst>
              <a:ext uri="{FF2B5EF4-FFF2-40B4-BE49-F238E27FC236}">
                <a16:creationId xmlns:a16="http://schemas.microsoft.com/office/drawing/2014/main" id="{FCE43712-843D-5B1B-5BD1-22847E31AD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290ED90-59D8-44EB-889D-54874232392D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5411" name="5 Slayt Numarası Yer Tutucusu">
            <a:extLst>
              <a:ext uri="{FF2B5EF4-FFF2-40B4-BE49-F238E27FC236}">
                <a16:creationId xmlns:a16="http://schemas.microsoft.com/office/drawing/2014/main" id="{6BEDF05E-78DE-1301-4012-DF915068F3CF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414E24F-79B1-4C97-96D9-983C0CAA46B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5412" name="Rectangle 2">
            <a:extLst>
              <a:ext uri="{FF2B5EF4-FFF2-40B4-BE49-F238E27FC236}">
                <a16:creationId xmlns:a16="http://schemas.microsoft.com/office/drawing/2014/main" id="{71B8F781-2F06-9FCF-BB78-372C6A830BA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B0F0"/>
                </a:solidFill>
              </a:rPr>
              <a:t>Bir bölgenin potansiyelini geliştirilmesindeki fikir kaynakları</a:t>
            </a:r>
          </a:p>
        </p:txBody>
      </p:sp>
      <p:sp>
        <p:nvSpPr>
          <p:cNvPr id="145413" name="Rectangle 3">
            <a:extLst>
              <a:ext uri="{FF2B5EF4-FFF2-40B4-BE49-F238E27FC236}">
                <a16:creationId xmlns:a16="http://schemas.microsoft.com/office/drawing/2014/main" id="{4B3A0B3E-B0C5-A493-7CAA-F7BE32EDBD4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2133600"/>
            <a:ext cx="8229600" cy="3949700"/>
          </a:xfrm>
        </p:spPr>
        <p:txBody>
          <a:bodyPr/>
          <a:lstStyle/>
          <a:p>
            <a:pPr eaLnBrk="1" hangingPunct="1"/>
            <a:r>
              <a:rPr lang="tr-TR" altLang="tr-TR"/>
              <a:t>Yayımcının kendi teknik bilgisi</a:t>
            </a:r>
          </a:p>
          <a:p>
            <a:pPr eaLnBrk="1" hangingPunct="1"/>
            <a:r>
              <a:rPr lang="tr-TR" altLang="tr-TR"/>
              <a:t>Başka yöredeki çiftçi ve yayımcıların deneyimi</a:t>
            </a:r>
          </a:p>
          <a:p>
            <a:pPr eaLnBrk="1" hangingPunct="1"/>
            <a:r>
              <a:rPr lang="tr-TR" altLang="tr-TR"/>
              <a:t>Uygulamalı araştırmalar (çiftçi tarlasında)</a:t>
            </a:r>
          </a:p>
          <a:p>
            <a:pPr eaLnBrk="1" hangingPunct="1"/>
            <a:r>
              <a:rPr lang="tr-TR" altLang="tr-TR"/>
              <a:t>Ulusal öncelikler ve yönergeler</a:t>
            </a:r>
          </a:p>
          <a:p>
            <a:pPr eaLnBrk="1" hangingPunct="1"/>
            <a:r>
              <a:rPr lang="tr-TR" altLang="tr-TR"/>
              <a:t>Kaynak/fon sağlanabilen projeler</a:t>
            </a:r>
          </a:p>
        </p:txBody>
      </p:sp>
      <p:sp>
        <p:nvSpPr>
          <p:cNvPr id="145414" name="Text Box 4">
            <a:extLst>
              <a:ext uri="{FF2B5EF4-FFF2-40B4-BE49-F238E27FC236}">
                <a16:creationId xmlns:a16="http://schemas.microsoft.com/office/drawing/2014/main" id="{1FEAE388-3EF9-EE25-7CBC-983D7B73E83F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ayt Numarası Yer Tutucusu 3">
            <a:extLst>
              <a:ext uri="{FF2B5EF4-FFF2-40B4-BE49-F238E27FC236}">
                <a16:creationId xmlns:a16="http://schemas.microsoft.com/office/drawing/2014/main" id="{FC77C7A6-91E2-D48E-3D54-965CB1A06B4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86809F6-F3BD-4898-8233-00EDD477A57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6435" name="5 Slayt Numarası Yer Tutucusu">
            <a:extLst>
              <a:ext uri="{FF2B5EF4-FFF2-40B4-BE49-F238E27FC236}">
                <a16:creationId xmlns:a16="http://schemas.microsoft.com/office/drawing/2014/main" id="{803A13A3-259A-ACFD-F4D3-C8CD499C718D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4929F1F-2C68-47A2-A768-1FF537F8F33D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6436" name="Rectangle 2">
            <a:extLst>
              <a:ext uri="{FF2B5EF4-FFF2-40B4-BE49-F238E27FC236}">
                <a16:creationId xmlns:a16="http://schemas.microsoft.com/office/drawing/2014/main" id="{ABEA9E5E-0A6B-FB99-E1F4-6C82AE55B24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Hedeflenen çözümler</a:t>
            </a:r>
          </a:p>
        </p:txBody>
      </p:sp>
      <p:sp>
        <p:nvSpPr>
          <p:cNvPr id="146437" name="Rectangle 3">
            <a:extLst>
              <a:ext uri="{FF2B5EF4-FFF2-40B4-BE49-F238E27FC236}">
                <a16:creationId xmlns:a16="http://schemas.microsoft.com/office/drawing/2014/main" id="{F2458E6A-540F-7382-3D94-163EF642A88D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1960564"/>
            <a:ext cx="8229600" cy="3629025"/>
          </a:xfrm>
        </p:spPr>
        <p:txBody>
          <a:bodyPr/>
          <a:lstStyle/>
          <a:p>
            <a:pPr eaLnBrk="1" hangingPunct="1"/>
            <a:r>
              <a:rPr lang="tr-TR" altLang="tr-TR"/>
              <a:t>Kabul edilebilir</a:t>
            </a:r>
          </a:p>
          <a:p>
            <a:pPr eaLnBrk="1" hangingPunct="1"/>
            <a:r>
              <a:rPr lang="tr-TR" altLang="tr-TR"/>
              <a:t>Teknik geçerlilik (test edilmiş)</a:t>
            </a:r>
          </a:p>
          <a:p>
            <a:pPr eaLnBrk="1" hangingPunct="1"/>
            <a:r>
              <a:rPr lang="tr-TR" altLang="tr-TR"/>
              <a:t>Ulusal politikalara ve yerel kurumlara uyumlu</a:t>
            </a:r>
          </a:p>
          <a:p>
            <a:pPr eaLnBrk="1" hangingPunct="1"/>
            <a:r>
              <a:rPr lang="tr-TR" altLang="tr-TR"/>
              <a:t>Yayımcının yeteneklerine ve iş tanımına uygun</a:t>
            </a:r>
          </a:p>
        </p:txBody>
      </p:sp>
      <p:sp>
        <p:nvSpPr>
          <p:cNvPr id="146438" name="Text Box 4">
            <a:extLst>
              <a:ext uri="{FF2B5EF4-FFF2-40B4-BE49-F238E27FC236}">
                <a16:creationId xmlns:a16="http://schemas.microsoft.com/office/drawing/2014/main" id="{D8B0FF89-FF22-3BBB-845E-FB4DABC947FA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ayt Numarası Yer Tutucusu 3">
            <a:extLst>
              <a:ext uri="{FF2B5EF4-FFF2-40B4-BE49-F238E27FC236}">
                <a16:creationId xmlns:a16="http://schemas.microsoft.com/office/drawing/2014/main" id="{99B80EB1-CB36-0E76-1E97-4B8DAC798C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AEDD6C9-6A6A-40C1-841F-47C040517EB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7459" name="5 Slayt Numarası Yer Tutucusu">
            <a:extLst>
              <a:ext uri="{FF2B5EF4-FFF2-40B4-BE49-F238E27FC236}">
                <a16:creationId xmlns:a16="http://schemas.microsoft.com/office/drawing/2014/main" id="{BC9019DE-9E76-ED50-A725-1C08C073C19F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F50EF04-1331-42E4-8FD9-4385360A6ED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7460" name="Rectangle 2">
            <a:extLst>
              <a:ext uri="{FF2B5EF4-FFF2-40B4-BE49-F238E27FC236}">
                <a16:creationId xmlns:a16="http://schemas.microsoft.com/office/drawing/2014/main" id="{4E0E4AEA-D5A6-D6AE-A7F6-C9DCFCF7851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r-TR" altLang="tr-TR" b="1"/>
              <a:t>Hedeflerin belirtilmesi</a:t>
            </a:r>
          </a:p>
        </p:txBody>
      </p:sp>
      <p:sp>
        <p:nvSpPr>
          <p:cNvPr id="147461" name="Rectangle 3">
            <a:extLst>
              <a:ext uri="{FF2B5EF4-FFF2-40B4-BE49-F238E27FC236}">
                <a16:creationId xmlns:a16="http://schemas.microsoft.com/office/drawing/2014/main" id="{76529463-76AE-7898-5E1C-FB694E56B02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Zaman, para, eleman kısıtları nedeni ile yayımcı hangi konuların öncelikli olduğuna karar vermelidir.</a:t>
            </a:r>
          </a:p>
          <a:p>
            <a:pPr eaLnBrk="1" hangingPunct="1"/>
            <a:r>
              <a:rPr lang="tr-TR" altLang="tr-TR"/>
              <a:t>Devlet politikaları, uygulamaların yararlarının ölçüsü ve dağılımı</a:t>
            </a:r>
          </a:p>
          <a:p>
            <a:pPr eaLnBrk="1" hangingPunct="1"/>
            <a:r>
              <a:rPr lang="tr-TR" altLang="tr-TR"/>
              <a:t>Hedefler genel ifadelerle değil </a:t>
            </a:r>
            <a:r>
              <a:rPr lang="tr-TR" altLang="tr-TR" b="1"/>
              <a:t>MİKTAR</a:t>
            </a:r>
            <a:r>
              <a:rPr lang="tr-TR" altLang="tr-TR"/>
              <a:t> ve </a:t>
            </a:r>
            <a:r>
              <a:rPr lang="tr-TR" altLang="tr-TR" b="1"/>
              <a:t>SAYILARLA</a:t>
            </a:r>
            <a:r>
              <a:rPr lang="tr-TR" altLang="tr-TR"/>
              <a:t> belirtilmelidir..</a:t>
            </a:r>
          </a:p>
        </p:txBody>
      </p:sp>
      <p:sp>
        <p:nvSpPr>
          <p:cNvPr id="147462" name="Text Box 4">
            <a:extLst>
              <a:ext uri="{FF2B5EF4-FFF2-40B4-BE49-F238E27FC236}">
                <a16:creationId xmlns:a16="http://schemas.microsoft.com/office/drawing/2014/main" id="{D987EDEC-7F2E-2455-0C2D-FEE8C9B8CA67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ayt Numarası Yer Tutucusu 3">
            <a:extLst>
              <a:ext uri="{FF2B5EF4-FFF2-40B4-BE49-F238E27FC236}">
                <a16:creationId xmlns:a16="http://schemas.microsoft.com/office/drawing/2014/main" id="{48018F74-C60B-37F3-D7E7-7B6546337F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4FACBEF-9682-496A-B20F-25CB35300B3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8547" name="5 Slayt Numarası Yer Tutucusu">
            <a:extLst>
              <a:ext uri="{FF2B5EF4-FFF2-40B4-BE49-F238E27FC236}">
                <a16:creationId xmlns:a16="http://schemas.microsoft.com/office/drawing/2014/main" id="{5124C900-4851-9AEC-6C16-09B9499058F8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CA7920E-8E91-4772-B3EB-6288CBFF0D7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8548" name="Rectangle 3">
            <a:extLst>
              <a:ext uri="{FF2B5EF4-FFF2-40B4-BE49-F238E27FC236}">
                <a16:creationId xmlns:a16="http://schemas.microsoft.com/office/drawing/2014/main" id="{958721B2-876F-18D8-802F-69566C72273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711450" y="1773238"/>
            <a:ext cx="6707188" cy="3124200"/>
          </a:xfrm>
        </p:spPr>
        <p:txBody>
          <a:bodyPr/>
          <a:lstStyle/>
          <a:p>
            <a:pPr eaLnBrk="1" hangingPunct="1"/>
            <a:r>
              <a:rPr lang="tr-TR" altLang="tr-TR"/>
              <a:t>Planlama nedir?</a:t>
            </a:r>
          </a:p>
          <a:p>
            <a:pPr eaLnBrk="1" hangingPunct="1"/>
            <a:endParaRPr lang="tr-TR" altLang="tr-TR"/>
          </a:p>
          <a:p>
            <a:pPr eaLnBrk="1" hangingPunct="1"/>
            <a:r>
              <a:rPr lang="tr-TR" altLang="tr-TR"/>
              <a:t>Ne gibi etkinlikler planlanır?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ayt Numarası Yer Tutucusu 3">
            <a:extLst>
              <a:ext uri="{FF2B5EF4-FFF2-40B4-BE49-F238E27FC236}">
                <a16:creationId xmlns:a16="http://schemas.microsoft.com/office/drawing/2014/main" id="{9A0D3937-133C-90AB-43E1-F7559604332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06336B1-A6B3-4E87-9778-A83BB79F6374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8483" name="5 Slayt Numarası Yer Tutucusu">
            <a:extLst>
              <a:ext uri="{FF2B5EF4-FFF2-40B4-BE49-F238E27FC236}">
                <a16:creationId xmlns:a16="http://schemas.microsoft.com/office/drawing/2014/main" id="{EA54E323-C722-192B-5418-5C1BC3377B19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09F780A-A310-4B4D-A199-1C6F23F8C68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8484" name="Rectangle 3">
            <a:extLst>
              <a:ext uri="{FF2B5EF4-FFF2-40B4-BE49-F238E27FC236}">
                <a16:creationId xmlns:a16="http://schemas.microsoft.com/office/drawing/2014/main" id="{B3B2593B-020E-2042-C5D3-CAD10836C17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Geliştirilmiş buğday çeşidinin ekim alanını artırmak </a:t>
            </a:r>
            <a:r>
              <a:rPr lang="tr-TR" altLang="tr-TR" sz="4000" b="1">
                <a:solidFill>
                  <a:schemeClr val="accent2"/>
                </a:solidFill>
                <a:sym typeface="Wingdings" panose="05000000000000000000" pitchFamily="2" charset="2"/>
              </a:rPr>
              <a:t></a:t>
            </a:r>
            <a:endParaRPr lang="tr-TR" altLang="tr-TR" sz="4000" b="1">
              <a:solidFill>
                <a:schemeClr val="accent2"/>
              </a:solidFill>
            </a:endParaRPr>
          </a:p>
          <a:p>
            <a:pPr eaLnBrk="1" hangingPunct="1">
              <a:buFontTx/>
              <a:buNone/>
            </a:pPr>
            <a:endParaRPr lang="tr-TR" altLang="tr-TR" b="1">
              <a:solidFill>
                <a:schemeClr val="accent2"/>
              </a:solidFill>
            </a:endParaRPr>
          </a:p>
          <a:p>
            <a:pPr eaLnBrk="1" hangingPunct="1"/>
            <a:r>
              <a:rPr lang="tr-TR" altLang="tr-TR"/>
              <a:t>Geliştirilmiş buğday çeşidinin ekim alanını </a:t>
            </a:r>
            <a:r>
              <a:rPr lang="tr-TR" altLang="tr-TR" b="1"/>
              <a:t>60 dekardan 200 daa’</a:t>
            </a:r>
            <a:r>
              <a:rPr lang="tr-TR" altLang="tr-TR"/>
              <a:t>a çıkarmak </a:t>
            </a:r>
            <a:r>
              <a:rPr lang="tr-TR" altLang="tr-TR" sz="4000" b="1">
                <a:solidFill>
                  <a:srgbClr val="FF5050"/>
                </a:solidFill>
                <a:sym typeface="Wingdings" panose="05000000000000000000" pitchFamily="2" charset="2"/>
              </a:rPr>
              <a:t></a:t>
            </a:r>
            <a:endParaRPr lang="tr-TR" altLang="tr-TR" sz="4000" b="1">
              <a:solidFill>
                <a:srgbClr val="FF5050"/>
              </a:solidFill>
            </a:endParaRPr>
          </a:p>
          <a:p>
            <a:pPr eaLnBrk="1" hangingPunct="1"/>
            <a:endParaRPr lang="tr-TR" altLang="tr-TR" b="1">
              <a:solidFill>
                <a:srgbClr val="FF5050"/>
              </a:solidFill>
            </a:endParaRPr>
          </a:p>
          <a:p>
            <a:pPr eaLnBrk="1" hangingPunct="1"/>
            <a:endParaRPr lang="tr-TR" altLang="tr-TR"/>
          </a:p>
        </p:txBody>
      </p:sp>
      <p:sp>
        <p:nvSpPr>
          <p:cNvPr id="148485" name="Text Box 4">
            <a:extLst>
              <a:ext uri="{FF2B5EF4-FFF2-40B4-BE49-F238E27FC236}">
                <a16:creationId xmlns:a16="http://schemas.microsoft.com/office/drawing/2014/main" id="{EF4D18E2-3BA2-45D1-EA03-3C95C4A120D1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7085013" y="3232151"/>
            <a:ext cx="6742113" cy="366712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1800" b="1">
                <a:solidFill>
                  <a:srgbClr val="000000"/>
                </a:solidFill>
              </a:rPr>
              <a:t>Hedef   belirleme</a:t>
            </a:r>
          </a:p>
        </p:txBody>
      </p:sp>
      <p:sp>
        <p:nvSpPr>
          <p:cNvPr id="148486" name="Line 7">
            <a:extLst>
              <a:ext uri="{FF2B5EF4-FFF2-40B4-BE49-F238E27FC236}">
                <a16:creationId xmlns:a16="http://schemas.microsoft.com/office/drawing/2014/main" id="{F3CCABDC-D527-D76F-3986-0848634AF4DE}"/>
              </a:ext>
            </a:extLst>
          </p:cNvPr>
          <p:cNvSpPr>
            <a:spLocks noChangeShapeType="1"/>
          </p:cNvSpPr>
          <p:nvPr/>
        </p:nvSpPr>
        <p:spPr bwMode="auto">
          <a:xfrm>
            <a:off x="3287713" y="1773238"/>
            <a:ext cx="3384550" cy="100806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487" name="Line 8">
            <a:extLst>
              <a:ext uri="{FF2B5EF4-FFF2-40B4-BE49-F238E27FC236}">
                <a16:creationId xmlns:a16="http://schemas.microsoft.com/office/drawing/2014/main" id="{BEFC304D-8347-59DE-9207-B8C38C159C5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90950" y="1773239"/>
            <a:ext cx="3600450" cy="108108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ayt Numarası Yer Tutucusu 3">
            <a:extLst>
              <a:ext uri="{FF2B5EF4-FFF2-40B4-BE49-F238E27FC236}">
                <a16:creationId xmlns:a16="http://schemas.microsoft.com/office/drawing/2014/main" id="{B5B22731-1915-BF8F-6DFF-C12F36C629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06946D8-0E6A-438F-B43E-1048BFC36DB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9507" name="5 Slayt Numarası Yer Tutucusu">
            <a:extLst>
              <a:ext uri="{FF2B5EF4-FFF2-40B4-BE49-F238E27FC236}">
                <a16:creationId xmlns:a16="http://schemas.microsoft.com/office/drawing/2014/main" id="{D8A73C81-A9C6-6741-5D28-7B2F21237878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DC5A448-BA8F-4ED7-9B01-C8CD5B8528D2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49508" name="Rectangle 2">
            <a:extLst>
              <a:ext uri="{FF2B5EF4-FFF2-40B4-BE49-F238E27FC236}">
                <a16:creationId xmlns:a16="http://schemas.microsoft.com/office/drawing/2014/main" id="{4AF0C605-F40C-7F16-B0CE-0B5D1EB5F96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8"/>
            <a:ext cx="8229600" cy="633412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tr-TR" altLang="tr-TR" sz="4000" b="1"/>
              <a:t>Yayım programı</a:t>
            </a:r>
          </a:p>
        </p:txBody>
      </p:sp>
      <p:graphicFrame>
        <p:nvGraphicFramePr>
          <p:cNvPr id="48195" name="Group 67">
            <a:extLst>
              <a:ext uri="{FF2B5EF4-FFF2-40B4-BE49-F238E27FC236}">
                <a16:creationId xmlns:a16="http://schemas.microsoft.com/office/drawing/2014/main" id="{7E82DC4A-EA35-5EBB-8067-BCD489EED7C4}"/>
              </a:ext>
            </a:extLst>
          </p:cNvPr>
          <p:cNvGraphicFramePr>
            <a:graphicFrameLocks noGrp="1"/>
          </p:cNvGraphicFramePr>
          <p:nvPr/>
        </p:nvGraphicFramePr>
        <p:xfrm>
          <a:off x="1847850" y="1114425"/>
          <a:ext cx="8497888" cy="5127630"/>
        </p:xfrm>
        <a:graphic>
          <a:graphicData uri="http://schemas.openxmlformats.org/drawingml/2006/table">
            <a:tbl>
              <a:tblPr/>
              <a:tblGrid>
                <a:gridCol w="151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86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89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Problem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Gıda kıtlığı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100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Potansiyel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Yeni </a:t>
                      </a: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buğday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çeşidi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ve </a:t>
                      </a: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hayvan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gübresi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kullanımı ile %30 verim artışı; hayvan gübresi bol ancak, kullanan yok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4212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Çözümler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57188" marR="0" lvl="0" indent="-3571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arenR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İşletmeleri büyütmek ve emek tasarrufu sağlayan teknikler tanıtmak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(arazi yok)</a:t>
                      </a:r>
                    </a:p>
                    <a:p>
                      <a:pPr marL="357188" marR="0" lvl="0" indent="-3571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arenR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Büyük işletmeleri teşvik etmek 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(küçük çiftçilerin ürün alacak parası yok)</a:t>
                      </a:r>
                    </a:p>
                    <a:p>
                      <a:pPr marL="357188" marR="0" lvl="0" indent="-3571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arenR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Küçük çiftçilerin verimini artırmak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  <a:cs typeface="Arial" charset="0"/>
                        </a:rPr>
                        <a:t>(olabilir, daha iyi çeşitler)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89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Tercih 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89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İlk yıl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işletmelerin %20’inde %30 verim artışı sağlamak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77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Ara hedefler</a:t>
                      </a:r>
                    </a:p>
                  </a:txBody>
                  <a:tcPr marT="45702" marB="4570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Çiftçilerin %50’si hayvan gübresinin yararını öğrenecek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Çiftçilerin %50’si yeni buğday çeşidini yararını öğrenecek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Çiftçilerin %20’si yeni çeşidi ekecek</a:t>
                      </a:r>
                    </a:p>
                  </a:txBody>
                  <a:tcPr marT="45702" marB="457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ayt Numarası Yer Tutucusu 3">
            <a:extLst>
              <a:ext uri="{FF2B5EF4-FFF2-40B4-BE49-F238E27FC236}">
                <a16:creationId xmlns:a16="http://schemas.microsoft.com/office/drawing/2014/main" id="{2FF0D8AB-A2F4-72BA-8AED-2B782DF451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027A151-6C19-4A2B-984C-A17C6A6B1BC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0531" name="5 Slayt Numarası Yer Tutucusu">
            <a:extLst>
              <a:ext uri="{FF2B5EF4-FFF2-40B4-BE49-F238E27FC236}">
                <a16:creationId xmlns:a16="http://schemas.microsoft.com/office/drawing/2014/main" id="{6909C35C-1BCE-A0F0-A985-DBA2AA21766E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644878F-0726-4EE2-A2A0-FFF5E19E04F5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0532" name="Rectangle 2">
            <a:extLst>
              <a:ext uri="{FF2B5EF4-FFF2-40B4-BE49-F238E27FC236}">
                <a16:creationId xmlns:a16="http://schemas.microsoft.com/office/drawing/2014/main" id="{46AAA6AA-18AA-965F-7A73-E3CBB00C0F0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pPr algn="r" eaLnBrk="1" hangingPunct="1"/>
            <a:r>
              <a:rPr lang="tr-TR" altLang="tr-TR" sz="2800" b="1"/>
              <a:t>Yayım programı (devam)</a:t>
            </a:r>
          </a:p>
        </p:txBody>
      </p:sp>
      <p:graphicFrame>
        <p:nvGraphicFramePr>
          <p:cNvPr id="5155" name="Group 35">
            <a:extLst>
              <a:ext uri="{FF2B5EF4-FFF2-40B4-BE49-F238E27FC236}">
                <a16:creationId xmlns:a16="http://schemas.microsoft.com/office/drawing/2014/main" id="{7F1384C1-36A5-DB62-4C1B-ABB7899E28BC}"/>
              </a:ext>
            </a:extLst>
          </p:cNvPr>
          <p:cNvGraphicFramePr>
            <a:graphicFrameLocks noGrp="1"/>
          </p:cNvGraphicFramePr>
          <p:nvPr/>
        </p:nvGraphicFramePr>
        <p:xfrm>
          <a:off x="1774825" y="1628775"/>
          <a:ext cx="8713788" cy="4419600"/>
        </p:xfrm>
        <a:graphic>
          <a:graphicData uri="http://schemas.openxmlformats.org/drawingml/2006/table">
            <a:tbl>
              <a:tblPr/>
              <a:tblGrid>
                <a:gridCol w="1441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23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638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İş planı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68288" indent="-268288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 işletmede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Demonstrasyon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parseli kurulması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 köyde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 toplantısı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düzenlemek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 köyde hayvan gübresi kullanımı ile ilgili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yöntem demonstrasyonu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yürütmek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Ekim zamanında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işletme ziyaretleri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Gelecek yıl iki köyde yeni çeşitle ilgili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sonuç demonstrasyonu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düzenlemek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7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Gereken destekler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268288" indent="-268288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Konu uzmanı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toplantıda konuşmacı ve </a:t>
                      </a:r>
                      <a:r>
                        <a:rPr kumimoji="0" lang="tr-TR" altLang="tr-TR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demonstrayonda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çiftçilere yanıt vermek üzere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Zamanında ve yeterli miktarda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tohum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temini</a:t>
                      </a:r>
                    </a:p>
                    <a:p>
                      <a:pPr marL="268288" marR="0" lvl="0" indent="-268288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Radyo ve TV’de </a:t>
                      </a:r>
                      <a:r>
                        <a:rPr kumimoji="0" lang="tr-TR" altLang="tr-T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zaman zaman bilgilendirme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ayt Numarası Yer Tutucusu 3">
            <a:extLst>
              <a:ext uri="{FF2B5EF4-FFF2-40B4-BE49-F238E27FC236}">
                <a16:creationId xmlns:a16="http://schemas.microsoft.com/office/drawing/2014/main" id="{D1B70236-B48A-27A3-6F69-8CC9A48C3FF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A3BD31C-978C-4F72-99F4-3B72C36ABE9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1555" name="5 Slayt Numarası Yer Tutucusu">
            <a:extLst>
              <a:ext uri="{FF2B5EF4-FFF2-40B4-BE49-F238E27FC236}">
                <a16:creationId xmlns:a16="http://schemas.microsoft.com/office/drawing/2014/main" id="{6A2DAC4E-7941-C280-59FC-E0A43D64479E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212176F-008A-40E4-9D93-BAE7CFD5533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1556" name="Rectangle 2">
            <a:extLst>
              <a:ext uri="{FF2B5EF4-FFF2-40B4-BE49-F238E27FC236}">
                <a16:creationId xmlns:a16="http://schemas.microsoft.com/office/drawing/2014/main" id="{36F1B573-EF24-7FFA-1105-E5B08E36A51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81200" y="274638"/>
            <a:ext cx="8229600" cy="850900"/>
          </a:xfrm>
          <a:solidFill>
            <a:srgbClr val="990033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uygulama</a:t>
            </a:r>
          </a:p>
        </p:txBody>
      </p:sp>
      <p:sp>
        <p:nvSpPr>
          <p:cNvPr id="151557" name="Rectangle 3">
            <a:extLst>
              <a:ext uri="{FF2B5EF4-FFF2-40B4-BE49-F238E27FC236}">
                <a16:creationId xmlns:a16="http://schemas.microsoft.com/office/drawing/2014/main" id="{DEEFD351-3894-1CB9-8405-F1A0FE7C40E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81200" y="1600201"/>
            <a:ext cx="8229600" cy="4924425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tr-TR" altLang="tr-TR"/>
              <a:t>Programın yürütülmesinde etkilikler iş planı dikkate alınarak, gerçekleştirilir.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Detaylı aylık, haftalık planlar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Kim, ne zaman, ne yapacak..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Planlarda gelişmeler, karşılaşılan problemler belirtilir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program esnek olmalı…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ayt Numarası Yer Tutucusu 3">
            <a:extLst>
              <a:ext uri="{FF2B5EF4-FFF2-40B4-BE49-F238E27FC236}">
                <a16:creationId xmlns:a16="http://schemas.microsoft.com/office/drawing/2014/main" id="{79350ABD-BA07-7088-7A05-127E300E03E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C561E10-97CB-4E98-9341-B7972D0C490D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2579" name="5 Slayt Numarası Yer Tutucusu">
            <a:extLst>
              <a:ext uri="{FF2B5EF4-FFF2-40B4-BE49-F238E27FC236}">
                <a16:creationId xmlns:a16="http://schemas.microsoft.com/office/drawing/2014/main" id="{A049CCB0-FD65-4F8A-3747-5266C32C7F6F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1AE7EC3-150C-4A4A-BCEB-0097D02F79FA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2580" name="Rectangle 2">
            <a:extLst>
              <a:ext uri="{FF2B5EF4-FFF2-40B4-BE49-F238E27FC236}">
                <a16:creationId xmlns:a16="http://schemas.microsoft.com/office/drawing/2014/main" id="{6F9FCA0D-52F9-ABA4-8D20-2F33A40754D8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990033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İzleme ve değerlendirme</a:t>
            </a:r>
          </a:p>
        </p:txBody>
      </p:sp>
      <p:sp>
        <p:nvSpPr>
          <p:cNvPr id="152581" name="Rectangle 3">
            <a:extLst>
              <a:ext uri="{FF2B5EF4-FFF2-40B4-BE49-F238E27FC236}">
                <a16:creationId xmlns:a16="http://schemas.microsoft.com/office/drawing/2014/main" id="{F299089C-5590-43C6-F2D7-62FD6D85629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992313" y="1844676"/>
            <a:ext cx="8229600" cy="3700463"/>
          </a:xfrm>
        </p:spPr>
        <p:txBody>
          <a:bodyPr/>
          <a:lstStyle/>
          <a:p>
            <a:pPr eaLnBrk="1" hangingPunct="1"/>
            <a:r>
              <a:rPr lang="tr-TR" altLang="tr-TR"/>
              <a:t>Program sürecince ve yıl sonunda değerlendirilir.</a:t>
            </a:r>
          </a:p>
          <a:p>
            <a:pPr eaLnBrk="1" hangingPunct="1"/>
            <a:r>
              <a:rPr lang="tr-TR" altLang="tr-TR"/>
              <a:t>Aksaklıklar düzeltilir.</a:t>
            </a:r>
          </a:p>
          <a:p>
            <a:pPr eaLnBrk="1" hangingPunct="1"/>
            <a:r>
              <a:rPr lang="tr-TR" altLang="tr-TR"/>
              <a:t>Durum analizleri ile güncellenir.</a:t>
            </a:r>
          </a:p>
          <a:p>
            <a:pPr eaLnBrk="1" hangingPunct="1"/>
            <a:r>
              <a:rPr lang="tr-TR" altLang="tr-TR"/>
              <a:t>Bu amaçla; görüşmeler, anketler, gözlemler yapılır.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ayt Numarası Yer Tutucusu 5">
            <a:extLst>
              <a:ext uri="{FF2B5EF4-FFF2-40B4-BE49-F238E27FC236}">
                <a16:creationId xmlns:a16="http://schemas.microsoft.com/office/drawing/2014/main" id="{8675C99A-0393-03B1-B0F7-284098BEE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CE3748F-28F0-4F87-A6FB-DD70C2B8F82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53603" name="Rectangle 3">
            <a:extLst>
              <a:ext uri="{FF2B5EF4-FFF2-40B4-BE49-F238E27FC236}">
                <a16:creationId xmlns:a16="http://schemas.microsoft.com/office/drawing/2014/main" id="{9476245A-77F0-A531-63B5-DC7D3E5802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476250"/>
            <a:ext cx="8229600" cy="5689600"/>
          </a:xfrm>
        </p:spPr>
        <p:txBody>
          <a:bodyPr/>
          <a:lstStyle/>
          <a:p>
            <a:pPr eaLnBrk="1" hangingPunct="1"/>
            <a:r>
              <a:rPr lang="tr-TR" altLang="tr-TR"/>
              <a:t>Yayım kuruluşları kendi değerlendirme prosedürüne sahiptir.</a:t>
            </a:r>
          </a:p>
          <a:p>
            <a:pPr eaLnBrk="1" hangingPunct="1"/>
            <a:r>
              <a:rPr lang="tr-TR" altLang="tr-TR"/>
              <a:t>Yayımcılar kendi değerlendirmelerini yapmalıdırlar.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>
              <a:buFontTx/>
              <a:buNone/>
            </a:pPr>
            <a:endParaRPr lang="tr-TR" altLang="tr-TR"/>
          </a:p>
          <a:p>
            <a:pPr algn="ctr" eaLnBrk="1" hangingPunct="1"/>
            <a:r>
              <a:rPr lang="tr-TR" altLang="tr-TR" b="1"/>
              <a:t>NE YAPTIM?</a:t>
            </a:r>
          </a:p>
          <a:p>
            <a:pPr algn="ctr" eaLnBrk="1" hangingPunct="1"/>
            <a:r>
              <a:rPr lang="tr-TR" altLang="tr-TR" b="1"/>
              <a:t>NE YAPMALIYDIM?</a:t>
            </a:r>
          </a:p>
          <a:p>
            <a:pPr algn="ctr" eaLnBrk="1" hangingPunct="1"/>
            <a:r>
              <a:rPr lang="tr-TR" altLang="tr-TR" b="1"/>
              <a:t>SÜREKLİ ÖĞRENME VE GELİŞME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Başlık 1">
            <a:extLst>
              <a:ext uri="{FF2B5EF4-FFF2-40B4-BE49-F238E27FC236}">
                <a16:creationId xmlns:a16="http://schemas.microsoft.com/office/drawing/2014/main" id="{B39CE1B1-E9AE-F184-CFC4-825EC666B8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15889"/>
            <a:ext cx="9144000" cy="865187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C00000"/>
                </a:solidFill>
              </a:rPr>
              <a:t>uygulama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96A1842-037D-E7CF-FC99-A3762C34CB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1950" y="908051"/>
            <a:ext cx="8902700" cy="1368425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Köydeki sorunları ve potansiyelleri dikkate alarak, </a:t>
            </a:r>
            <a:r>
              <a:rPr lang="tr-TR" b="1" u="sng" dirty="0">
                <a:solidFill>
                  <a:srgbClr val="C00000"/>
                </a:solidFill>
              </a:rPr>
              <a:t>yayım programı hazırlayınız.</a:t>
            </a:r>
          </a:p>
          <a:p>
            <a:pPr eaLnBrk="1" hangingPunct="1">
              <a:defRPr/>
            </a:pPr>
            <a:endParaRPr lang="tr-TR" dirty="0"/>
          </a:p>
        </p:txBody>
      </p:sp>
      <p:sp>
        <p:nvSpPr>
          <p:cNvPr id="155652" name="Slayt Numarası Yer Tutucusu 3">
            <a:extLst>
              <a:ext uri="{FF2B5EF4-FFF2-40B4-BE49-F238E27FC236}">
                <a16:creationId xmlns:a16="http://schemas.microsoft.com/office/drawing/2014/main" id="{B87D3A73-FE6B-830F-43E2-673709AEB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E3D18EB-0B1F-4386-9429-BCF45C85DF00}" type="slidenum">
              <a:rPr lang="tr-TR" altLang="tr-TR" sz="1400" i="1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46</a:t>
            </a:fld>
            <a:endParaRPr lang="tr-TR" altLang="tr-TR" sz="1400" i="1">
              <a:solidFill>
                <a:srgbClr val="000000"/>
              </a:solidFill>
            </a:endParaRPr>
          </a:p>
        </p:txBody>
      </p:sp>
      <p:graphicFrame>
        <p:nvGraphicFramePr>
          <p:cNvPr id="5" name="Group 3">
            <a:extLst>
              <a:ext uri="{FF2B5EF4-FFF2-40B4-BE49-F238E27FC236}">
                <a16:creationId xmlns:a16="http://schemas.microsoft.com/office/drawing/2014/main" id="{453E24B8-9CBA-F7F9-854A-0640D4F55142}"/>
              </a:ext>
            </a:extLst>
          </p:cNvPr>
          <p:cNvGraphicFramePr>
            <a:graphicFrameLocks noGrp="1"/>
          </p:cNvGraphicFramePr>
          <p:nvPr/>
        </p:nvGraphicFramePr>
        <p:xfrm>
          <a:off x="1631950" y="2420938"/>
          <a:ext cx="8928100" cy="3835400"/>
        </p:xfrm>
        <a:graphic>
          <a:graphicData uri="http://schemas.openxmlformats.org/drawingml/2006/table">
            <a:tbl>
              <a:tblPr/>
              <a:tblGrid>
                <a:gridCol w="21600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68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</a:t>
                      </a:r>
                    </a:p>
                  </a:txBody>
                  <a:tcPr marL="91431" marR="914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Belirli dönemde belli bir yörede ulaşılmak istenen/elde edilmek istenen sonuçlar</a:t>
                      </a:r>
                    </a:p>
                  </a:txBody>
                  <a:tcPr marL="91431" marR="9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Yol/yöntem</a:t>
                      </a:r>
                    </a:p>
                  </a:txBody>
                  <a:tcPr marL="91431" marR="914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hedefe ulaşmanın yolları</a:t>
                      </a:r>
                    </a:p>
                  </a:txBody>
                  <a:tcPr marL="91431" marR="9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Kaynaklar</a:t>
                      </a:r>
                    </a:p>
                  </a:txBody>
                  <a:tcPr marL="91431" marR="914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programın yürütülmesinde gerekli  kaynaklar, işgücü, para, girdiler vb..</a:t>
                      </a:r>
                    </a:p>
                  </a:txBody>
                  <a:tcPr marL="91431" marR="9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İş planı</a:t>
                      </a:r>
                    </a:p>
                  </a:txBody>
                  <a:tcPr marL="91431" marR="914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 hedeflerine ulaşılmasında yürütülecek etkinlikleri gösteren çizelge.</a:t>
                      </a:r>
                    </a:p>
                  </a:txBody>
                  <a:tcPr marL="91431" marR="9143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ayt Numarası Yer Tutucusu 3">
            <a:extLst>
              <a:ext uri="{FF2B5EF4-FFF2-40B4-BE49-F238E27FC236}">
                <a16:creationId xmlns:a16="http://schemas.microsoft.com/office/drawing/2014/main" id="{47E0A05A-9F01-FB50-D4CD-A28DC6ECD9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BA5E4BF-E1E2-4DB7-A7D3-5FAB2F9D157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7523" name="5 Slayt Numarası Yer Tutucusu">
            <a:extLst>
              <a:ext uri="{FF2B5EF4-FFF2-40B4-BE49-F238E27FC236}">
                <a16:creationId xmlns:a16="http://schemas.microsoft.com/office/drawing/2014/main" id="{BF31A7C4-8028-FE88-B9CF-64DEB8DF4DC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F3464D3-8FAE-4830-81D9-2D1E858E3931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7524" name="Rectangle 2">
            <a:extLst>
              <a:ext uri="{FF2B5EF4-FFF2-40B4-BE49-F238E27FC236}">
                <a16:creationId xmlns:a16="http://schemas.microsoft.com/office/drawing/2014/main" id="{F08C4B67-6661-B78B-9111-CFED3CF22BB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altLang="tr-TR"/>
              <a:t>Asıl başlık stili için tıklatın</a:t>
            </a:r>
            <a:endParaRPr lang="tr-TR" altLang="tr-TR" b="1">
              <a:solidFill>
                <a:schemeClr val="bg1"/>
              </a:solidFill>
            </a:endParaRPr>
          </a:p>
        </p:txBody>
      </p:sp>
      <p:sp>
        <p:nvSpPr>
          <p:cNvPr id="107525" name="Rectangle 3">
            <a:extLst>
              <a:ext uri="{FF2B5EF4-FFF2-40B4-BE49-F238E27FC236}">
                <a16:creationId xmlns:a16="http://schemas.microsoft.com/office/drawing/2014/main" id="{EA35A2F4-9B3A-636A-F61C-3B337D202DF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r>
              <a:rPr lang="tr-TR" altLang="tr-TR"/>
              <a:t>Asıl metin stillerini düzenlemek için tıklatın</a:t>
            </a:r>
          </a:p>
          <a:p>
            <a:pPr lvl="1"/>
            <a:r>
              <a:rPr lang="tr-TR" altLang="tr-TR"/>
              <a:t>İkinci düzey</a:t>
            </a:r>
          </a:p>
          <a:p>
            <a:pPr lvl="2"/>
            <a:r>
              <a:rPr lang="tr-TR" altLang="tr-TR"/>
              <a:t>Üçüncü düzey</a:t>
            </a:r>
          </a:p>
          <a:p>
            <a:pPr lvl="3"/>
            <a:r>
              <a:rPr lang="tr-TR" altLang="tr-TR"/>
              <a:t>Dördüncü düzey</a:t>
            </a:r>
          </a:p>
          <a:p>
            <a:pPr lvl="4"/>
            <a:r>
              <a:rPr lang="tr-TR" altLang="tr-TR"/>
              <a:t>Beşinci düzey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223" y="4447569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Kick-off Meeting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262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ayt Numarası Yer Tutucusu 3">
            <a:extLst>
              <a:ext uri="{FF2B5EF4-FFF2-40B4-BE49-F238E27FC236}">
                <a16:creationId xmlns:a16="http://schemas.microsoft.com/office/drawing/2014/main" id="{0242B82A-7CDA-9648-344F-52BD0261F04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77DAB67-5F16-4FD4-BEC5-B4FC8BBC881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9571" name="5 Slayt Numarası Yer Tutucusu">
            <a:extLst>
              <a:ext uri="{FF2B5EF4-FFF2-40B4-BE49-F238E27FC236}">
                <a16:creationId xmlns:a16="http://schemas.microsoft.com/office/drawing/2014/main" id="{AA51A40A-E397-035B-281B-7AFC356D924C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D84EEE3-A420-45D5-B1F2-641A0BFAA83E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09572" name="Rectangle 3">
            <a:extLst>
              <a:ext uri="{FF2B5EF4-FFF2-40B4-BE49-F238E27FC236}">
                <a16:creationId xmlns:a16="http://schemas.microsoft.com/office/drawing/2014/main" id="{F94E4536-6F78-7B67-7B4C-91388EAF32F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114550" y="1555751"/>
            <a:ext cx="8229600" cy="4105275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tr-TR" altLang="tr-TR"/>
              <a:t>Tüm yayım etkinlikleri dikkatlice planlanmak zorundadır..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Kalkınma programları, projeleri…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Demonstrasyon, konferans, gezi…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Hiçbir yayım etkinliği çevresinden izole değildir.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ayt Numarası Yer Tutucusu 3">
            <a:extLst>
              <a:ext uri="{FF2B5EF4-FFF2-40B4-BE49-F238E27FC236}">
                <a16:creationId xmlns:a16="http://schemas.microsoft.com/office/drawing/2014/main" id="{27A2DF2B-E83D-7D28-CD3B-6884095AB12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D6F572F-661B-4EAB-A3DA-8A0ACF748C1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0595" name="5 Slayt Numarası Yer Tutucusu">
            <a:extLst>
              <a:ext uri="{FF2B5EF4-FFF2-40B4-BE49-F238E27FC236}">
                <a16:creationId xmlns:a16="http://schemas.microsoft.com/office/drawing/2014/main" id="{013343E7-89F5-6FFE-0B5E-67C53E942A19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FA2B79D-AE85-44A5-ADF2-29BFAEA3A104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0596" name="Rectangle 2">
            <a:extLst>
              <a:ext uri="{FF2B5EF4-FFF2-40B4-BE49-F238E27FC236}">
                <a16:creationId xmlns:a16="http://schemas.microsoft.com/office/drawing/2014/main" id="{D47712FB-A761-D8C7-0F21-4AFD020CA180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CC0099"/>
          </a:solidFill>
        </p:spPr>
        <p:txBody>
          <a:bodyPr/>
          <a:lstStyle/>
          <a:p>
            <a:pPr eaLnBrk="1" hangingPunct="1"/>
            <a:r>
              <a:rPr lang="tr-TR" altLang="tr-TR" b="1">
                <a:solidFill>
                  <a:schemeClr val="bg1"/>
                </a:solidFill>
              </a:rPr>
              <a:t>Yayım programı nedir?</a:t>
            </a:r>
          </a:p>
        </p:txBody>
      </p:sp>
      <p:sp>
        <p:nvSpPr>
          <p:cNvPr id="110597" name="Rectangle 3">
            <a:extLst>
              <a:ext uri="{FF2B5EF4-FFF2-40B4-BE49-F238E27FC236}">
                <a16:creationId xmlns:a16="http://schemas.microsoft.com/office/drawing/2014/main" id="{F98CF56C-7E26-F67B-4EED-D1D0F9A9923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114550" y="2133600"/>
            <a:ext cx="8229600" cy="4103688"/>
          </a:xfrm>
        </p:spPr>
        <p:txBody>
          <a:bodyPr/>
          <a:lstStyle/>
          <a:p>
            <a:pPr eaLnBrk="1" hangingPunct="1"/>
            <a:r>
              <a:rPr lang="tr-TR" altLang="tr-TR"/>
              <a:t>Bir yayım programı aşağıdaki unsurları içeren </a:t>
            </a:r>
            <a:r>
              <a:rPr lang="tr-TR" altLang="tr-TR" b="1"/>
              <a:t>yazılı bir metindir.</a:t>
            </a:r>
          </a:p>
          <a:p>
            <a:pPr eaLnBrk="1" hangingPunct="1">
              <a:buFontTx/>
              <a:buNone/>
            </a:pPr>
            <a:endParaRPr lang="tr-TR" altLang="tr-TR" b="1"/>
          </a:p>
          <a:p>
            <a:pPr lvl="2" eaLnBrk="1" hangingPunct="1"/>
            <a:r>
              <a:rPr lang="tr-TR" altLang="tr-TR" sz="3200" b="1"/>
              <a:t>Hedefler</a:t>
            </a:r>
          </a:p>
          <a:p>
            <a:pPr lvl="2" eaLnBrk="1" hangingPunct="1"/>
            <a:r>
              <a:rPr lang="tr-TR" altLang="tr-TR" sz="3200" b="1"/>
              <a:t>Yöntemler/yollar</a:t>
            </a:r>
          </a:p>
          <a:p>
            <a:pPr lvl="2" eaLnBrk="1" hangingPunct="1"/>
            <a:r>
              <a:rPr lang="tr-TR" altLang="tr-TR" sz="3200" b="1"/>
              <a:t>Kaynaklar</a:t>
            </a:r>
          </a:p>
          <a:p>
            <a:pPr lvl="2" eaLnBrk="1" hangingPunct="1"/>
            <a:r>
              <a:rPr lang="tr-TR" altLang="tr-TR" sz="3200" b="1"/>
              <a:t>İş planı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ayt Numarası Yer Tutucusu 3">
            <a:extLst>
              <a:ext uri="{FF2B5EF4-FFF2-40B4-BE49-F238E27FC236}">
                <a16:creationId xmlns:a16="http://schemas.microsoft.com/office/drawing/2014/main" id="{C0A2BA76-A29F-0254-8CE2-0046C7F04C4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7EE3EED-AF62-413C-A51A-C837B67BFC2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1619" name="5 Slayt Numarası Yer Tutucusu">
            <a:extLst>
              <a:ext uri="{FF2B5EF4-FFF2-40B4-BE49-F238E27FC236}">
                <a16:creationId xmlns:a16="http://schemas.microsoft.com/office/drawing/2014/main" id="{875FCC35-E2E8-529A-537C-408D91B187E2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E54798F-617B-4CFF-8302-6A9D3AF21461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1620" name="Rectangle 2">
            <a:extLst>
              <a:ext uri="{FF2B5EF4-FFF2-40B4-BE49-F238E27FC236}">
                <a16:creationId xmlns:a16="http://schemas.microsoft.com/office/drawing/2014/main" id="{EDC74AB2-8A07-3B60-11AC-38853FD0D63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algn="r" eaLnBrk="1" hangingPunct="1"/>
            <a:r>
              <a:rPr lang="tr-TR" altLang="tr-TR" sz="2800" b="1" i="1"/>
              <a:t>Program nedir?</a:t>
            </a:r>
          </a:p>
        </p:txBody>
      </p:sp>
      <p:sp>
        <p:nvSpPr>
          <p:cNvPr id="111621" name="Rectangle 3">
            <a:extLst>
              <a:ext uri="{FF2B5EF4-FFF2-40B4-BE49-F238E27FC236}">
                <a16:creationId xmlns:a16="http://schemas.microsoft.com/office/drawing/2014/main" id="{C0A4C885-1442-1CB5-12BD-4004A944A0F4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063750" y="1844676"/>
            <a:ext cx="8229600" cy="3700463"/>
          </a:xfrm>
        </p:spPr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tr-TR" altLang="tr-TR"/>
              <a:t>Program hedeflere </a:t>
            </a:r>
            <a:r>
              <a:rPr lang="tr-TR" altLang="tr-TR" b="1"/>
              <a:t>nasıl</a:t>
            </a:r>
            <a:r>
              <a:rPr lang="tr-TR" altLang="tr-TR"/>
              <a:t> ulaşılacağının gösterir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Program hedefe ulaşılmasında gerekli </a:t>
            </a:r>
            <a:r>
              <a:rPr lang="tr-TR" altLang="tr-TR" b="1"/>
              <a:t>adımları</a:t>
            </a:r>
            <a:r>
              <a:rPr lang="tr-TR" altLang="tr-TR"/>
              <a:t> belirtir</a:t>
            </a:r>
          </a:p>
          <a:p>
            <a:pPr eaLnBrk="1" hangingPunct="1">
              <a:spcAft>
                <a:spcPct val="20000"/>
              </a:spcAft>
            </a:pPr>
            <a:r>
              <a:rPr lang="tr-TR" altLang="tr-TR"/>
              <a:t>Gerekli </a:t>
            </a:r>
            <a:r>
              <a:rPr lang="tr-TR" altLang="tr-TR" b="1"/>
              <a:t>kaynakları</a:t>
            </a:r>
            <a:r>
              <a:rPr lang="tr-TR" altLang="tr-TR"/>
              <a:t> gösterir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ayt Numarası Yer Tutucusu 3">
            <a:extLst>
              <a:ext uri="{FF2B5EF4-FFF2-40B4-BE49-F238E27FC236}">
                <a16:creationId xmlns:a16="http://schemas.microsoft.com/office/drawing/2014/main" id="{45F60FD2-F1DB-C7B3-62C3-9E161B40C7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579180D-9D8C-40F6-95CB-8166C17E43B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2643" name="5 Slayt Numarası Yer Tutucusu">
            <a:extLst>
              <a:ext uri="{FF2B5EF4-FFF2-40B4-BE49-F238E27FC236}">
                <a16:creationId xmlns:a16="http://schemas.microsoft.com/office/drawing/2014/main" id="{73E4BE69-3949-C937-1BE1-8A8A8C8C7C88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85C1313-9459-4B54-B6A3-F96B4C90FAAC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2644" name="Rectangle 2">
            <a:extLst>
              <a:ext uri="{FF2B5EF4-FFF2-40B4-BE49-F238E27FC236}">
                <a16:creationId xmlns:a16="http://schemas.microsoft.com/office/drawing/2014/main" id="{6BFD6914-1146-E8B2-3D59-78BF5E9262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solidFill>
            <a:srgbClr val="FF5050"/>
          </a:solidFill>
        </p:spPr>
        <p:txBody>
          <a:bodyPr/>
          <a:lstStyle/>
          <a:p>
            <a:pPr eaLnBrk="1" hangingPunct="1"/>
            <a:r>
              <a:rPr lang="tr-TR" altLang="tr-TR" sz="4000" b="1"/>
              <a:t>Yayım programında dört unsur</a:t>
            </a:r>
          </a:p>
        </p:txBody>
      </p:sp>
      <p:graphicFrame>
        <p:nvGraphicFramePr>
          <p:cNvPr id="79875" name="Group 3">
            <a:extLst>
              <a:ext uri="{FF2B5EF4-FFF2-40B4-BE49-F238E27FC236}">
                <a16:creationId xmlns:a16="http://schemas.microsoft.com/office/drawing/2014/main" id="{169BCEC5-2B87-FD14-D997-2D5E62126FAF}"/>
              </a:ext>
            </a:extLst>
          </p:cNvPr>
          <p:cNvGraphicFramePr>
            <a:graphicFrameLocks noGrp="1"/>
          </p:cNvGraphicFramePr>
          <p:nvPr/>
        </p:nvGraphicFramePr>
        <p:xfrm>
          <a:off x="1847851" y="1557338"/>
          <a:ext cx="8569325" cy="4546600"/>
        </p:xfrm>
        <a:graphic>
          <a:graphicData uri="http://schemas.openxmlformats.org/drawingml/2006/table">
            <a:tbl>
              <a:tblPr/>
              <a:tblGrid>
                <a:gridCol w="2160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087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tr-TR" altLang="tr-TR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Belirli dönemde belli bir yörede ulaşılmak istenen/elde edilmek istenen sonuçlar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7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Yol/yöntem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hedefe ulaşmanın yolları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Kaynaklar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programın yürütülmesinde gerekli  kaynaklar, işgücü, para, girdiler vb..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6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İş planı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 hedeflerine ulaşılmasında yürütülecek etkinlikleri gösteren bir çizelge.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ayt Numarası Yer Tutucusu 3">
            <a:extLst>
              <a:ext uri="{FF2B5EF4-FFF2-40B4-BE49-F238E27FC236}">
                <a16:creationId xmlns:a16="http://schemas.microsoft.com/office/drawing/2014/main" id="{4AFFA210-7E60-34FC-1CA0-0E7998D20A1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876C7A6-AE74-48A1-9A82-894D8E7EC74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3667" name="5 Slayt Numarası Yer Tutucusu">
            <a:extLst>
              <a:ext uri="{FF2B5EF4-FFF2-40B4-BE49-F238E27FC236}">
                <a16:creationId xmlns:a16="http://schemas.microsoft.com/office/drawing/2014/main" id="{BEA65A38-1ADA-4C28-4EAD-8AE1F8F16555}"/>
              </a:ext>
            </a:extLst>
          </p:cNvPr>
          <p:cNvSpPr txBox="1">
            <a:spLocks noGrp="1"/>
          </p:cNvSpPr>
          <p:nvPr/>
        </p:nvSpPr>
        <p:spPr bwMode="auto">
          <a:xfrm>
            <a:off x="807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650651A-A9E8-44BB-8632-FB16563F488D}" type="slidenum">
              <a:rPr lang="tr-TR" altLang="tr-TR" sz="1400">
                <a:solidFill>
                  <a:srgbClr val="000000"/>
                </a:solidFill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113668" name="Rectangle 2">
            <a:extLst>
              <a:ext uri="{FF2B5EF4-FFF2-40B4-BE49-F238E27FC236}">
                <a16:creationId xmlns:a16="http://schemas.microsoft.com/office/drawing/2014/main" id="{9A97862C-4139-1DD2-7C30-2E4BCF0542C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992313" y="981075"/>
            <a:ext cx="8229600" cy="647700"/>
          </a:xfrm>
        </p:spPr>
        <p:txBody>
          <a:bodyPr/>
          <a:lstStyle/>
          <a:p>
            <a:pPr eaLnBrk="1" hangingPunct="1"/>
            <a:r>
              <a:rPr lang="tr-TR" altLang="tr-TR" sz="4000" b="1"/>
              <a:t>Neden programa gerek duyulur?</a:t>
            </a:r>
          </a:p>
        </p:txBody>
      </p:sp>
      <p:sp>
        <p:nvSpPr>
          <p:cNvPr id="113669" name="Rectangle 3">
            <a:extLst>
              <a:ext uri="{FF2B5EF4-FFF2-40B4-BE49-F238E27FC236}">
                <a16:creationId xmlns:a16="http://schemas.microsoft.com/office/drawing/2014/main" id="{153976FF-9D93-0031-4325-E2204DE6FB7F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847850" y="2349501"/>
            <a:ext cx="8497888" cy="3382963"/>
          </a:xfrm>
        </p:spPr>
        <p:txBody>
          <a:bodyPr/>
          <a:lstStyle/>
          <a:p>
            <a:pPr eaLnBrk="1" hangingPunct="1"/>
            <a:r>
              <a:rPr lang="tr-TR" altLang="tr-TR"/>
              <a:t>Programı etkileyen tüm unsurları </a:t>
            </a:r>
            <a:r>
              <a:rPr lang="tr-TR" altLang="tr-TR" b="1"/>
              <a:t>kontrol edilmesine</a:t>
            </a:r>
            <a:r>
              <a:rPr lang="tr-TR" altLang="tr-TR"/>
              <a:t> olanak verir</a:t>
            </a:r>
          </a:p>
          <a:p>
            <a:pPr eaLnBrk="1" hangingPunct="1"/>
            <a:r>
              <a:rPr lang="tr-TR" altLang="tr-TR"/>
              <a:t>Yapılan hatalara anında </a:t>
            </a:r>
            <a:r>
              <a:rPr lang="tr-TR" altLang="tr-TR" b="1"/>
              <a:t>müdahale olanağı</a:t>
            </a:r>
            <a:r>
              <a:rPr lang="tr-TR" altLang="tr-TR"/>
              <a:t> verir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Varsayılan Tasarım">
  <a:themeElements>
    <a:clrScheme name="4_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_Varsayılan Tasarı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4_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Varsayılan Tasarım">
  <a:themeElements>
    <a:clrScheme name="1_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Varsayılan Tasarı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r-TR" altLang="tr-TR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1573</Words>
  <Application>Microsoft Office PowerPoint</Application>
  <PresentationFormat>Widescreen</PresentationFormat>
  <Paragraphs>420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54" baseType="lpstr">
      <vt:lpstr>Arial</vt:lpstr>
      <vt:lpstr>Calibri</vt:lpstr>
      <vt:lpstr>Times New Roman</vt:lpstr>
      <vt:lpstr>Office Theme</vt:lpstr>
      <vt:lpstr>4_Varsayılan Tasarım</vt:lpstr>
      <vt:lpstr>1_Varsayılan Tasarım</vt:lpstr>
      <vt:lpstr>PowerPoint Presentation</vt:lpstr>
      <vt:lpstr>YAYIM PROGRAMLARININ PLANLANMASI ve  DEĞERLENDİRİLMESİ</vt:lpstr>
      <vt:lpstr>Program planlamanın amacı</vt:lpstr>
      <vt:lpstr>PowerPoint Presentation</vt:lpstr>
      <vt:lpstr>PowerPoint Presentation</vt:lpstr>
      <vt:lpstr>Yayım programı nedir?</vt:lpstr>
      <vt:lpstr>Program nedir?</vt:lpstr>
      <vt:lpstr>Yayım programında dört unsur</vt:lpstr>
      <vt:lpstr>Neden programa gerek duyulur?</vt:lpstr>
      <vt:lpstr>Neden programa gerek duyulur?</vt:lpstr>
      <vt:lpstr>Neden programa gerek duyulur?</vt:lpstr>
      <vt:lpstr>PowerPoint Presentation</vt:lpstr>
      <vt:lpstr>PowerPoint Presentation</vt:lpstr>
      <vt:lpstr>PowerPoint Presentation</vt:lpstr>
      <vt:lpstr>Programda neler olmalı?</vt:lpstr>
      <vt:lpstr>Kaynaklarla ilgili liste içeriği</vt:lpstr>
      <vt:lpstr>Planlama aşamaları</vt:lpstr>
      <vt:lpstr>Yayım programları ulusal politikaları ve yereli bir araya getirir</vt:lpstr>
      <vt:lpstr>Program planlamada aşamalar</vt:lpstr>
      <vt:lpstr>Program planlamada aşamalar</vt:lpstr>
      <vt:lpstr>PowerPoint Presentation</vt:lpstr>
      <vt:lpstr>Durum analizi</vt:lpstr>
      <vt:lpstr>Veri toplama</vt:lpstr>
      <vt:lpstr>Bilgi kaynakları</vt:lpstr>
      <vt:lpstr>PowerPoint Presentation</vt:lpstr>
      <vt:lpstr>Analiz </vt:lpstr>
      <vt:lpstr>Nedeni?</vt:lpstr>
      <vt:lpstr>Problemler ve potansiyeller</vt:lpstr>
      <vt:lpstr>Süreç?</vt:lpstr>
      <vt:lpstr>Analiz aşaması</vt:lpstr>
      <vt:lpstr>PowerPoint Presentation</vt:lpstr>
      <vt:lpstr>Problem / Sorun analizi </vt:lpstr>
      <vt:lpstr>Paydaş Analizi</vt:lpstr>
      <vt:lpstr>Program planlamada aşamalar</vt:lpstr>
      <vt:lpstr>Hedef belirleme</vt:lpstr>
      <vt:lpstr>Çözüm bulma</vt:lpstr>
      <vt:lpstr>Bir bölgenin potansiyelini geliştirilmesindeki fikir kaynakları</vt:lpstr>
      <vt:lpstr>Hedeflenen çözümler</vt:lpstr>
      <vt:lpstr>Hedeflerin belirtilmesi</vt:lpstr>
      <vt:lpstr>PowerPoint Presentation</vt:lpstr>
      <vt:lpstr>Yayım programı</vt:lpstr>
      <vt:lpstr>Yayım programı (devam)</vt:lpstr>
      <vt:lpstr>uygulama</vt:lpstr>
      <vt:lpstr>İzleme ve değerlendirme</vt:lpstr>
      <vt:lpstr>PowerPoint Presentation</vt:lpstr>
      <vt:lpstr>uygulama</vt:lpstr>
      <vt:lpstr>Asıl başlık stili için tıklatın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Gozde Vardar (GVS)</cp:lastModifiedBy>
  <cp:revision>77</cp:revision>
  <dcterms:created xsi:type="dcterms:W3CDTF">2019-08-01T13:31:46Z</dcterms:created>
  <dcterms:modified xsi:type="dcterms:W3CDTF">2023-06-02T12:15:02Z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