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</p:sldMasterIdLst>
  <p:sldIdLst>
    <p:sldId id="256" r:id="rId2"/>
    <p:sldId id="1460" r:id="rId3"/>
    <p:sldId id="257" r:id="rId4"/>
    <p:sldId id="258" r:id="rId5"/>
    <p:sldId id="1461" r:id="rId6"/>
    <p:sldId id="260" r:id="rId7"/>
    <p:sldId id="1462" r:id="rId8"/>
    <p:sldId id="1463" r:id="rId9"/>
    <p:sldId id="1466" r:id="rId10"/>
    <p:sldId id="264" r:id="rId11"/>
    <p:sldId id="267" r:id="rId12"/>
    <p:sldId id="1465" r:id="rId13"/>
    <p:sldId id="1467" r:id="rId14"/>
    <p:sldId id="271" r:id="rId15"/>
    <p:sldId id="1468" r:id="rId16"/>
    <p:sldId id="1469" r:id="rId17"/>
    <p:sldId id="1470" r:id="rId18"/>
    <p:sldId id="274" r:id="rId19"/>
    <p:sldId id="1471" r:id="rId20"/>
    <p:sldId id="277" r:id="rId21"/>
    <p:sldId id="278" r:id="rId22"/>
    <p:sldId id="1472" r:id="rId23"/>
    <p:sldId id="280" r:id="rId24"/>
    <p:sldId id="1473" r:id="rId25"/>
    <p:sldId id="1474" r:id="rId26"/>
    <p:sldId id="1476" r:id="rId27"/>
    <p:sldId id="1477" r:id="rId28"/>
    <p:sldId id="306" r:id="rId29"/>
    <p:sldId id="1478" r:id="rId30"/>
    <p:sldId id="291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weł Suśniak (PAW)" initials="PS(" lastIdx="1" clrIdx="0">
    <p:extLst>
      <p:ext uri="{19B8F6BF-5375-455C-9EA6-DF929625EA0E}">
        <p15:presenceInfo xmlns:p15="http://schemas.microsoft.com/office/powerpoint/2012/main" userId="S::PAW@NIRAS-IC.PL::736355bf-973a-499d-ac1a-6300c7e8cdf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07"/>
  </p:normalViewPr>
  <p:slideViewPr>
    <p:cSldViewPr snapToGrid="0" snapToObjects="1">
      <p:cViewPr varScale="1">
        <p:scale>
          <a:sx n="62" d="100"/>
          <a:sy n="62" d="100"/>
        </p:scale>
        <p:origin x="804" y="5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ctr">
              <a:defRPr/>
            </a:pPr>
            <a:r>
              <a:rPr lang="tr-TR" sz="4400" b="1" dirty="0">
                <a:solidFill>
                  <a:schemeClr val="bg1"/>
                </a:solidFill>
                <a:latin typeface="Arial" panose="020B0604020202020204" pitchFamily="34" charset="0"/>
              </a:rPr>
              <a:t>Metodolojisi Oluşturularak Suların Tarımsal Kirliliğe Karşı Suların Korunması Projesi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BE536E-462F-7754-C55C-B7CE0C808B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6000" y="6141342"/>
            <a:ext cx="10800000" cy="68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074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06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454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5424E0-7AE9-A024-60BB-D2D320385C6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358BD1-9FB1-1538-F002-FEFED56CCD8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FAF6421-A2AA-143D-5172-D51359EE43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4BE13-8713-40E8-A8AA-020EB5B3AC4F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054484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Başlık, Metin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3EC06FDA-2DE4-FD98-58D3-AF785B32679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1071E701-F583-1283-01B1-46BC10800D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205BC7DE-3829-D865-5361-225AB39BA3F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52C20-64D0-43FB-A8CB-585CDEA74BDF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368835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82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91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804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368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37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70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99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296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C07BB0-367C-4531-9828-27DCB5E936FD}"/>
              </a:ext>
            </a:extLst>
          </p:cNvPr>
          <p:cNvSpPr txBox="1"/>
          <p:nvPr userDrawn="1"/>
        </p:nvSpPr>
        <p:spPr>
          <a:xfrm>
            <a:off x="576000" y="1339308"/>
            <a:ext cx="11040000" cy="461665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Nitrat Eylem Planları İçin İzleme ve Raporlama Metodolojisi Oluşturularak </a:t>
            </a:r>
            <a:b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</a:br>
            <a: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Suların Tarımsal Kirliliğe Karşı Korunması Projesi</a:t>
            </a:r>
            <a:endParaRPr lang="en-GB" sz="18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87E78A-454E-8C87-5E46-62441E9178F1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5039866" y="40944"/>
            <a:ext cx="2112268" cy="118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586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268362"/>
            <a:ext cx="12192000" cy="4255632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000" y="1537641"/>
            <a:ext cx="716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Nitrat Eylem Planları İçin İzleme ve Raporlama Metodolojisi Oluşturularak Suların Tarımsal Kirliliğe Karşı Korunması Projesi</a:t>
            </a:r>
          </a:p>
          <a:p>
            <a:pPr algn="ctr"/>
            <a:endParaRPr lang="en-GB" sz="16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en-GB" sz="1400" b="1" dirty="0">
                <a:solidFill>
                  <a:schemeClr val="bg1"/>
                </a:solidFill>
                <a:latin typeface="Arial"/>
                <a:cs typeface="Arial"/>
              </a:rPr>
              <a:t>EuropeAid/140563/IH/SER/TR</a:t>
            </a:r>
          </a:p>
          <a:p>
            <a:endParaRPr lang="en-GB" sz="16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18243" y="4809747"/>
            <a:ext cx="23555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03 – 10 Haziran, 2023</a:t>
            </a:r>
            <a:endParaRPr lang="hr-HR" sz="16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Kızılcahamam, </a:t>
            </a:r>
            <a:r>
              <a:rPr lang="en-GB" sz="1600" b="1" dirty="0" err="1">
                <a:solidFill>
                  <a:schemeClr val="bg1"/>
                </a:solidFill>
                <a:latin typeface="Arial" panose="020B0604020202020204" pitchFamily="34" charset="0"/>
              </a:rPr>
              <a:t>Ank</a:t>
            </a:r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a</a:t>
            </a:r>
            <a:r>
              <a:rPr lang="en-GB" sz="1600" b="1" dirty="0" err="1">
                <a:solidFill>
                  <a:schemeClr val="bg1"/>
                </a:solidFill>
                <a:latin typeface="Arial" panose="020B0604020202020204" pitchFamily="34" charset="0"/>
              </a:rPr>
              <a:t>ra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4F5689-B1EF-4853-9679-A8131335CE24}"/>
              </a:ext>
            </a:extLst>
          </p:cNvPr>
          <p:cNvSpPr txBox="1"/>
          <p:nvPr/>
        </p:nvSpPr>
        <p:spPr>
          <a:xfrm>
            <a:off x="4396338" y="2741283"/>
            <a:ext cx="339932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  <a:t>Eğiticilerin Eğitimi</a:t>
            </a: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  <a:t>Sunum Tekniği</a:t>
            </a: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  <a:t>Prof. </a:t>
            </a:r>
            <a:r>
              <a:rPr lang="tr-TR" sz="2400" b="1">
                <a:solidFill>
                  <a:schemeClr val="bg1"/>
                </a:solidFill>
                <a:latin typeface="Arial" panose="020B0604020202020204" pitchFamily="34" charset="0"/>
              </a:rPr>
              <a:t>Dr. Murat </a:t>
            </a: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  <a:t>Boyacı</a:t>
            </a:r>
          </a:p>
          <a:p>
            <a:pPr algn="ctr"/>
            <a:endParaRPr lang="tr-T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43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330" name="Rectangle 2">
            <a:extLst>
              <a:ext uri="{FF2B5EF4-FFF2-40B4-BE49-F238E27FC236}">
                <a16:creationId xmlns:a16="http://schemas.microsoft.com/office/drawing/2014/main" id="{8DD41CAA-6686-5D50-2146-36BB888BF1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19288" y="476251"/>
            <a:ext cx="8229600" cy="6334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r-TR" altLang="tr-TR" sz="4000" b="1"/>
              <a:t>İnsanın hatırlama sorunu</a:t>
            </a:r>
          </a:p>
        </p:txBody>
      </p:sp>
      <p:sp>
        <p:nvSpPr>
          <p:cNvPr id="355331" name="Rectangle 3">
            <a:extLst>
              <a:ext uri="{FF2B5EF4-FFF2-40B4-BE49-F238E27FC236}">
                <a16:creationId xmlns:a16="http://schemas.microsoft.com/office/drawing/2014/main" id="{B20CE719-F10E-FC61-B16D-360615845A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altLang="tr-TR"/>
              <a:t>Okuduklarının	%10</a:t>
            </a:r>
          </a:p>
          <a:p>
            <a:pPr eaLnBrk="1" hangingPunct="1"/>
            <a:r>
              <a:rPr lang="tr-TR" altLang="tr-TR"/>
              <a:t>Duyduklarının	%20</a:t>
            </a:r>
          </a:p>
          <a:p>
            <a:pPr eaLnBrk="1" hangingPunct="1"/>
            <a:r>
              <a:rPr lang="tr-TR" altLang="tr-TR"/>
              <a:t>Gördüklerinin	%30</a:t>
            </a:r>
          </a:p>
          <a:p>
            <a:pPr eaLnBrk="1" hangingPunct="1"/>
            <a:r>
              <a:rPr lang="tr-TR" altLang="tr-TR"/>
              <a:t>Duy-gör			%50</a:t>
            </a:r>
          </a:p>
          <a:p>
            <a:pPr eaLnBrk="1" hangingPunct="1"/>
            <a:r>
              <a:rPr lang="tr-TR" altLang="tr-TR"/>
              <a:t>Söyle-yaz		%70</a:t>
            </a:r>
          </a:p>
          <a:p>
            <a:pPr eaLnBrk="1" hangingPunct="1"/>
            <a:r>
              <a:rPr lang="tr-TR" altLang="tr-TR"/>
              <a:t>Söyle-yap		%90  hatırlanır…. </a:t>
            </a:r>
          </a:p>
        </p:txBody>
      </p:sp>
      <p:pic>
        <p:nvPicPr>
          <p:cNvPr id="355332" name="Picture 8">
            <a:extLst>
              <a:ext uri="{FF2B5EF4-FFF2-40B4-BE49-F238E27FC236}">
                <a16:creationId xmlns:a16="http://schemas.microsoft.com/office/drawing/2014/main" id="{58F40DC4-C625-EFC0-0843-58D248870B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526" y="1557339"/>
            <a:ext cx="2982913" cy="270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426" name="Rectangle 2">
            <a:extLst>
              <a:ext uri="{FF2B5EF4-FFF2-40B4-BE49-F238E27FC236}">
                <a16:creationId xmlns:a16="http://schemas.microsoft.com/office/drawing/2014/main" id="{67457FC9-5512-7165-7DFC-48C6E2075A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51088" y="692151"/>
            <a:ext cx="7308850" cy="1152525"/>
          </a:xfrm>
        </p:spPr>
        <p:txBody>
          <a:bodyPr/>
          <a:lstStyle/>
          <a:p>
            <a:pPr eaLnBrk="1" hangingPunct="1"/>
            <a:r>
              <a:rPr lang="tr-TR" altLang="tr-TR" b="1">
                <a:solidFill>
                  <a:srgbClr val="FF0000"/>
                </a:solidFill>
              </a:rPr>
              <a:t>Konferansta </a:t>
            </a:r>
            <a:r>
              <a:rPr lang="tr-TR" altLang="tr-TR" b="1" u="sng">
                <a:solidFill>
                  <a:srgbClr val="FF0000"/>
                </a:solidFill>
              </a:rPr>
              <a:t>Başarı ?</a:t>
            </a:r>
          </a:p>
        </p:txBody>
      </p:sp>
      <p:pic>
        <p:nvPicPr>
          <p:cNvPr id="359427" name="Picture 9">
            <a:extLst>
              <a:ext uri="{FF2B5EF4-FFF2-40B4-BE49-F238E27FC236}">
                <a16:creationId xmlns:a16="http://schemas.microsoft.com/office/drawing/2014/main" id="{9126FBDF-32EC-A2A6-3C0C-2F5F1958A7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175" y="2276475"/>
            <a:ext cx="5360988" cy="385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Bulut 9">
            <a:extLst>
              <a:ext uri="{FF2B5EF4-FFF2-40B4-BE49-F238E27FC236}">
                <a16:creationId xmlns:a16="http://schemas.microsoft.com/office/drawing/2014/main" id="{1B71F825-9508-2CC0-6F17-1AE8A182C460}"/>
              </a:ext>
            </a:extLst>
          </p:cNvPr>
          <p:cNvSpPr/>
          <p:nvPr/>
        </p:nvSpPr>
        <p:spPr bwMode="auto">
          <a:xfrm>
            <a:off x="2855914" y="4652964"/>
            <a:ext cx="6264275" cy="1800225"/>
          </a:xfrm>
          <a:prstGeom prst="cloud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defRPr/>
            </a:pPr>
            <a:endParaRPr lang="tr-TR" b="1">
              <a:solidFill>
                <a:srgbClr val="000000"/>
              </a:solidFill>
              <a:latin typeface="Arial" charset="0"/>
            </a:endParaRPr>
          </a:p>
        </p:txBody>
      </p:sp>
      <p:cxnSp>
        <p:nvCxnSpPr>
          <p:cNvPr id="359429" name="Düz Bağlayıcı 12">
            <a:extLst>
              <a:ext uri="{FF2B5EF4-FFF2-40B4-BE49-F238E27FC236}">
                <a16:creationId xmlns:a16="http://schemas.microsoft.com/office/drawing/2014/main" id="{679D7F17-C078-56EC-B7B9-840771504CF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51313" y="3789363"/>
            <a:ext cx="1008062" cy="1008062"/>
          </a:xfrm>
          <a:prstGeom prst="lin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450" name="Picture 5">
            <a:extLst>
              <a:ext uri="{FF2B5EF4-FFF2-40B4-BE49-F238E27FC236}">
                <a16:creationId xmlns:a16="http://schemas.microsoft.com/office/drawing/2014/main" id="{E174B62C-91AC-FAC3-2A83-524C0EAD02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289" y="4005264"/>
            <a:ext cx="3705225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0451" name="Rectangle 2">
            <a:extLst>
              <a:ext uri="{FF2B5EF4-FFF2-40B4-BE49-F238E27FC236}">
                <a16:creationId xmlns:a16="http://schemas.microsoft.com/office/drawing/2014/main" id="{7EACA09E-4D77-CDC4-2ACA-9A5ECB613C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40013" y="333375"/>
            <a:ext cx="7632700" cy="935038"/>
          </a:xfrm>
        </p:spPr>
        <p:txBody>
          <a:bodyPr/>
          <a:lstStyle/>
          <a:p>
            <a:pPr algn="r" eaLnBrk="1" hangingPunct="1"/>
            <a:r>
              <a:rPr lang="tr-TR" altLang="tr-TR" b="1"/>
              <a:t>Konferansta </a:t>
            </a:r>
            <a:r>
              <a:rPr lang="tr-TR" altLang="tr-TR" b="1" u="sng"/>
              <a:t>Başarı ?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61A8B495-F536-B3D1-7111-BD54984432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19288" y="1557339"/>
            <a:ext cx="8577262" cy="3671887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tr-TR" altLang="tr-TR" sz="2000" b="1" dirty="0">
              <a:solidFill>
                <a:srgbClr val="993300"/>
              </a:solidFill>
            </a:endParaRPr>
          </a:p>
          <a:p>
            <a:pPr marL="0" indent="0" algn="ctr">
              <a:buNone/>
              <a:defRPr/>
            </a:pPr>
            <a:r>
              <a:rPr lang="tr-TR" altLang="tr-TR" b="1" u="sng" dirty="0">
                <a:solidFill>
                  <a:srgbClr val="CC0000"/>
                </a:solidFill>
              </a:rPr>
              <a:t>Dinleme duymaktan farklıdır !!! </a:t>
            </a:r>
          </a:p>
          <a:p>
            <a:pPr marL="0" indent="0" algn="ctr">
              <a:buNone/>
              <a:defRPr/>
            </a:pPr>
            <a:endParaRPr lang="tr-TR" altLang="tr-TR" b="1" u="sng" dirty="0">
              <a:solidFill>
                <a:srgbClr val="CC0000"/>
              </a:solidFill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tr-TR" altLang="tr-TR" b="1" dirty="0"/>
              <a:t>Yorum	: </a:t>
            </a:r>
            <a:r>
              <a:rPr lang="tr-TR" altLang="tr-TR" b="1" dirty="0">
                <a:solidFill>
                  <a:srgbClr val="0070C0"/>
                </a:solidFill>
              </a:rPr>
              <a:t>beyin </a:t>
            </a:r>
            <a:r>
              <a:rPr lang="tr-TR" altLang="tr-TR" b="1" dirty="0" err="1">
                <a:solidFill>
                  <a:srgbClr val="0070C0"/>
                </a:solidFill>
              </a:rPr>
              <a:t>absorbe</a:t>
            </a:r>
            <a:r>
              <a:rPr lang="tr-TR" altLang="tr-TR" b="1" dirty="0">
                <a:solidFill>
                  <a:srgbClr val="0070C0"/>
                </a:solidFill>
              </a:rPr>
              <a:t> eder, anlar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tr-TR" altLang="tr-TR" b="1" dirty="0"/>
              <a:t>Değerlendirme:</a:t>
            </a:r>
            <a:r>
              <a:rPr lang="tr-TR" altLang="tr-TR" dirty="0"/>
              <a:t> </a:t>
            </a:r>
            <a:r>
              <a:rPr lang="tr-TR" altLang="tr-TR" b="1" dirty="0">
                <a:solidFill>
                  <a:srgbClr val="C00000"/>
                </a:solidFill>
              </a:rPr>
              <a:t>bilgiyi yorumlar, analiz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tr-TR" altLang="tr-TR" b="1" dirty="0"/>
              <a:t>Reaksiyon: </a:t>
            </a:r>
            <a:r>
              <a:rPr lang="tr-TR" altLang="tr-TR" b="1" dirty="0">
                <a:solidFill>
                  <a:srgbClr val="00B050"/>
                </a:solidFill>
              </a:rPr>
              <a:t>eyleme geçer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474" name="Picture 4" descr="kitaplar">
            <a:extLst>
              <a:ext uri="{FF2B5EF4-FFF2-40B4-BE49-F238E27FC236}">
                <a16:creationId xmlns:a16="http://schemas.microsoft.com/office/drawing/2014/main" id="{7D9D9CFF-C901-1E54-157E-39E9C17FB994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79876" y="5249864"/>
            <a:ext cx="2663825" cy="15636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1475" name="Picture 10" descr="preparation to presentation cartoons pictures ile ilgili gÃ¶rsel sonucu">
            <a:extLst>
              <a:ext uri="{FF2B5EF4-FFF2-40B4-BE49-F238E27FC236}">
                <a16:creationId xmlns:a16="http://schemas.microsoft.com/office/drawing/2014/main" id="{65986737-D184-367E-6C54-ADC4BFF17F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1188" y="3573463"/>
            <a:ext cx="229235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1476" name="Rectangle 2">
            <a:extLst>
              <a:ext uri="{FF2B5EF4-FFF2-40B4-BE49-F238E27FC236}">
                <a16:creationId xmlns:a16="http://schemas.microsoft.com/office/drawing/2014/main" id="{D420849E-4A64-1A81-E55B-350C3DAC84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051426" y="701675"/>
            <a:ext cx="2447925" cy="1143000"/>
          </a:xfrm>
        </p:spPr>
        <p:txBody>
          <a:bodyPr/>
          <a:lstStyle/>
          <a:p>
            <a:pPr eaLnBrk="1" hangingPunct="1"/>
            <a:r>
              <a:rPr lang="tr-TR" altLang="tr-TR" b="1">
                <a:solidFill>
                  <a:srgbClr val="FF0000"/>
                </a:solidFill>
              </a:rPr>
              <a:t>hazırlık</a:t>
            </a:r>
          </a:p>
        </p:txBody>
      </p:sp>
      <p:sp>
        <p:nvSpPr>
          <p:cNvPr id="361477" name="Rectangle 3">
            <a:extLst>
              <a:ext uri="{FF2B5EF4-FFF2-40B4-BE49-F238E27FC236}">
                <a16:creationId xmlns:a16="http://schemas.microsoft.com/office/drawing/2014/main" id="{4D1F9797-34A8-A540-5AA1-EAA3174F2A8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03388" y="2247900"/>
            <a:ext cx="6121400" cy="4133850"/>
          </a:xfrm>
        </p:spPr>
        <p:txBody>
          <a:bodyPr/>
          <a:lstStyle/>
          <a:p>
            <a:pPr eaLnBrk="1" hangingPunct="1">
              <a:spcAft>
                <a:spcPct val="50000"/>
              </a:spcAft>
            </a:pPr>
            <a:r>
              <a:rPr lang="tr-TR" altLang="tr-TR"/>
              <a:t>Buzdağı ve konferans</a:t>
            </a:r>
          </a:p>
          <a:p>
            <a:pPr eaLnBrk="1" hangingPunct="1">
              <a:spcAft>
                <a:spcPct val="50000"/>
              </a:spcAft>
            </a:pPr>
            <a:r>
              <a:rPr lang="tr-TR" altLang="tr-TR"/>
              <a:t>Sunum buzdağının görünen</a:t>
            </a:r>
          </a:p>
          <a:p>
            <a:pPr eaLnBrk="1" hangingPunct="1">
              <a:spcAft>
                <a:spcPct val="50000"/>
              </a:spcAft>
            </a:pPr>
            <a:r>
              <a:rPr lang="tr-TR" altLang="tr-TR"/>
              <a:t>Hazırlık görünmeyen kısmı</a:t>
            </a:r>
          </a:p>
          <a:p>
            <a:pPr eaLnBrk="1" hangingPunct="1">
              <a:spcAft>
                <a:spcPct val="50000"/>
              </a:spcAft>
            </a:pPr>
            <a:r>
              <a:rPr lang="tr-TR" altLang="tr-TR"/>
              <a:t>Hazırlık uzun dönem gerektirir</a:t>
            </a:r>
          </a:p>
          <a:p>
            <a:pPr eaLnBrk="1" hangingPunct="1">
              <a:buFontTx/>
              <a:buNone/>
            </a:pPr>
            <a:endParaRPr lang="tr-TR" altLang="tr-TR"/>
          </a:p>
        </p:txBody>
      </p:sp>
      <p:pic>
        <p:nvPicPr>
          <p:cNvPr id="361478" name="Picture 9" descr="iceberg">
            <a:extLst>
              <a:ext uri="{FF2B5EF4-FFF2-40B4-BE49-F238E27FC236}">
                <a16:creationId xmlns:a16="http://schemas.microsoft.com/office/drawing/2014/main" id="{1F957413-C0F2-EB5E-FCCB-3C5753117D9E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93064" y="0"/>
            <a:ext cx="2670175" cy="3213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1479" name="Picture 8">
            <a:extLst>
              <a:ext uri="{FF2B5EF4-FFF2-40B4-BE49-F238E27FC236}">
                <a16:creationId xmlns:a16="http://schemas.microsoft.com/office/drawing/2014/main" id="{8D552451-2ECE-010E-D94E-79CFEC46CC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938" y="-22225"/>
            <a:ext cx="3340100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498" name="Picture 6">
            <a:extLst>
              <a:ext uri="{FF2B5EF4-FFF2-40B4-BE49-F238E27FC236}">
                <a16:creationId xmlns:a16="http://schemas.microsoft.com/office/drawing/2014/main" id="{753838CB-C57D-3475-2FA3-5AD17C068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8" y="549275"/>
            <a:ext cx="2933700" cy="293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2499" name="Rectangle 2">
            <a:extLst>
              <a:ext uri="{FF2B5EF4-FFF2-40B4-BE49-F238E27FC236}">
                <a16:creationId xmlns:a16="http://schemas.microsoft.com/office/drawing/2014/main" id="{267CFE1A-96D5-DD67-BCDF-B24D62983F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47851" y="260350"/>
            <a:ext cx="6480175" cy="1143000"/>
          </a:xfrm>
        </p:spPr>
        <p:txBody>
          <a:bodyPr/>
          <a:lstStyle/>
          <a:p>
            <a:pPr eaLnBrk="1" hangingPunct="1"/>
            <a:r>
              <a:rPr lang="tr-TR" altLang="tr-TR" b="1"/>
              <a:t>Sunuma karar verince;</a:t>
            </a:r>
          </a:p>
        </p:txBody>
      </p:sp>
      <p:sp>
        <p:nvSpPr>
          <p:cNvPr id="362500" name="Rectangle 3">
            <a:extLst>
              <a:ext uri="{FF2B5EF4-FFF2-40B4-BE49-F238E27FC236}">
                <a16:creationId xmlns:a16="http://schemas.microsoft.com/office/drawing/2014/main" id="{E62C356F-893C-F130-FF5F-DCFC752C4EC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19289" y="1557339"/>
            <a:ext cx="6408737" cy="3557587"/>
          </a:xfrm>
        </p:spPr>
        <p:txBody>
          <a:bodyPr/>
          <a:lstStyle/>
          <a:p>
            <a:pPr eaLnBrk="1" hangingPunct="1">
              <a:spcAft>
                <a:spcPct val="50000"/>
              </a:spcAft>
            </a:pPr>
            <a:r>
              <a:rPr lang="tr-TR" altLang="tr-TR"/>
              <a:t>Hedef ?</a:t>
            </a:r>
          </a:p>
          <a:p>
            <a:pPr eaLnBrk="1" hangingPunct="1">
              <a:spcAft>
                <a:spcPct val="50000"/>
              </a:spcAft>
            </a:pPr>
            <a:r>
              <a:rPr lang="tr-TR" altLang="tr-TR"/>
              <a:t>Hedef kitle? (dinleyiciler)</a:t>
            </a:r>
          </a:p>
          <a:p>
            <a:pPr eaLnBrk="1" hangingPunct="1">
              <a:spcAft>
                <a:spcPct val="50000"/>
              </a:spcAft>
            </a:pPr>
            <a:r>
              <a:rPr lang="tr-TR" altLang="tr-TR"/>
              <a:t>Hazırlık kaynakları? (zaman, bilgi kaynakları, araç gereçler)</a:t>
            </a:r>
          </a:p>
          <a:p>
            <a:pPr eaLnBrk="1" hangingPunct="1"/>
            <a:endParaRPr lang="tr-TR" altLang="tr-TR"/>
          </a:p>
          <a:p>
            <a:pPr eaLnBrk="1" hangingPunct="1"/>
            <a:endParaRPr lang="tr-TR" altLang="tr-TR"/>
          </a:p>
        </p:txBody>
      </p:sp>
      <p:pic>
        <p:nvPicPr>
          <p:cNvPr id="362501" name="Picture 7">
            <a:extLst>
              <a:ext uri="{FF2B5EF4-FFF2-40B4-BE49-F238E27FC236}">
                <a16:creationId xmlns:a16="http://schemas.microsoft.com/office/drawing/2014/main" id="{F14B5817-E658-3D96-2AAB-20B3D4EF4F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9" y="4292600"/>
            <a:ext cx="2822575" cy="226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522" name="Picture 9">
            <a:extLst>
              <a:ext uri="{FF2B5EF4-FFF2-40B4-BE49-F238E27FC236}">
                <a16:creationId xmlns:a16="http://schemas.microsoft.com/office/drawing/2014/main" id="{C636CB98-4282-D33C-42D7-4465E7650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200" y="3500438"/>
            <a:ext cx="297815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3523" name="Picture 7">
            <a:extLst>
              <a:ext uri="{FF2B5EF4-FFF2-40B4-BE49-F238E27FC236}">
                <a16:creationId xmlns:a16="http://schemas.microsoft.com/office/drawing/2014/main" id="{DE1BE19F-FAF4-C9F7-D960-539F0171F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2914" y="115888"/>
            <a:ext cx="402272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3524" name="Rectangle 2">
            <a:extLst>
              <a:ext uri="{FF2B5EF4-FFF2-40B4-BE49-F238E27FC236}">
                <a16:creationId xmlns:a16="http://schemas.microsoft.com/office/drawing/2014/main" id="{AEA4DDA6-E054-2112-519B-D7199EFE36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87365" y="912813"/>
            <a:ext cx="3716173" cy="1143000"/>
          </a:xfrm>
        </p:spPr>
        <p:txBody>
          <a:bodyPr/>
          <a:lstStyle/>
          <a:p>
            <a:pPr eaLnBrk="1" hangingPunct="1"/>
            <a:r>
              <a:rPr lang="tr-TR" altLang="tr-TR" b="1" dirty="0">
                <a:solidFill>
                  <a:srgbClr val="C00000"/>
                </a:solidFill>
              </a:rPr>
              <a:t>Dinleyiciler ?</a:t>
            </a:r>
          </a:p>
        </p:txBody>
      </p:sp>
      <p:sp>
        <p:nvSpPr>
          <p:cNvPr id="363525" name="Rectangle 3">
            <a:extLst>
              <a:ext uri="{FF2B5EF4-FFF2-40B4-BE49-F238E27FC236}">
                <a16:creationId xmlns:a16="http://schemas.microsoft.com/office/drawing/2014/main" id="{FD0648C3-226E-B109-47F0-9974B4A470B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5519739" y="2420939"/>
            <a:ext cx="4835525" cy="3989387"/>
          </a:xfrm>
        </p:spPr>
        <p:txBody>
          <a:bodyPr/>
          <a:lstStyle/>
          <a:p>
            <a:pPr eaLnBrk="1" hangingPunct="1"/>
            <a:r>
              <a:rPr lang="tr-TR" altLang="tr-TR" dirty="0"/>
              <a:t>Kim?</a:t>
            </a:r>
          </a:p>
          <a:p>
            <a:pPr eaLnBrk="1" hangingPunct="1"/>
            <a:r>
              <a:rPr lang="tr-TR" altLang="tr-TR" dirty="0"/>
              <a:t>Kaç kişi?</a:t>
            </a:r>
          </a:p>
          <a:p>
            <a:pPr eaLnBrk="1" hangingPunct="1"/>
            <a:r>
              <a:rPr lang="tr-TR" altLang="tr-TR" dirty="0"/>
              <a:t>Deneyimleri?</a:t>
            </a:r>
          </a:p>
          <a:p>
            <a:pPr eaLnBrk="1" hangingPunct="1"/>
            <a:r>
              <a:rPr lang="tr-TR" altLang="tr-TR" dirty="0"/>
              <a:t>Yaş, cinsiyet?</a:t>
            </a:r>
          </a:p>
          <a:p>
            <a:pPr eaLnBrk="1" hangingPunct="1"/>
            <a:r>
              <a:rPr lang="tr-TR" altLang="tr-TR" dirty="0"/>
              <a:t>Niçin katılıyor?</a:t>
            </a:r>
          </a:p>
          <a:p>
            <a:pPr eaLnBrk="1" hangingPunct="1"/>
            <a:r>
              <a:rPr lang="tr-TR" altLang="tr-TR" dirty="0"/>
              <a:t>Ne öğrenmek istiyorlar?</a:t>
            </a:r>
          </a:p>
        </p:txBody>
      </p:sp>
      <p:sp>
        <p:nvSpPr>
          <p:cNvPr id="363526" name="AutoShape 6" descr="audience cartoons pictures ile ilgili gÃ¶rsel sonucu">
            <a:extLst>
              <a:ext uri="{FF2B5EF4-FFF2-40B4-BE49-F238E27FC236}">
                <a16:creationId xmlns:a16="http://schemas.microsoft.com/office/drawing/2014/main" id="{2A4C087F-ECAC-4350-129E-3EF4638669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>
            <a:extLst>
              <a:ext uri="{FF2B5EF4-FFF2-40B4-BE49-F238E27FC236}">
                <a16:creationId xmlns:a16="http://schemas.microsoft.com/office/drawing/2014/main" id="{D3CB4EB0-267E-089C-2664-00F9BA4563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4" y="908050"/>
            <a:ext cx="5049837" cy="1143000"/>
          </a:xfrm>
        </p:spPr>
        <p:txBody>
          <a:bodyPr/>
          <a:lstStyle/>
          <a:p>
            <a:pPr eaLnBrk="1" hangingPunct="1"/>
            <a:r>
              <a:rPr lang="tr-TR" altLang="tr-TR" b="1">
                <a:solidFill>
                  <a:srgbClr val="FF0000"/>
                </a:solidFill>
              </a:rPr>
              <a:t>Sunum hazırlanırken;</a:t>
            </a:r>
          </a:p>
        </p:txBody>
      </p:sp>
      <p:sp>
        <p:nvSpPr>
          <p:cNvPr id="364547" name="Rectangle 3">
            <a:extLst>
              <a:ext uri="{FF2B5EF4-FFF2-40B4-BE49-F238E27FC236}">
                <a16:creationId xmlns:a16="http://schemas.microsoft.com/office/drawing/2014/main" id="{D21B20D2-4038-6F42-A5AC-6DDC004D508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631951" y="2492375"/>
            <a:ext cx="7345363" cy="4133850"/>
          </a:xfrm>
        </p:spPr>
        <p:txBody>
          <a:bodyPr/>
          <a:lstStyle/>
          <a:p>
            <a:pPr eaLnBrk="1" hangingPunct="1"/>
            <a:r>
              <a:rPr lang="tr-TR" altLang="tr-TR"/>
              <a:t>Yukarıdaki sorular</a:t>
            </a:r>
          </a:p>
          <a:p>
            <a:pPr eaLnBrk="1" hangingPunct="1"/>
            <a:r>
              <a:rPr lang="tr-TR" altLang="tr-TR"/>
              <a:t>Konuşmacının deneyimi, uzmanlığı</a:t>
            </a:r>
          </a:p>
          <a:p>
            <a:pPr eaLnBrk="1" hangingPunct="1"/>
            <a:r>
              <a:rPr lang="tr-TR" altLang="tr-TR"/>
              <a:t>İlgili literatür</a:t>
            </a:r>
          </a:p>
          <a:p>
            <a:pPr eaLnBrk="1" hangingPunct="1"/>
            <a:r>
              <a:rPr lang="tr-TR" altLang="tr-TR"/>
              <a:t>Dinleyicilerin öncelik ve beklentileri</a:t>
            </a:r>
          </a:p>
          <a:p>
            <a:pPr eaLnBrk="1" hangingPunct="1"/>
            <a:r>
              <a:rPr lang="tr-TR" altLang="tr-TR"/>
              <a:t>Ön görüşmeler, incelemeler yararlı</a:t>
            </a:r>
          </a:p>
          <a:p>
            <a:pPr eaLnBrk="1" hangingPunct="1"/>
            <a:r>
              <a:rPr lang="tr-TR" altLang="tr-TR"/>
              <a:t>Çalışılan kuruluşun hedef, politikaları</a:t>
            </a:r>
          </a:p>
          <a:p>
            <a:pPr eaLnBrk="1" hangingPunct="1">
              <a:buFontTx/>
              <a:buNone/>
            </a:pPr>
            <a:endParaRPr lang="tr-TR" altLang="tr-TR"/>
          </a:p>
        </p:txBody>
      </p:sp>
      <p:pic>
        <p:nvPicPr>
          <p:cNvPr id="364548" name="Picture 6">
            <a:extLst>
              <a:ext uri="{FF2B5EF4-FFF2-40B4-BE49-F238E27FC236}">
                <a16:creationId xmlns:a16="http://schemas.microsoft.com/office/drawing/2014/main" id="{1D2C797C-84F1-8CF5-B970-F8951C4A5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350" y="115888"/>
            <a:ext cx="3544888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>
            <a:extLst>
              <a:ext uri="{FF2B5EF4-FFF2-40B4-BE49-F238E27FC236}">
                <a16:creationId xmlns:a16="http://schemas.microsoft.com/office/drawing/2014/main" id="{D2A3E0D3-0AB8-DF1A-BEB5-218981E629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35413" y="3381376"/>
            <a:ext cx="6553200" cy="911225"/>
          </a:xfrm>
        </p:spPr>
        <p:txBody>
          <a:bodyPr/>
          <a:lstStyle/>
          <a:p>
            <a:pPr eaLnBrk="1" hangingPunct="1"/>
            <a:r>
              <a:rPr lang="tr-TR" altLang="tr-TR" b="1" u="sng">
                <a:solidFill>
                  <a:srgbClr val="FF0000"/>
                </a:solidFill>
              </a:rPr>
              <a:t>Öncelik sıralaması:</a:t>
            </a:r>
          </a:p>
        </p:txBody>
      </p:sp>
      <p:sp>
        <p:nvSpPr>
          <p:cNvPr id="365571" name="Rectangle 3">
            <a:extLst>
              <a:ext uri="{FF2B5EF4-FFF2-40B4-BE49-F238E27FC236}">
                <a16:creationId xmlns:a16="http://schemas.microsoft.com/office/drawing/2014/main" id="{C31ECB71-D924-6AAD-6B34-5230B134316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230689" y="4221163"/>
            <a:ext cx="6192837" cy="2476500"/>
          </a:xfrm>
        </p:spPr>
        <p:txBody>
          <a:bodyPr/>
          <a:lstStyle/>
          <a:p>
            <a:pPr marL="0" indent="0">
              <a:buNone/>
            </a:pPr>
            <a:r>
              <a:rPr lang="tr-TR" altLang="tr-TR" b="1">
                <a:solidFill>
                  <a:srgbClr val="0070C0"/>
                </a:solidFill>
              </a:rPr>
              <a:t>1. öncelik</a:t>
            </a:r>
            <a:r>
              <a:rPr lang="tr-TR" altLang="tr-TR"/>
              <a:t>	bilinmesi zorunlu</a:t>
            </a:r>
          </a:p>
          <a:p>
            <a:pPr marL="0" indent="0">
              <a:buNone/>
            </a:pPr>
            <a:r>
              <a:rPr lang="tr-TR" altLang="tr-TR" b="1">
                <a:solidFill>
                  <a:srgbClr val="0070C0"/>
                </a:solidFill>
              </a:rPr>
              <a:t>2. öncelik</a:t>
            </a:r>
            <a:r>
              <a:rPr lang="tr-TR" altLang="tr-TR"/>
              <a:t>	bilinmeli</a:t>
            </a:r>
          </a:p>
          <a:p>
            <a:pPr marL="0" indent="0">
              <a:buNone/>
            </a:pPr>
            <a:r>
              <a:rPr lang="tr-TR" altLang="tr-TR" b="1">
                <a:solidFill>
                  <a:srgbClr val="0070C0"/>
                </a:solidFill>
              </a:rPr>
              <a:t>3. öncelik</a:t>
            </a:r>
            <a:r>
              <a:rPr lang="tr-TR" altLang="tr-TR"/>
              <a:t>	bilinmesi istenen</a:t>
            </a:r>
          </a:p>
          <a:p>
            <a:pPr marL="0" indent="0">
              <a:buNone/>
            </a:pPr>
            <a:r>
              <a:rPr lang="tr-TR" altLang="tr-TR" b="1">
                <a:solidFill>
                  <a:srgbClr val="0070C0"/>
                </a:solidFill>
              </a:rPr>
              <a:t>4. öncelik</a:t>
            </a:r>
            <a:r>
              <a:rPr lang="tr-TR" altLang="tr-TR"/>
              <a:t>	bilinse iyi olur</a:t>
            </a:r>
          </a:p>
        </p:txBody>
      </p:sp>
      <p:pic>
        <p:nvPicPr>
          <p:cNvPr id="365572" name="Picture 7">
            <a:extLst>
              <a:ext uri="{FF2B5EF4-FFF2-40B4-BE49-F238E27FC236}">
                <a16:creationId xmlns:a16="http://schemas.microsoft.com/office/drawing/2014/main" id="{29C09C48-DBBA-3D90-9054-742CEA20D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714" y="360363"/>
            <a:ext cx="1590675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5573" name="Picture 8">
            <a:extLst>
              <a:ext uri="{FF2B5EF4-FFF2-40B4-BE49-F238E27FC236}">
                <a16:creationId xmlns:a16="http://schemas.microsoft.com/office/drawing/2014/main" id="{D68B088F-CECB-9204-4A7D-F7D5F8FCCE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1" y="7939"/>
            <a:ext cx="4524375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>
            <a:extLst>
              <a:ext uri="{FF2B5EF4-FFF2-40B4-BE49-F238E27FC236}">
                <a16:creationId xmlns:a16="http://schemas.microsoft.com/office/drawing/2014/main" id="{0D832D98-8265-315A-B627-842BEB57F1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43476" y="1035050"/>
            <a:ext cx="4691063" cy="1143000"/>
          </a:xfrm>
        </p:spPr>
        <p:txBody>
          <a:bodyPr/>
          <a:lstStyle/>
          <a:p>
            <a:pPr eaLnBrk="1" hangingPunct="1"/>
            <a:r>
              <a:rPr lang="tr-TR" altLang="tr-TR" b="1"/>
              <a:t>içerik</a:t>
            </a:r>
          </a:p>
        </p:txBody>
      </p:sp>
      <p:sp>
        <p:nvSpPr>
          <p:cNvPr id="366595" name="Rectangle 3">
            <a:extLst>
              <a:ext uri="{FF2B5EF4-FFF2-40B4-BE49-F238E27FC236}">
                <a16:creationId xmlns:a16="http://schemas.microsoft.com/office/drawing/2014/main" id="{7133004C-6AFE-58DA-A342-00E28CA977B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782889" y="2708276"/>
            <a:ext cx="5483225" cy="3700463"/>
          </a:xfrm>
        </p:spPr>
        <p:txBody>
          <a:bodyPr/>
          <a:lstStyle/>
          <a:p>
            <a:pPr eaLnBrk="1" hangingPunct="1"/>
            <a:r>
              <a:rPr lang="tr-TR" altLang="tr-TR" b="1"/>
              <a:t>Empati?</a:t>
            </a:r>
          </a:p>
          <a:p>
            <a:pPr eaLnBrk="1" hangingPunct="1"/>
            <a:endParaRPr lang="tr-TR" altLang="tr-TR" b="1"/>
          </a:p>
          <a:p>
            <a:pPr eaLnBrk="1" hangingPunct="1"/>
            <a:r>
              <a:rPr lang="tr-TR" altLang="tr-TR"/>
              <a:t>Dinleyici siz olsanız?</a:t>
            </a:r>
          </a:p>
          <a:p>
            <a:pPr eaLnBrk="1" hangingPunct="1"/>
            <a:r>
              <a:rPr lang="tr-TR" altLang="tr-TR"/>
              <a:t>Ne öğrenmek</a:t>
            </a:r>
          </a:p>
          <a:p>
            <a:pPr eaLnBrk="1" hangingPunct="1"/>
            <a:r>
              <a:rPr lang="tr-TR" altLang="tr-TR"/>
              <a:t>Nasıl anlatılmasını istersiniz?</a:t>
            </a:r>
          </a:p>
        </p:txBody>
      </p:sp>
      <p:pic>
        <p:nvPicPr>
          <p:cNvPr id="366596" name="Picture 4" descr="big_shoes_to_fill_md_wht">
            <a:extLst>
              <a:ext uri="{FF2B5EF4-FFF2-40B4-BE49-F238E27FC236}">
                <a16:creationId xmlns:a16="http://schemas.microsoft.com/office/drawing/2014/main" id="{D694BD3F-5A47-930D-4A38-D0DED2FCEBC2}"/>
              </a:ext>
            </a:extLst>
          </p:cNvPr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75500" y="2852738"/>
            <a:ext cx="2160588" cy="27495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66597" name="Picture 6">
            <a:extLst>
              <a:ext uri="{FF2B5EF4-FFF2-40B4-BE49-F238E27FC236}">
                <a16:creationId xmlns:a16="http://schemas.microsoft.com/office/drawing/2014/main" id="{EE821679-1308-D91B-1ADF-D6F6C1B31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0"/>
            <a:ext cx="2840038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7618" name="Picture 32">
            <a:extLst>
              <a:ext uri="{FF2B5EF4-FFF2-40B4-BE49-F238E27FC236}">
                <a16:creationId xmlns:a16="http://schemas.microsoft.com/office/drawing/2014/main" id="{98BE17AA-B4FC-AA15-7B69-70C6037B9F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288" y="44451"/>
            <a:ext cx="2881312" cy="215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7619" name="Rectangle 2">
            <a:extLst>
              <a:ext uri="{FF2B5EF4-FFF2-40B4-BE49-F238E27FC236}">
                <a16:creationId xmlns:a16="http://schemas.microsoft.com/office/drawing/2014/main" id="{75B03B72-FF9D-3038-1F38-E5A0826AAF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440238" y="706439"/>
            <a:ext cx="6119812" cy="993775"/>
          </a:xfrm>
        </p:spPr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FF0000"/>
                </a:solidFill>
              </a:rPr>
              <a:t>İçerik, süre, görsel araçlar</a:t>
            </a:r>
          </a:p>
        </p:txBody>
      </p:sp>
      <p:sp>
        <p:nvSpPr>
          <p:cNvPr id="367620" name="Rectangle 3">
            <a:extLst>
              <a:ext uri="{FF2B5EF4-FFF2-40B4-BE49-F238E27FC236}">
                <a16:creationId xmlns:a16="http://schemas.microsoft.com/office/drawing/2014/main" id="{2CF5A7D6-2D69-2CB9-D330-BDD1D1A922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tr-TR" altLang="tr-TR"/>
              <a:t> </a:t>
            </a:r>
          </a:p>
        </p:txBody>
      </p:sp>
      <p:sp>
        <p:nvSpPr>
          <p:cNvPr id="367621" name="Rectangle 4">
            <a:extLst>
              <a:ext uri="{FF2B5EF4-FFF2-40B4-BE49-F238E27FC236}">
                <a16:creationId xmlns:a16="http://schemas.microsoft.com/office/drawing/2014/main" id="{B7449F25-84B7-FBE6-4157-0FB9679133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2404547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>
              <a:solidFill>
                <a:srgbClr val="000000"/>
              </a:solidFill>
            </a:endParaRPr>
          </a:p>
        </p:txBody>
      </p:sp>
      <p:graphicFrame>
        <p:nvGraphicFramePr>
          <p:cNvPr id="21620" name="Group 116">
            <a:extLst>
              <a:ext uri="{FF2B5EF4-FFF2-40B4-BE49-F238E27FC236}">
                <a16:creationId xmlns:a16="http://schemas.microsoft.com/office/drawing/2014/main" id="{6EAA74E2-3B64-8F0B-A4A3-6805D84F8E78}"/>
              </a:ext>
            </a:extLst>
          </p:cNvPr>
          <p:cNvGraphicFramePr>
            <a:graphicFrameLocks noGrp="1"/>
          </p:cNvGraphicFramePr>
          <p:nvPr/>
        </p:nvGraphicFramePr>
        <p:xfrm>
          <a:off x="1919288" y="2173288"/>
          <a:ext cx="8604250" cy="4192588"/>
        </p:xfrm>
        <a:graphic>
          <a:graphicData uri="http://schemas.openxmlformats.org/drawingml/2006/table">
            <a:tbl>
              <a:tblPr/>
              <a:tblGrid>
                <a:gridCol w="14398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40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24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62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dakika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Ana konu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Görsel araçlar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3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Önemi, amacı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slayt, yazı tahtası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02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Materyal- yöntem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slayt, materyal vb.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86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Domates fidesi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Slayt </a:t>
                      </a:r>
                      <a:endParaRPr kumimoji="0" lang="tr-TR" altLang="tr-TR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           Tohum</a:t>
                      </a:r>
                      <a:endParaRPr kumimoji="0" lang="tr-TR" altLang="tr-TR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           İlaçlama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            …………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37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Sonuç /öneri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slayt</a:t>
                      </a:r>
                    </a:p>
                  </a:txBody>
                  <a:tcPr marT="45690" marB="456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67648" name="Rectangle 100">
            <a:extLst>
              <a:ext uri="{FF2B5EF4-FFF2-40B4-BE49-F238E27FC236}">
                <a16:creationId xmlns:a16="http://schemas.microsoft.com/office/drawing/2014/main" id="{D77BCE29-5309-1C12-1B4B-D2B63F5428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4084122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090" name="Picture 4">
            <a:extLst>
              <a:ext uri="{FF2B5EF4-FFF2-40B4-BE49-F238E27FC236}">
                <a16:creationId xmlns:a16="http://schemas.microsoft.com/office/drawing/2014/main" id="{1831B1E9-85C6-604A-F1C5-08245A325B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6" y="33339"/>
            <a:ext cx="2314575" cy="222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5091" name="Rectangle 2">
            <a:extLst>
              <a:ext uri="{FF2B5EF4-FFF2-40B4-BE49-F238E27FC236}">
                <a16:creationId xmlns:a16="http://schemas.microsoft.com/office/drawing/2014/main" id="{5234CEA7-B830-FD71-248E-58A264E3C97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79650" y="2390776"/>
            <a:ext cx="7416800" cy="1470025"/>
          </a:xfrm>
        </p:spPr>
        <p:txBody>
          <a:bodyPr/>
          <a:lstStyle/>
          <a:p>
            <a:pPr eaLnBrk="1" hangingPunct="1"/>
            <a:r>
              <a:rPr lang="tr-TR" altLang="tr-TR" sz="6000" b="1">
                <a:solidFill>
                  <a:srgbClr val="CC0000"/>
                </a:solidFill>
              </a:rPr>
              <a:t>SUNUM TEKNİĞİ</a:t>
            </a:r>
          </a:p>
        </p:txBody>
      </p:sp>
      <p:sp>
        <p:nvSpPr>
          <p:cNvPr id="345092" name="Rectangle 3">
            <a:extLst>
              <a:ext uri="{FF2B5EF4-FFF2-40B4-BE49-F238E27FC236}">
                <a16:creationId xmlns:a16="http://schemas.microsoft.com/office/drawing/2014/main" id="{59193119-DC90-1295-86E8-95A8725DC06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787650" y="3860801"/>
            <a:ext cx="6400800" cy="1943100"/>
          </a:xfrm>
          <a:ln w="57150">
            <a:solidFill>
              <a:srgbClr val="CC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tr-TR" altLang="tr-TR" sz="2800" b="1">
                <a:solidFill>
                  <a:srgbClr val="663300"/>
                </a:solidFill>
              </a:rPr>
              <a:t>Prof. Dr. Murat BOYACI</a:t>
            </a:r>
          </a:p>
          <a:p>
            <a:pPr eaLnBrk="1" hangingPunct="1"/>
            <a:r>
              <a:rPr lang="tr-TR" altLang="tr-TR" sz="2400" b="1" i="1">
                <a:solidFill>
                  <a:srgbClr val="663300"/>
                </a:solidFill>
                <a:latin typeface="Times New Roman" panose="02020603050405020304" pitchFamily="18" charset="0"/>
              </a:rPr>
              <a:t>Ege Üniversitesi Ziraat Fakültesi</a:t>
            </a:r>
          </a:p>
          <a:p>
            <a:pPr eaLnBrk="1" hangingPunct="1"/>
            <a:r>
              <a:rPr lang="tr-TR" altLang="tr-TR" sz="2400" b="1" i="1">
                <a:solidFill>
                  <a:srgbClr val="663300"/>
                </a:solidFill>
                <a:latin typeface="Times New Roman" panose="02020603050405020304" pitchFamily="18" charset="0"/>
              </a:rPr>
              <a:t>Tarım Ekonomisi Bölümü</a:t>
            </a:r>
          </a:p>
          <a:p>
            <a:pPr eaLnBrk="1" hangingPunct="1"/>
            <a:r>
              <a:rPr lang="tr-TR" altLang="tr-TR" sz="2400" b="1">
                <a:solidFill>
                  <a:schemeClr val="tx2"/>
                </a:solidFill>
              </a:rPr>
              <a:t>murat.boyaci@ege.edu.tr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42" name="Picture 9">
            <a:extLst>
              <a:ext uri="{FF2B5EF4-FFF2-40B4-BE49-F238E27FC236}">
                <a16:creationId xmlns:a16="http://schemas.microsoft.com/office/drawing/2014/main" id="{D3D1D0FC-C0C8-FB45-7CCF-4D68C9749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968876"/>
            <a:ext cx="3354388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43" name="Rectangle 2">
            <a:extLst>
              <a:ext uri="{FF2B5EF4-FFF2-40B4-BE49-F238E27FC236}">
                <a16:creationId xmlns:a16="http://schemas.microsoft.com/office/drawing/2014/main" id="{4A887DB1-010D-0CF7-F86C-4E8E14E93D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1" y="274638"/>
            <a:ext cx="4691063" cy="1143000"/>
          </a:xfrm>
        </p:spPr>
        <p:txBody>
          <a:bodyPr/>
          <a:lstStyle/>
          <a:p>
            <a:pPr eaLnBrk="1" hangingPunct="1"/>
            <a:r>
              <a:rPr lang="tr-TR" altLang="tr-TR" b="1"/>
              <a:t>Sunum planı:</a:t>
            </a:r>
          </a:p>
        </p:txBody>
      </p:sp>
      <p:sp>
        <p:nvSpPr>
          <p:cNvPr id="368644" name="Rectangle 3">
            <a:extLst>
              <a:ext uri="{FF2B5EF4-FFF2-40B4-BE49-F238E27FC236}">
                <a16:creationId xmlns:a16="http://schemas.microsoft.com/office/drawing/2014/main" id="{2FEC3B54-DF7F-B209-0FA8-B54E0DD9B87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08213" y="1484313"/>
            <a:ext cx="7200900" cy="4349750"/>
          </a:xfrm>
        </p:spPr>
        <p:txBody>
          <a:bodyPr/>
          <a:lstStyle/>
          <a:p>
            <a:pPr eaLnBrk="1" hangingPunct="1"/>
            <a:r>
              <a:rPr lang="tr-TR" altLang="tr-TR" b="1"/>
              <a:t>İçerik, yapı, görsel araçlar</a:t>
            </a:r>
          </a:p>
          <a:p>
            <a:pPr eaLnBrk="1" hangingPunct="1">
              <a:buFontTx/>
              <a:buNone/>
            </a:pPr>
            <a:endParaRPr lang="tr-TR" altLang="tr-TR" b="1"/>
          </a:p>
          <a:p>
            <a:pPr eaLnBrk="1" hangingPunct="1"/>
            <a:r>
              <a:rPr lang="tr-TR" altLang="tr-TR" b="1"/>
              <a:t>İçerik </a:t>
            </a:r>
          </a:p>
          <a:p>
            <a:pPr eaLnBrk="1" hangingPunct="1">
              <a:buFontTx/>
              <a:buNone/>
            </a:pPr>
            <a:r>
              <a:rPr lang="tr-TR" altLang="tr-TR"/>
              <a:t>	(</a:t>
            </a:r>
            <a:r>
              <a:rPr lang="tr-TR" altLang="tr-TR" i="1"/>
              <a:t>dispozisyon hazırlanmalı</a:t>
            </a:r>
            <a:r>
              <a:rPr lang="tr-TR" altLang="tr-TR"/>
              <a:t>)</a:t>
            </a:r>
          </a:p>
          <a:p>
            <a:pPr eaLnBrk="1" hangingPunct="1">
              <a:buFontTx/>
              <a:buNone/>
            </a:pPr>
            <a:r>
              <a:rPr lang="tr-TR" altLang="tr-TR"/>
              <a:t>		Süre?</a:t>
            </a:r>
          </a:p>
          <a:p>
            <a:pPr lvl="2" eaLnBrk="1" hangingPunct="1">
              <a:buFontTx/>
              <a:buNone/>
            </a:pPr>
            <a:r>
              <a:rPr lang="tr-TR" altLang="tr-TR" sz="3200"/>
              <a:t>Kapsam (anahtar konular)</a:t>
            </a:r>
          </a:p>
          <a:p>
            <a:pPr lvl="2" eaLnBrk="1" hangingPunct="1">
              <a:buFontTx/>
              <a:buNone/>
            </a:pPr>
            <a:r>
              <a:rPr lang="tr-TR" altLang="tr-TR" sz="3200"/>
              <a:t>Dinleyici ne bilmek istiyor?</a:t>
            </a:r>
          </a:p>
        </p:txBody>
      </p:sp>
      <p:pic>
        <p:nvPicPr>
          <p:cNvPr id="368645" name="Picture 7">
            <a:extLst>
              <a:ext uri="{FF2B5EF4-FFF2-40B4-BE49-F238E27FC236}">
                <a16:creationId xmlns:a16="http://schemas.microsoft.com/office/drawing/2014/main" id="{01FFDC7B-02B2-12EE-EA2B-BDB0CBDE1F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-26988"/>
            <a:ext cx="2819400" cy="198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46" name="Picture 7">
            <a:extLst>
              <a:ext uri="{FF2B5EF4-FFF2-40B4-BE49-F238E27FC236}">
                <a16:creationId xmlns:a16="http://schemas.microsoft.com/office/drawing/2014/main" id="{A4FCE6BD-5F2C-C82B-5609-BC600F92C6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4289" y="3963988"/>
            <a:ext cx="1590675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666" name="Picture 10" descr="preparation to presentation cartoons pictures ile ilgili gÃ¶rsel sonucu">
            <a:extLst>
              <a:ext uri="{FF2B5EF4-FFF2-40B4-BE49-F238E27FC236}">
                <a16:creationId xmlns:a16="http://schemas.microsoft.com/office/drawing/2014/main" id="{C6569748-15ED-901C-DCC5-2218B57850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163" y="160339"/>
            <a:ext cx="1719262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9667" name="Rectangle 2">
            <a:extLst>
              <a:ext uri="{FF2B5EF4-FFF2-40B4-BE49-F238E27FC236}">
                <a16:creationId xmlns:a16="http://schemas.microsoft.com/office/drawing/2014/main" id="{9FE0DF84-DB92-A7F1-2DD2-CECDE7766A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79576" y="836614"/>
            <a:ext cx="4416425" cy="777875"/>
          </a:xfrm>
        </p:spPr>
        <p:txBody>
          <a:bodyPr/>
          <a:lstStyle/>
          <a:p>
            <a:pPr eaLnBrk="1" hangingPunct="1"/>
            <a:r>
              <a:rPr lang="tr-TR" altLang="tr-TR" b="1"/>
              <a:t>Sunum yapısı</a:t>
            </a:r>
          </a:p>
        </p:txBody>
      </p:sp>
      <p:sp>
        <p:nvSpPr>
          <p:cNvPr id="369668" name="Rectangle 3">
            <a:extLst>
              <a:ext uri="{FF2B5EF4-FFF2-40B4-BE49-F238E27FC236}">
                <a16:creationId xmlns:a16="http://schemas.microsoft.com/office/drawing/2014/main" id="{C5E9D9B3-FBC7-48AB-283D-7C6B842D7A8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679575" y="3141663"/>
            <a:ext cx="5640388" cy="3598862"/>
          </a:xfrm>
        </p:spPr>
        <p:txBody>
          <a:bodyPr/>
          <a:lstStyle/>
          <a:p>
            <a:pPr marL="0" indent="0">
              <a:buNone/>
            </a:pPr>
            <a:r>
              <a:rPr lang="tr-TR" altLang="tr-TR" b="1">
                <a:solidFill>
                  <a:srgbClr val="FF0000"/>
                </a:solidFill>
              </a:rPr>
              <a:t>   </a:t>
            </a:r>
            <a:r>
              <a:rPr lang="tr-TR" altLang="tr-TR" b="1" u="sng">
                <a:solidFill>
                  <a:srgbClr val="FF0000"/>
                </a:solidFill>
              </a:rPr>
              <a:t>Giriş </a:t>
            </a:r>
          </a:p>
          <a:p>
            <a:pPr marL="354013" lvl="2" indent="-354013"/>
            <a:r>
              <a:rPr lang="tr-TR" altLang="tr-TR" sz="3200"/>
              <a:t>Dikkati çekmeli</a:t>
            </a:r>
          </a:p>
          <a:p>
            <a:pPr marL="354013" lvl="2" indent="-354013"/>
            <a:r>
              <a:rPr lang="tr-TR" altLang="tr-TR" sz="3200"/>
              <a:t>Konuşmacı kendini tanıtmalı</a:t>
            </a:r>
          </a:p>
          <a:p>
            <a:pPr marL="354013" lvl="2" indent="-354013"/>
            <a:r>
              <a:rPr lang="tr-TR" altLang="tr-TR" sz="3200"/>
              <a:t>Neden burada</a:t>
            </a:r>
          </a:p>
          <a:p>
            <a:pPr marL="354013" lvl="2" indent="-354013"/>
            <a:r>
              <a:rPr lang="tr-TR" altLang="tr-TR" sz="3200"/>
              <a:t>Neye ulaşmak istiyor</a:t>
            </a:r>
          </a:p>
          <a:p>
            <a:pPr marL="354013" lvl="2" indent="-354013"/>
            <a:r>
              <a:rPr lang="tr-TR" altLang="tr-TR" sz="3200"/>
              <a:t>Dinleyicilerle ilişki kurmalı</a:t>
            </a:r>
          </a:p>
        </p:txBody>
      </p:sp>
      <p:sp>
        <p:nvSpPr>
          <p:cNvPr id="369669" name="AutoShape 6" descr="lecturer and audience cartoons pictures ile ilgili gÃ¶rsel sonucu">
            <a:extLst>
              <a:ext uri="{FF2B5EF4-FFF2-40B4-BE49-F238E27FC236}">
                <a16:creationId xmlns:a16="http://schemas.microsoft.com/office/drawing/2014/main" id="{3B0FACC2-B7BB-FB38-FA75-E11CD6435CE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1800" b="1">
              <a:solidFill>
                <a:srgbClr val="000000"/>
              </a:solidFill>
            </a:endParaRPr>
          </a:p>
        </p:txBody>
      </p:sp>
      <p:pic>
        <p:nvPicPr>
          <p:cNvPr id="369670" name="Picture 8">
            <a:extLst>
              <a:ext uri="{FF2B5EF4-FFF2-40B4-BE49-F238E27FC236}">
                <a16:creationId xmlns:a16="http://schemas.microsoft.com/office/drawing/2014/main" id="{6BDAEA68-83B0-5405-AFCE-5DFF036B7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14" y="4437064"/>
            <a:ext cx="2852737" cy="216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9671" name="Picture 11">
            <a:extLst>
              <a:ext uri="{FF2B5EF4-FFF2-40B4-BE49-F238E27FC236}">
                <a16:creationId xmlns:a16="http://schemas.microsoft.com/office/drawing/2014/main" id="{ABDC3CFF-1730-3502-D31D-3BE06B76AE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2146300"/>
            <a:ext cx="489585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>
            <a:extLst>
              <a:ext uri="{FF2B5EF4-FFF2-40B4-BE49-F238E27FC236}">
                <a16:creationId xmlns:a16="http://schemas.microsoft.com/office/drawing/2014/main" id="{EA538BFE-8DBA-0C00-BE9E-CB2E424EAF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115889"/>
            <a:ext cx="7092950" cy="1152525"/>
          </a:xfrm>
        </p:spPr>
        <p:txBody>
          <a:bodyPr/>
          <a:lstStyle/>
          <a:p>
            <a:pPr eaLnBrk="1" hangingPunct="1"/>
            <a:r>
              <a:rPr lang="tr-TR" altLang="tr-TR" sz="3600" b="1" u="sng">
                <a:solidFill>
                  <a:srgbClr val="CC0000"/>
                </a:solidFill>
              </a:rPr>
              <a:t>hedef grup </a:t>
            </a:r>
            <a:r>
              <a:rPr lang="tr-TR" altLang="tr-TR" sz="3600" b="1">
                <a:solidFill>
                  <a:srgbClr val="CC0000"/>
                </a:solidFill>
              </a:rPr>
              <a:t>dikkate alınarak hazırlık;</a:t>
            </a:r>
          </a:p>
        </p:txBody>
      </p:sp>
      <p:sp>
        <p:nvSpPr>
          <p:cNvPr id="370691" name="Rectangle 3">
            <a:extLst>
              <a:ext uri="{FF2B5EF4-FFF2-40B4-BE49-F238E27FC236}">
                <a16:creationId xmlns:a16="http://schemas.microsoft.com/office/drawing/2014/main" id="{62E53036-F8F5-6C90-3210-4CDFC23260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31950" y="1412876"/>
            <a:ext cx="8891588" cy="5256213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tr-TR" altLang="tr-TR" b="1"/>
              <a:t>Cümleler kısa</a:t>
            </a:r>
            <a:r>
              <a:rPr lang="tr-TR" altLang="tr-TR"/>
              <a:t> (hece, kelime sayıları)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tr-TR" altLang="tr-TR" b="1"/>
              <a:t>Basit</a:t>
            </a:r>
            <a:r>
              <a:rPr lang="tr-TR" altLang="tr-TR"/>
              <a:t> ve </a:t>
            </a:r>
            <a:r>
              <a:rPr lang="tr-TR" altLang="tr-TR" b="1"/>
              <a:t>bilinen</a:t>
            </a:r>
            <a:r>
              <a:rPr lang="tr-TR" altLang="tr-TR"/>
              <a:t> kelimeler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tr-TR" altLang="tr-TR" b="1"/>
              <a:t>Gereksiz</a:t>
            </a:r>
            <a:r>
              <a:rPr lang="tr-TR" altLang="tr-TR"/>
              <a:t> kelimelerden kaçınmalı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tr-TR" altLang="tr-TR"/>
              <a:t>Dinleyici </a:t>
            </a:r>
            <a:r>
              <a:rPr lang="tr-TR" altLang="tr-TR" b="1"/>
              <a:t>deneyimleri </a:t>
            </a:r>
            <a:r>
              <a:rPr lang="tr-TR" altLang="tr-TR"/>
              <a:t>ile bağlantı kurmalı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tr-TR" altLang="tr-TR"/>
              <a:t>Dinleyicilerin </a:t>
            </a:r>
            <a:r>
              <a:rPr lang="tr-TR" altLang="tr-TR" b="1"/>
              <a:t>aklındaki sorulara yanıt</a:t>
            </a:r>
            <a:r>
              <a:rPr lang="tr-TR" altLang="tr-TR"/>
              <a:t> vermeli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tr-TR" altLang="tr-TR"/>
              <a:t>İfadeler </a:t>
            </a:r>
            <a:r>
              <a:rPr lang="tr-TR" altLang="tr-TR" b="1"/>
              <a:t>net </a:t>
            </a:r>
            <a:r>
              <a:rPr lang="tr-TR" altLang="tr-TR"/>
              <a:t>ve </a:t>
            </a:r>
            <a:r>
              <a:rPr lang="tr-TR" altLang="tr-TR" b="1"/>
              <a:t>anlaşılır</a:t>
            </a:r>
            <a:r>
              <a:rPr lang="tr-TR" altLang="tr-TR"/>
              <a:t> olmalı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r>
              <a:rPr lang="tr-TR" altLang="tr-TR"/>
              <a:t>Konuşmacının </a:t>
            </a:r>
            <a:r>
              <a:rPr lang="tr-TR" altLang="tr-TR" b="1"/>
              <a:t>kişiliği ile özdeşir</a:t>
            </a:r>
          </a:p>
          <a:p>
            <a:pPr eaLnBrk="1" hangingPunct="1">
              <a:lnSpc>
                <a:spcPct val="80000"/>
              </a:lnSpc>
              <a:spcAft>
                <a:spcPct val="50000"/>
              </a:spcAft>
            </a:pPr>
            <a:endParaRPr lang="tr-TR" altLang="tr-TR"/>
          </a:p>
        </p:txBody>
      </p:sp>
      <p:pic>
        <p:nvPicPr>
          <p:cNvPr id="370692" name="Picture 5">
            <a:extLst>
              <a:ext uri="{FF2B5EF4-FFF2-40B4-BE49-F238E27FC236}">
                <a16:creationId xmlns:a16="http://schemas.microsoft.com/office/drawing/2014/main" id="{8C2E8EF5-5678-2207-1FE9-6B63EEC81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7314" y="115888"/>
            <a:ext cx="1698625" cy="297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714" name="Picture 5">
            <a:extLst>
              <a:ext uri="{FF2B5EF4-FFF2-40B4-BE49-F238E27FC236}">
                <a16:creationId xmlns:a16="http://schemas.microsoft.com/office/drawing/2014/main" id="{E1776706-9856-281F-C82D-011651A55E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9675" y="115888"/>
            <a:ext cx="3092450" cy="223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1715" name="Rectangle 2">
            <a:extLst>
              <a:ext uri="{FF2B5EF4-FFF2-40B4-BE49-F238E27FC236}">
                <a16:creationId xmlns:a16="http://schemas.microsoft.com/office/drawing/2014/main" id="{F76809F9-9F14-3509-B8C9-0D12AA5B06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74826" y="333375"/>
            <a:ext cx="5699125" cy="719138"/>
          </a:xfrm>
        </p:spPr>
        <p:txBody>
          <a:bodyPr/>
          <a:lstStyle/>
          <a:p>
            <a:pPr algn="l" eaLnBrk="1" hangingPunct="1"/>
            <a:r>
              <a:rPr lang="tr-TR" altLang="tr-TR" sz="3200" b="1">
                <a:solidFill>
                  <a:srgbClr val="CC0000"/>
                </a:solidFill>
              </a:rPr>
              <a:t>Sunum sırasında</a:t>
            </a:r>
          </a:p>
        </p:txBody>
      </p:sp>
      <p:sp>
        <p:nvSpPr>
          <p:cNvPr id="371716" name="Rectangle 3">
            <a:extLst>
              <a:ext uri="{FF2B5EF4-FFF2-40B4-BE49-F238E27FC236}">
                <a16:creationId xmlns:a16="http://schemas.microsoft.com/office/drawing/2014/main" id="{B1315C97-EA83-05AF-E1A1-655DE48144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31950" y="1125539"/>
            <a:ext cx="8928100" cy="4967287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tr-TR" altLang="tr-TR" sz="2800" b="1"/>
              <a:t>Dizpozisyona</a:t>
            </a:r>
            <a:r>
              <a:rPr lang="tr-TR" altLang="tr-TR" sz="2800"/>
              <a:t> sadık kalınmalı</a:t>
            </a: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tr-TR" altLang="tr-TR" sz="2800" b="1"/>
              <a:t>Göz teması </a:t>
            </a:r>
            <a:r>
              <a:rPr lang="tr-TR" altLang="tr-TR" sz="2800"/>
              <a:t>kurulmalı </a:t>
            </a: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tr-TR" altLang="tr-TR" sz="2800" b="1"/>
              <a:t>Not kullanmalı </a:t>
            </a:r>
            <a:r>
              <a:rPr lang="tr-TR" altLang="tr-TR" sz="2800"/>
              <a:t>(gerektiğinde okumalı)</a:t>
            </a: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tr-TR" altLang="tr-TR" sz="2800" b="1"/>
              <a:t>Ses tonu ve duyulması </a:t>
            </a:r>
            <a:r>
              <a:rPr lang="tr-TR" altLang="tr-TR" sz="2800"/>
              <a:t>(hım, ıııı  vb. kullanmamalı)</a:t>
            </a: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tr-TR" altLang="tr-TR" sz="2800" b="1"/>
              <a:t>Akıcı konuşmalı </a:t>
            </a:r>
            <a:r>
              <a:rPr lang="tr-TR" altLang="tr-TR" sz="2800"/>
              <a:t>(gevelememeli)</a:t>
            </a: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tr-TR" altLang="tr-TR" sz="2800" b="1"/>
              <a:t>Mantıki sıra </a:t>
            </a:r>
            <a:r>
              <a:rPr lang="tr-TR" altLang="tr-TR" sz="2800"/>
              <a:t>izlenmeli</a:t>
            </a: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tr-TR" altLang="tr-TR" sz="2800"/>
              <a:t>Hoş olmayan</a:t>
            </a:r>
            <a:r>
              <a:rPr lang="tr-TR" altLang="tr-TR" sz="2800" b="1"/>
              <a:t> tavırlardan </a:t>
            </a:r>
            <a:r>
              <a:rPr lang="tr-TR" altLang="tr-TR" sz="2800"/>
              <a:t>kaçın</a:t>
            </a: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tr-TR" altLang="tr-TR" sz="2800" b="1"/>
              <a:t>Sakin</a:t>
            </a:r>
            <a:r>
              <a:rPr lang="tr-TR" altLang="tr-TR" sz="2800"/>
              <a:t> olmalı </a:t>
            </a:r>
          </a:p>
          <a:p>
            <a:pPr eaLnBrk="1" hangingPunct="1">
              <a:lnSpc>
                <a:spcPct val="80000"/>
              </a:lnSpc>
              <a:spcAft>
                <a:spcPct val="30000"/>
              </a:spcAft>
            </a:pPr>
            <a:r>
              <a:rPr lang="tr-TR" altLang="tr-TR" sz="2800" b="1"/>
              <a:t>Dinleyicilerin beden diline</a:t>
            </a:r>
            <a:r>
              <a:rPr lang="tr-TR" altLang="tr-TR" sz="2800"/>
              <a:t> dikkat</a:t>
            </a:r>
          </a:p>
        </p:txBody>
      </p:sp>
      <p:pic>
        <p:nvPicPr>
          <p:cNvPr id="371717" name="Picture 7">
            <a:extLst>
              <a:ext uri="{FF2B5EF4-FFF2-40B4-BE49-F238E27FC236}">
                <a16:creationId xmlns:a16="http://schemas.microsoft.com/office/drawing/2014/main" id="{039F227E-83C3-E1AB-CC2D-834BDF7C0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864" y="4603750"/>
            <a:ext cx="3132137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738" name="Picture 6">
            <a:extLst>
              <a:ext uri="{FF2B5EF4-FFF2-40B4-BE49-F238E27FC236}">
                <a16:creationId xmlns:a16="http://schemas.microsoft.com/office/drawing/2014/main" id="{0C8A5132-84A1-9E94-7BD8-9B29DD812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325" y="115888"/>
            <a:ext cx="2660650" cy="279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2739" name="Rectangle 2">
            <a:extLst>
              <a:ext uri="{FF2B5EF4-FFF2-40B4-BE49-F238E27FC236}">
                <a16:creationId xmlns:a16="http://schemas.microsoft.com/office/drawing/2014/main" id="{1208AA4B-BADD-6D59-3CCE-1314893BF6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03388" y="1196975"/>
            <a:ext cx="4032250" cy="908050"/>
          </a:xfrm>
        </p:spPr>
        <p:txBody>
          <a:bodyPr/>
          <a:lstStyle/>
          <a:p>
            <a:pPr eaLnBrk="1" hangingPunct="1"/>
            <a:r>
              <a:rPr lang="tr-TR" altLang="tr-TR" sz="3600" b="1">
                <a:solidFill>
                  <a:srgbClr val="CC0000"/>
                </a:solidFill>
              </a:rPr>
              <a:t>Hareketler</a:t>
            </a:r>
            <a:endParaRPr lang="tr-TR" altLang="tr-TR" sz="3600">
              <a:solidFill>
                <a:srgbClr val="CC0000"/>
              </a:solidFill>
            </a:endParaRPr>
          </a:p>
        </p:txBody>
      </p:sp>
      <p:sp>
        <p:nvSpPr>
          <p:cNvPr id="372740" name="Rectangle 3">
            <a:extLst>
              <a:ext uri="{FF2B5EF4-FFF2-40B4-BE49-F238E27FC236}">
                <a16:creationId xmlns:a16="http://schemas.microsoft.com/office/drawing/2014/main" id="{FE6DC49D-650F-D675-DF9D-04FFC2FDB37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652588" y="2349500"/>
            <a:ext cx="8712200" cy="42481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tr-TR" altLang="tr-TR" sz="2800"/>
              <a:t>Hareketsiz olmamalı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tr-TR" altLang="tr-TR" sz="2800"/>
              <a:t>görsel araçlarla, dinleyenler arasında kalmamalı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tr-TR" altLang="tr-TR" sz="2800"/>
              <a:t>Herkes konuşmacıyı ve görsel araçları görebilmeli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tr-TR" altLang="tr-TR" sz="2800"/>
              <a:t>kalem vb. ile oynamamalı, eller cebe sokulmamalı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tr-TR" altLang="tr-TR" sz="2800"/>
              <a:t>fazla ve hızlı sağa sola yürümemeli, ayaklar yere vurulmamalı</a:t>
            </a:r>
          </a:p>
          <a:p>
            <a:pPr eaLnBrk="1" hangingPunct="1">
              <a:lnSpc>
                <a:spcPct val="90000"/>
              </a:lnSpc>
              <a:spcAft>
                <a:spcPct val="30000"/>
              </a:spcAft>
            </a:pPr>
            <a:r>
              <a:rPr lang="tr-TR" altLang="tr-TR" sz="2800"/>
              <a:t>Gerektiğinde dinleyicilerin katılımlarını teşvik etmeli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Rectangle 2">
            <a:extLst>
              <a:ext uri="{FF2B5EF4-FFF2-40B4-BE49-F238E27FC236}">
                <a16:creationId xmlns:a16="http://schemas.microsoft.com/office/drawing/2014/main" id="{9E49D781-2524-7C58-0BC2-6D0BC3FBE6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440239" y="555625"/>
            <a:ext cx="2016125" cy="1360488"/>
          </a:xfrm>
        </p:spPr>
        <p:txBody>
          <a:bodyPr/>
          <a:lstStyle/>
          <a:p>
            <a:pPr eaLnBrk="1" hangingPunct="1"/>
            <a:r>
              <a:rPr lang="tr-TR" altLang="tr-TR" sz="3600" b="1">
                <a:solidFill>
                  <a:srgbClr val="CC0000"/>
                </a:solidFill>
              </a:rPr>
              <a:t>Görsel araçlar</a:t>
            </a:r>
          </a:p>
        </p:txBody>
      </p:sp>
      <p:sp>
        <p:nvSpPr>
          <p:cNvPr id="30723" name="Rectangle 3">
            <a:extLst>
              <a:ext uri="{FF2B5EF4-FFF2-40B4-BE49-F238E27FC236}">
                <a16:creationId xmlns:a16="http://schemas.microsoft.com/office/drawing/2014/main" id="{D8129375-7E8F-568B-AB6A-C911B698242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03389" y="1989139"/>
            <a:ext cx="8785225" cy="4637087"/>
          </a:xfrm>
        </p:spPr>
        <p:txBody>
          <a:bodyPr/>
          <a:lstStyle/>
          <a:p>
            <a:pPr eaLnBrk="1" hangingPunct="1">
              <a:spcAft>
                <a:spcPct val="50000"/>
              </a:spcAft>
              <a:defRPr/>
            </a:pPr>
            <a:r>
              <a:rPr lang="tr-TR" altLang="tr-TR" dirty="0"/>
              <a:t>Sunumun ilgi çekici olur</a:t>
            </a:r>
          </a:p>
          <a:p>
            <a:pPr eaLnBrk="1" hangingPunct="1">
              <a:spcAft>
                <a:spcPct val="50000"/>
              </a:spcAft>
              <a:defRPr/>
            </a:pPr>
            <a:r>
              <a:rPr lang="tr-TR" altLang="tr-TR" dirty="0"/>
              <a:t>Net anlama</a:t>
            </a:r>
          </a:p>
          <a:p>
            <a:pPr eaLnBrk="1" hangingPunct="1">
              <a:spcAft>
                <a:spcPct val="50000"/>
              </a:spcAft>
              <a:defRPr/>
            </a:pPr>
            <a:r>
              <a:rPr lang="tr-TR" altLang="tr-TR" dirty="0"/>
              <a:t>Zaman tasarrufu</a:t>
            </a:r>
          </a:p>
          <a:p>
            <a:pPr eaLnBrk="1" hangingPunct="1">
              <a:spcAft>
                <a:spcPct val="50000"/>
              </a:spcAft>
              <a:defRPr/>
            </a:pPr>
            <a:r>
              <a:rPr lang="tr-TR" altLang="tr-TR" dirty="0"/>
              <a:t>Daha fazla öğretme </a:t>
            </a:r>
          </a:p>
          <a:p>
            <a:pPr eaLnBrk="1" hangingPunct="1">
              <a:spcAft>
                <a:spcPct val="50000"/>
              </a:spcAft>
              <a:defRPr/>
            </a:pPr>
            <a:r>
              <a:rPr lang="tr-TR" altLang="tr-TR" dirty="0"/>
              <a:t>Katılımı teşvik eder </a:t>
            </a:r>
          </a:p>
          <a:p>
            <a:pPr marL="0" indent="0">
              <a:spcAft>
                <a:spcPct val="50000"/>
              </a:spcAft>
              <a:buNone/>
              <a:defRPr/>
            </a:pPr>
            <a:r>
              <a:rPr lang="tr-TR" altLang="tr-TR" dirty="0">
                <a:solidFill>
                  <a:srgbClr val="CC0000"/>
                </a:solidFill>
              </a:rPr>
              <a:t>Araştırmalara göre sunumlar </a:t>
            </a:r>
            <a:r>
              <a:rPr lang="tr-TR" altLang="tr-TR" b="1" dirty="0">
                <a:solidFill>
                  <a:srgbClr val="CC0000"/>
                </a:solidFill>
              </a:rPr>
              <a:t>%43 daha etkili</a:t>
            </a:r>
          </a:p>
        </p:txBody>
      </p:sp>
      <p:pic>
        <p:nvPicPr>
          <p:cNvPr id="373764" name="Picture 4" descr="sunum3">
            <a:extLst>
              <a:ext uri="{FF2B5EF4-FFF2-40B4-BE49-F238E27FC236}">
                <a16:creationId xmlns:a16="http://schemas.microsoft.com/office/drawing/2014/main" id="{CCCFF66F-C5D2-F007-F3A1-E546C29A4338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63750" y="404814"/>
            <a:ext cx="1722438" cy="16081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3765" name="Picture 8">
            <a:extLst>
              <a:ext uri="{FF2B5EF4-FFF2-40B4-BE49-F238E27FC236}">
                <a16:creationId xmlns:a16="http://schemas.microsoft.com/office/drawing/2014/main" id="{04E99489-A7B1-2921-FA06-8CFF21CCE7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3213101"/>
            <a:ext cx="2544763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3766" name="Picture 9">
            <a:extLst>
              <a:ext uri="{FF2B5EF4-FFF2-40B4-BE49-F238E27FC236}">
                <a16:creationId xmlns:a16="http://schemas.microsoft.com/office/drawing/2014/main" id="{81CF7FD4-B608-C9CE-728D-0315EC5E7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889" y="260350"/>
            <a:ext cx="2816225" cy="217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834" name="Picture 14">
            <a:extLst>
              <a:ext uri="{FF2B5EF4-FFF2-40B4-BE49-F238E27FC236}">
                <a16:creationId xmlns:a16="http://schemas.microsoft.com/office/drawing/2014/main" id="{37DA5213-1E59-8CE9-BEB7-AF31ABF79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2338" y="931863"/>
            <a:ext cx="3300412" cy="267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6835" name="Rectangle 2">
            <a:extLst>
              <a:ext uri="{FF2B5EF4-FFF2-40B4-BE49-F238E27FC236}">
                <a16:creationId xmlns:a16="http://schemas.microsoft.com/office/drawing/2014/main" id="{D3F28197-AC94-80CB-8097-7755049071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altLang="tr-TR" b="1">
                <a:solidFill>
                  <a:srgbClr val="C00000"/>
                </a:solidFill>
              </a:rPr>
              <a:t>Dikkat eğrisi</a:t>
            </a:r>
          </a:p>
        </p:txBody>
      </p:sp>
      <p:grpSp>
        <p:nvGrpSpPr>
          <p:cNvPr id="376836" name="Group 4">
            <a:extLst>
              <a:ext uri="{FF2B5EF4-FFF2-40B4-BE49-F238E27FC236}">
                <a16:creationId xmlns:a16="http://schemas.microsoft.com/office/drawing/2014/main" id="{8EA6F42D-CE1A-D9D5-EBB4-175997B8583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351089" y="1773238"/>
            <a:ext cx="7921625" cy="4449762"/>
            <a:chOff x="1424" y="3061"/>
            <a:chExt cx="7920" cy="5044"/>
          </a:xfrm>
        </p:grpSpPr>
        <p:sp>
          <p:nvSpPr>
            <p:cNvPr id="376838" name="Text Box 9">
              <a:extLst>
                <a:ext uri="{FF2B5EF4-FFF2-40B4-BE49-F238E27FC236}">
                  <a16:creationId xmlns:a16="http://schemas.microsoft.com/office/drawing/2014/main" id="{20A2FA73-1544-48C0-2C8D-A082D8F271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44" y="6234"/>
              <a:ext cx="2700" cy="117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tr-TR" altLang="tr-TR" sz="2800" b="1">
                  <a:solidFill>
                    <a:srgbClr val="0070C0"/>
                  </a:solidFill>
                </a:rPr>
                <a:t>Konuşma süresi (dakika)</a:t>
              </a:r>
            </a:p>
          </p:txBody>
        </p:sp>
        <p:sp>
          <p:nvSpPr>
            <p:cNvPr id="376839" name="AutoShape 5">
              <a:extLst>
                <a:ext uri="{FF2B5EF4-FFF2-40B4-BE49-F238E27FC236}">
                  <a16:creationId xmlns:a16="http://schemas.microsoft.com/office/drawing/2014/main" id="{1B66BCB2-5C03-94AC-9507-6DF9F9EB56C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424" y="3061"/>
              <a:ext cx="7920" cy="5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1800" b="1">
                <a:solidFill>
                  <a:srgbClr val="000000"/>
                </a:solidFill>
              </a:endParaRPr>
            </a:p>
          </p:txBody>
        </p:sp>
        <p:sp>
          <p:nvSpPr>
            <p:cNvPr id="376840" name="Line 6">
              <a:extLst>
                <a:ext uri="{FF2B5EF4-FFF2-40B4-BE49-F238E27FC236}">
                  <a16:creationId xmlns:a16="http://schemas.microsoft.com/office/drawing/2014/main" id="{AFB6DF23-BFC3-46F7-D4D1-0AF3D1957B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45" y="3326"/>
              <a:ext cx="0" cy="3059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376841" name="Line 7">
              <a:extLst>
                <a:ext uri="{FF2B5EF4-FFF2-40B4-BE49-F238E27FC236}">
                  <a16:creationId xmlns:a16="http://schemas.microsoft.com/office/drawing/2014/main" id="{DBABDA6B-3DDF-381E-FD14-F3130F6C94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5" y="6385"/>
              <a:ext cx="3960" cy="2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376842" name="Arc 8">
              <a:extLst>
                <a:ext uri="{FF2B5EF4-FFF2-40B4-BE49-F238E27FC236}">
                  <a16:creationId xmlns:a16="http://schemas.microsoft.com/office/drawing/2014/main" id="{89E5E1BD-4255-1B4E-75B0-8F08594E6FDD}"/>
                </a:ext>
              </a:extLst>
            </p:cNvPr>
            <p:cNvSpPr>
              <a:spLocks/>
            </p:cNvSpPr>
            <p:nvPr/>
          </p:nvSpPr>
          <p:spPr bwMode="auto">
            <a:xfrm rot="-9634956">
              <a:off x="3640" y="3889"/>
              <a:ext cx="2912" cy="1440"/>
            </a:xfrm>
            <a:custGeom>
              <a:avLst/>
              <a:gdLst>
                <a:gd name="T0" fmla="*/ 0 w 29857"/>
                <a:gd name="T1" fmla="*/ 0 h 21600"/>
                <a:gd name="T2" fmla="*/ 0 w 29857"/>
                <a:gd name="T3" fmla="*/ 0 h 21600"/>
                <a:gd name="T4" fmla="*/ 0 w 29857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9857" h="21600" fill="none" extrusionOk="0">
                  <a:moveTo>
                    <a:pt x="-1" y="2310"/>
                  </a:moveTo>
                  <a:cubicBezTo>
                    <a:pt x="3014" y="791"/>
                    <a:pt x="6343" y="-1"/>
                    <a:pt x="9720" y="0"/>
                  </a:cubicBezTo>
                  <a:cubicBezTo>
                    <a:pt x="18634" y="0"/>
                    <a:pt x="26632" y="5476"/>
                    <a:pt x="29857" y="13786"/>
                  </a:cubicBezTo>
                </a:path>
                <a:path w="29857" h="21600" stroke="0" extrusionOk="0">
                  <a:moveTo>
                    <a:pt x="-1" y="2310"/>
                  </a:moveTo>
                  <a:cubicBezTo>
                    <a:pt x="3014" y="791"/>
                    <a:pt x="6343" y="-1"/>
                    <a:pt x="9720" y="0"/>
                  </a:cubicBezTo>
                  <a:cubicBezTo>
                    <a:pt x="18634" y="0"/>
                    <a:pt x="26632" y="5476"/>
                    <a:pt x="29857" y="13786"/>
                  </a:cubicBezTo>
                  <a:lnTo>
                    <a:pt x="9720" y="21600"/>
                  </a:lnTo>
                  <a:lnTo>
                    <a:pt x="-1" y="2310"/>
                  </a:lnTo>
                  <a:close/>
                </a:path>
              </a:pathLst>
            </a:custGeom>
            <a:noFill/>
            <a:ln w="57150">
              <a:solidFill>
                <a:srgbClr val="CC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  <p:sp>
          <p:nvSpPr>
            <p:cNvPr id="376843" name="Text Box 10">
              <a:extLst>
                <a:ext uri="{FF2B5EF4-FFF2-40B4-BE49-F238E27FC236}">
                  <a16:creationId xmlns:a16="http://schemas.microsoft.com/office/drawing/2014/main" id="{1A9BADB0-0A68-4F79-BE06-3B11770F3D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13" y="6565"/>
              <a:ext cx="2951" cy="8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tr-TR" altLang="tr-TR" sz="2800" b="1">
                  <a:solidFill>
                    <a:srgbClr val="000000"/>
                  </a:solidFill>
                </a:rPr>
                <a:t>   20      40     60</a:t>
              </a:r>
            </a:p>
          </p:txBody>
        </p:sp>
        <p:sp useBgFill="1">
          <p:nvSpPr>
            <p:cNvPr id="376844" name="Text Box 11">
              <a:extLst>
                <a:ext uri="{FF2B5EF4-FFF2-40B4-BE49-F238E27FC236}">
                  <a16:creationId xmlns:a16="http://schemas.microsoft.com/office/drawing/2014/main" id="{B72CEDB5-1409-C5E8-7B60-6FE601958C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24" y="3245"/>
              <a:ext cx="540" cy="1801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tr-TR" altLang="tr-TR" sz="1800">
                <a:solidFill>
                  <a:srgbClr val="000000"/>
                </a:solidFill>
              </a:endParaRPr>
            </a:p>
          </p:txBody>
        </p:sp>
      </p:grpSp>
      <p:sp>
        <p:nvSpPr>
          <p:cNvPr id="376837" name="Text Box 13">
            <a:extLst>
              <a:ext uri="{FF2B5EF4-FFF2-40B4-BE49-F238E27FC236}">
                <a16:creationId xmlns:a16="http://schemas.microsoft.com/office/drawing/2014/main" id="{9B97F478-C743-2635-621C-37CC8910E6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5925" y="2259014"/>
            <a:ext cx="908050" cy="5222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tr-TR" altLang="tr-TR" sz="2800" b="1">
                <a:solidFill>
                  <a:srgbClr val="0070C0"/>
                </a:solidFill>
              </a:rPr>
              <a:t>ilgi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>
            <a:extLst>
              <a:ext uri="{FF2B5EF4-FFF2-40B4-BE49-F238E27FC236}">
                <a16:creationId xmlns:a16="http://schemas.microsoft.com/office/drawing/2014/main" id="{ADA57E2B-69C1-C3E4-182F-9E0CC2C316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74826" y="549275"/>
            <a:ext cx="4968875" cy="1143000"/>
          </a:xfrm>
        </p:spPr>
        <p:txBody>
          <a:bodyPr/>
          <a:lstStyle/>
          <a:p>
            <a:pPr eaLnBrk="1" hangingPunct="1"/>
            <a:r>
              <a:rPr lang="tr-TR" altLang="tr-TR" b="1"/>
              <a:t>Sunumda;</a:t>
            </a:r>
          </a:p>
        </p:txBody>
      </p:sp>
      <p:sp>
        <p:nvSpPr>
          <p:cNvPr id="378883" name="Rectangle 3">
            <a:extLst>
              <a:ext uri="{FF2B5EF4-FFF2-40B4-BE49-F238E27FC236}">
                <a16:creationId xmlns:a16="http://schemas.microsoft.com/office/drawing/2014/main" id="{B69CF6E8-BA12-CBCE-99B3-ABFD26FADEF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74826" y="2060575"/>
            <a:ext cx="8570913" cy="4032250"/>
          </a:xfrm>
        </p:spPr>
        <p:txBody>
          <a:bodyPr/>
          <a:lstStyle/>
          <a:p>
            <a:pPr eaLnBrk="1" hangingPunct="1">
              <a:spcAft>
                <a:spcPct val="50000"/>
              </a:spcAft>
            </a:pPr>
            <a:r>
              <a:rPr lang="tr-TR" altLang="tr-TR" b="1"/>
              <a:t>Anahtar kelimler</a:t>
            </a:r>
          </a:p>
          <a:p>
            <a:pPr eaLnBrk="1" hangingPunct="1">
              <a:spcAft>
                <a:spcPct val="50000"/>
              </a:spcAft>
            </a:pPr>
            <a:r>
              <a:rPr lang="tr-TR" altLang="tr-TR"/>
              <a:t>Rakam yığınları yerine çizelge ve grafikler</a:t>
            </a:r>
            <a:endParaRPr lang="tr-TR" altLang="tr-TR" b="1"/>
          </a:p>
          <a:p>
            <a:pPr eaLnBrk="1" hangingPunct="1">
              <a:spcAft>
                <a:spcPct val="50000"/>
              </a:spcAft>
            </a:pPr>
            <a:r>
              <a:rPr lang="tr-TR" altLang="tr-TR" b="1"/>
              <a:t>Yazı, resim, rakam okunabilir</a:t>
            </a:r>
          </a:p>
          <a:p>
            <a:pPr eaLnBrk="1" hangingPunct="1">
              <a:spcAft>
                <a:spcPct val="50000"/>
              </a:spcAft>
            </a:pPr>
            <a:r>
              <a:rPr lang="tr-TR" altLang="tr-TR" b="1"/>
              <a:t>Yazı ve arka fon uyumu </a:t>
            </a:r>
          </a:p>
        </p:txBody>
      </p:sp>
      <p:pic>
        <p:nvPicPr>
          <p:cNvPr id="378884" name="Picture 6" descr="okunabilir2">
            <a:extLst>
              <a:ext uri="{FF2B5EF4-FFF2-40B4-BE49-F238E27FC236}">
                <a16:creationId xmlns:a16="http://schemas.microsoft.com/office/drawing/2014/main" id="{2725BEBA-C125-6779-AFB0-C47395C2CD02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12126" y="333375"/>
            <a:ext cx="2354263" cy="19002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78885" name="Picture 7">
            <a:extLst>
              <a:ext uri="{FF2B5EF4-FFF2-40B4-BE49-F238E27FC236}">
                <a16:creationId xmlns:a16="http://schemas.microsoft.com/office/drawing/2014/main" id="{9F5EBF9C-D78B-EBCE-79FC-257920F701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426" y="4365625"/>
            <a:ext cx="3032125" cy="231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Rectangle 2">
            <a:extLst>
              <a:ext uri="{FF2B5EF4-FFF2-40B4-BE49-F238E27FC236}">
                <a16:creationId xmlns:a16="http://schemas.microsoft.com/office/drawing/2014/main" id="{34730BF6-A42C-1CB1-C66C-DF83B531D4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1125539"/>
            <a:ext cx="8229600" cy="706437"/>
          </a:xfrm>
        </p:spPr>
        <p:txBody>
          <a:bodyPr/>
          <a:lstStyle/>
          <a:p>
            <a:pPr eaLnBrk="1" hangingPunct="1"/>
            <a:r>
              <a:rPr lang="tr-TR" altLang="tr-TR" sz="3600" b="1"/>
              <a:t>Üç altın kural</a:t>
            </a:r>
          </a:p>
        </p:txBody>
      </p:sp>
      <p:sp>
        <p:nvSpPr>
          <p:cNvPr id="379907" name="Rectangle 3">
            <a:extLst>
              <a:ext uri="{FF2B5EF4-FFF2-40B4-BE49-F238E27FC236}">
                <a16:creationId xmlns:a16="http://schemas.microsoft.com/office/drawing/2014/main" id="{869DEE2D-0D36-5B85-A7CC-836404519F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35189" y="2420938"/>
            <a:ext cx="8137525" cy="40322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Aft>
                <a:spcPct val="35000"/>
              </a:spcAft>
            </a:pPr>
            <a:r>
              <a:rPr lang="tr-TR" altLang="tr-TR"/>
              <a:t>Prova yapmalı </a:t>
            </a:r>
          </a:p>
          <a:p>
            <a:pPr eaLnBrk="1" hangingPunct="1">
              <a:lnSpc>
                <a:spcPct val="80000"/>
              </a:lnSpc>
              <a:spcAft>
                <a:spcPct val="35000"/>
              </a:spcAft>
            </a:pPr>
            <a:r>
              <a:rPr lang="tr-TR" altLang="tr-TR"/>
              <a:t>sunum bir tür tiyatro </a:t>
            </a:r>
          </a:p>
          <a:p>
            <a:pPr eaLnBrk="1" hangingPunct="1">
              <a:lnSpc>
                <a:spcPct val="80000"/>
              </a:lnSpc>
              <a:spcAft>
                <a:spcPct val="35000"/>
              </a:spcAft>
            </a:pPr>
            <a:r>
              <a:rPr lang="tr-TR" altLang="tr-TR"/>
              <a:t>Sonraki slaydın hangisi olduğu bilinmeli</a:t>
            </a:r>
          </a:p>
          <a:p>
            <a:pPr eaLnBrk="1" hangingPunct="1">
              <a:lnSpc>
                <a:spcPct val="80000"/>
              </a:lnSpc>
              <a:spcAft>
                <a:spcPct val="35000"/>
              </a:spcAft>
              <a:buFontTx/>
              <a:buNone/>
            </a:pPr>
            <a:endParaRPr lang="tr-TR" altLang="tr-TR" sz="2800"/>
          </a:p>
          <a:p>
            <a:pPr algn="ctr" eaLnBrk="1" hangingPunct="1">
              <a:lnSpc>
                <a:spcPct val="80000"/>
              </a:lnSpc>
              <a:spcAft>
                <a:spcPct val="35000"/>
              </a:spcAft>
              <a:buFontTx/>
              <a:buNone/>
            </a:pPr>
            <a:r>
              <a:rPr lang="tr-TR" altLang="tr-TR" b="1"/>
              <a:t>	</a:t>
            </a:r>
            <a:r>
              <a:rPr lang="tr-TR" altLang="tr-TR" b="1">
                <a:solidFill>
                  <a:srgbClr val="993300"/>
                </a:solidFill>
              </a:rPr>
              <a:t>ne söylediğin değil </a:t>
            </a:r>
          </a:p>
          <a:p>
            <a:pPr algn="ctr" eaLnBrk="1" hangingPunct="1">
              <a:lnSpc>
                <a:spcPct val="80000"/>
              </a:lnSpc>
              <a:spcAft>
                <a:spcPct val="35000"/>
              </a:spcAft>
              <a:buFontTx/>
              <a:buNone/>
            </a:pPr>
            <a:r>
              <a:rPr lang="tr-TR" altLang="tr-TR" b="1">
                <a:solidFill>
                  <a:srgbClr val="993300"/>
                </a:solidFill>
              </a:rPr>
              <a:t>nasıl söylediğin önemli!!!!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>
            <a:extLst>
              <a:ext uri="{FF2B5EF4-FFF2-40B4-BE49-F238E27FC236}">
                <a16:creationId xmlns:a16="http://schemas.microsoft.com/office/drawing/2014/main" id="{1E3B3CAC-F0BB-97EE-CA6D-2527502C4C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altLang="tr-TR" b="1">
                <a:solidFill>
                  <a:srgbClr val="0070C0"/>
                </a:solidFill>
              </a:rPr>
              <a:t>B Planınız var mı?</a:t>
            </a:r>
          </a:p>
        </p:txBody>
      </p:sp>
      <p:sp>
        <p:nvSpPr>
          <p:cNvPr id="380931" name="Rectangle 3">
            <a:extLst>
              <a:ext uri="{FF2B5EF4-FFF2-40B4-BE49-F238E27FC236}">
                <a16:creationId xmlns:a16="http://schemas.microsoft.com/office/drawing/2014/main" id="{C97432FD-3906-3B8B-C512-B89144C5CE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486026" y="1557338"/>
            <a:ext cx="5338763" cy="4525962"/>
          </a:xfrm>
        </p:spPr>
        <p:txBody>
          <a:bodyPr/>
          <a:lstStyle/>
          <a:p>
            <a:pPr eaLnBrk="1" hangingPunct="1"/>
            <a:r>
              <a:rPr lang="tr-TR" altLang="tr-TR"/>
              <a:t>Elektrik kesilebilir</a:t>
            </a:r>
          </a:p>
          <a:p>
            <a:pPr eaLnBrk="1" hangingPunct="1"/>
            <a:r>
              <a:rPr lang="tr-TR" altLang="tr-TR"/>
              <a:t>Dosya açılmaz</a:t>
            </a:r>
          </a:p>
          <a:p>
            <a:pPr eaLnBrk="1" hangingPunct="1"/>
            <a:r>
              <a:rPr lang="tr-TR" altLang="tr-TR"/>
              <a:t>Çıktılar olmalı……</a:t>
            </a:r>
          </a:p>
          <a:p>
            <a:pPr eaLnBrk="1" hangingPunct="1"/>
            <a:r>
              <a:rPr lang="tr-TR" altLang="tr-TR"/>
              <a:t>Salonda prizler?</a:t>
            </a:r>
          </a:p>
          <a:p>
            <a:pPr eaLnBrk="1" hangingPunct="1"/>
            <a:r>
              <a:rPr lang="tr-TR" altLang="tr-TR"/>
              <a:t>Karartma gerekli mi?</a:t>
            </a:r>
          </a:p>
          <a:p>
            <a:pPr eaLnBrk="1" hangingPunct="1"/>
            <a:r>
              <a:rPr lang="tr-TR" altLang="tr-TR"/>
              <a:t>Uzatma kablosu</a:t>
            </a:r>
          </a:p>
          <a:p>
            <a:pPr eaLnBrk="1" hangingPunct="1"/>
            <a:r>
              <a:rPr lang="tr-TR" altLang="tr-TR"/>
              <a:t>Yazılı metin dağıtımı</a:t>
            </a:r>
          </a:p>
        </p:txBody>
      </p:sp>
      <p:pic>
        <p:nvPicPr>
          <p:cNvPr id="380932" name="Picture 5">
            <a:extLst>
              <a:ext uri="{FF2B5EF4-FFF2-40B4-BE49-F238E27FC236}">
                <a16:creationId xmlns:a16="http://schemas.microsoft.com/office/drawing/2014/main" id="{B090274D-0C72-601A-7FEC-26C937D909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2205039"/>
            <a:ext cx="2592388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>
            <a:extLst>
              <a:ext uri="{FF2B5EF4-FFF2-40B4-BE49-F238E27FC236}">
                <a16:creationId xmlns:a16="http://schemas.microsoft.com/office/drawing/2014/main" id="{4E35F1C6-C36F-9A2F-C6B1-4915DACAE3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60341" y="1839290"/>
            <a:ext cx="7715250" cy="777875"/>
          </a:xfrm>
        </p:spPr>
        <p:txBody>
          <a:bodyPr/>
          <a:lstStyle/>
          <a:p>
            <a:pPr eaLnBrk="1" hangingPunct="1"/>
            <a:r>
              <a:rPr lang="tr-TR" altLang="tr-TR" b="1" dirty="0"/>
              <a:t>Sunum / konferans nedir?</a:t>
            </a:r>
          </a:p>
        </p:txBody>
      </p:sp>
      <p:sp>
        <p:nvSpPr>
          <p:cNvPr id="405507" name="Rectangle 3">
            <a:extLst>
              <a:ext uri="{FF2B5EF4-FFF2-40B4-BE49-F238E27FC236}">
                <a16:creationId xmlns:a16="http://schemas.microsoft.com/office/drawing/2014/main" id="{D661E85A-F8D2-FC30-FE9B-2570F13C33D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713582" y="2751136"/>
            <a:ext cx="8147050" cy="3917950"/>
          </a:xfrm>
        </p:spPr>
        <p:txBody>
          <a:bodyPr/>
          <a:lstStyle/>
          <a:p>
            <a:pPr eaLnBrk="1" hangingPunct="1">
              <a:spcAft>
                <a:spcPct val="50000"/>
              </a:spcAft>
              <a:defRPr/>
            </a:pPr>
            <a:r>
              <a:rPr lang="tr-TR" altLang="tr-TR" dirty="0"/>
              <a:t>yaygın olarak kullanılır</a:t>
            </a:r>
          </a:p>
          <a:p>
            <a:pPr eaLnBrk="1" hangingPunct="1">
              <a:spcAft>
                <a:spcPct val="50000"/>
              </a:spcAft>
              <a:defRPr/>
            </a:pPr>
            <a:r>
              <a:rPr lang="tr-TR" altLang="tr-TR" dirty="0">
                <a:highlight>
                  <a:srgbClr val="FFFF00"/>
                </a:highlight>
              </a:rPr>
              <a:t>Bir konuşmacının bir grup dinleyene bilgi aktardığı sözel bir yöntemdir</a:t>
            </a:r>
          </a:p>
          <a:p>
            <a:pPr eaLnBrk="1" hangingPunct="1">
              <a:spcAft>
                <a:spcPct val="50000"/>
              </a:spcAft>
              <a:defRPr/>
            </a:pPr>
            <a:r>
              <a:rPr lang="tr-TR" altLang="tr-TR" dirty="0"/>
              <a:t>Kitle araçlara göre maliyetlidir.</a:t>
            </a:r>
          </a:p>
          <a:p>
            <a:pPr eaLnBrk="1" hangingPunct="1">
              <a:spcAft>
                <a:spcPct val="50000"/>
              </a:spcAft>
              <a:defRPr/>
            </a:pPr>
            <a:r>
              <a:rPr lang="tr-TR" altLang="tr-TR" dirty="0"/>
              <a:t>Ancak, etkisi daha yüksektir</a:t>
            </a:r>
          </a:p>
        </p:txBody>
      </p:sp>
      <p:pic>
        <p:nvPicPr>
          <p:cNvPr id="346116" name="Picture 5">
            <a:extLst>
              <a:ext uri="{FF2B5EF4-FFF2-40B4-BE49-F238E27FC236}">
                <a16:creationId xmlns:a16="http://schemas.microsoft.com/office/drawing/2014/main" id="{299BA711-5D0B-CC6C-FA63-46F881B50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189" y="5013326"/>
            <a:ext cx="354488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5">
            <a:extLst>
              <a:ext uri="{FF2B5EF4-FFF2-40B4-BE49-F238E27FC236}">
                <a16:creationId xmlns:a16="http://schemas.microsoft.com/office/drawing/2014/main" id="{81AFDD72-831E-5E1F-69B0-D08E002F36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8213" y="5084763"/>
            <a:ext cx="8229600" cy="1143000"/>
          </a:xfrm>
        </p:spPr>
        <p:txBody>
          <a:bodyPr>
            <a:normAutofit fontScale="90000"/>
          </a:bodyPr>
          <a:lstStyle/>
          <a:p>
            <a:pPr algn="r" eaLnBrk="1" hangingPunct="1"/>
            <a:r>
              <a:rPr lang="tr-TR" altLang="tr-TR" sz="4000" b="1" i="1">
                <a:latin typeface="Comic Sans MS" panose="030F0702030302020204" pitchFamily="66" charset="0"/>
              </a:rPr>
              <a:t>Teşekkürler…..</a:t>
            </a:r>
            <a:br>
              <a:rPr lang="tr-TR" altLang="tr-TR" sz="4000" b="1" i="1">
                <a:latin typeface="Comic Sans MS" panose="030F0702030302020204" pitchFamily="66" charset="0"/>
              </a:rPr>
            </a:br>
            <a:br>
              <a:rPr lang="tr-TR" altLang="tr-TR" sz="4000" b="1" i="1">
                <a:latin typeface="Comic Sans MS" panose="030F0702030302020204" pitchFamily="66" charset="0"/>
              </a:rPr>
            </a:br>
            <a:endParaRPr lang="tr-TR" altLang="tr-TR" sz="4000" b="1" i="1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Rectangle 2">
            <a:extLst>
              <a:ext uri="{FF2B5EF4-FFF2-40B4-BE49-F238E27FC236}">
                <a16:creationId xmlns:a16="http://schemas.microsoft.com/office/drawing/2014/main" id="{E6B3195D-36F2-D3C3-0E61-14FC71830C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96482" y="2355850"/>
            <a:ext cx="5267325" cy="1143000"/>
          </a:xfrm>
        </p:spPr>
        <p:txBody>
          <a:bodyPr/>
          <a:lstStyle/>
          <a:p>
            <a:pPr eaLnBrk="1" hangingPunct="1"/>
            <a:r>
              <a:rPr lang="tr-TR" altLang="tr-TR" dirty="0"/>
              <a:t>avantajları</a:t>
            </a:r>
          </a:p>
        </p:txBody>
      </p:sp>
      <p:sp>
        <p:nvSpPr>
          <p:cNvPr id="347139" name="Rectangle 3">
            <a:extLst>
              <a:ext uri="{FF2B5EF4-FFF2-40B4-BE49-F238E27FC236}">
                <a16:creationId xmlns:a16="http://schemas.microsoft.com/office/drawing/2014/main" id="{F3FEB3B1-D6A0-6CF8-E9CE-B71C99E3AB7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896482" y="3604399"/>
            <a:ext cx="7056438" cy="2808288"/>
          </a:xfrm>
        </p:spPr>
        <p:txBody>
          <a:bodyPr/>
          <a:lstStyle/>
          <a:p>
            <a:pPr eaLnBrk="1" hangingPunct="1">
              <a:spcAft>
                <a:spcPct val="50000"/>
              </a:spcAft>
            </a:pPr>
            <a:r>
              <a:rPr lang="tr-TR" altLang="tr-TR" b="1" dirty="0">
                <a:solidFill>
                  <a:srgbClr val="0070C0"/>
                </a:solidFill>
              </a:rPr>
              <a:t>Kısa sürede</a:t>
            </a:r>
            <a:r>
              <a:rPr lang="tr-TR" altLang="tr-TR" dirty="0"/>
              <a:t> çok kişiye ulaşılır</a:t>
            </a:r>
          </a:p>
          <a:p>
            <a:pPr eaLnBrk="1" hangingPunct="1">
              <a:spcAft>
                <a:spcPct val="50000"/>
              </a:spcAft>
            </a:pPr>
            <a:r>
              <a:rPr lang="tr-TR" altLang="tr-TR" dirty="0"/>
              <a:t>Davranış </a:t>
            </a:r>
            <a:r>
              <a:rPr lang="tr-TR" altLang="tr-TR" b="1" dirty="0">
                <a:solidFill>
                  <a:srgbClr val="0070C0"/>
                </a:solidFill>
              </a:rPr>
              <a:t>değişikliğini</a:t>
            </a:r>
            <a:r>
              <a:rPr lang="tr-TR" altLang="tr-TR" dirty="0"/>
              <a:t> telkin eder</a:t>
            </a:r>
          </a:p>
          <a:p>
            <a:pPr eaLnBrk="1" hangingPunct="1">
              <a:spcAft>
                <a:spcPct val="50000"/>
              </a:spcAft>
            </a:pPr>
            <a:r>
              <a:rPr lang="tr-TR" altLang="tr-TR" dirty="0"/>
              <a:t>Bilgi </a:t>
            </a:r>
            <a:r>
              <a:rPr lang="tr-TR" altLang="tr-TR" b="1" dirty="0">
                <a:solidFill>
                  <a:srgbClr val="0070C0"/>
                </a:solidFill>
              </a:rPr>
              <a:t>aktarımında</a:t>
            </a:r>
            <a:r>
              <a:rPr lang="tr-TR" altLang="tr-TR" dirty="0"/>
              <a:t> etkilidir</a:t>
            </a:r>
          </a:p>
        </p:txBody>
      </p:sp>
      <p:pic>
        <p:nvPicPr>
          <p:cNvPr id="347140" name="Picture 5">
            <a:extLst>
              <a:ext uri="{FF2B5EF4-FFF2-40B4-BE49-F238E27FC236}">
                <a16:creationId xmlns:a16="http://schemas.microsoft.com/office/drawing/2014/main" id="{167F5F7A-1B8F-2641-9F4B-620AB565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1129" y="2997200"/>
            <a:ext cx="2735263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62" name="Picture 6">
            <a:extLst>
              <a:ext uri="{FF2B5EF4-FFF2-40B4-BE49-F238E27FC236}">
                <a16:creationId xmlns:a16="http://schemas.microsoft.com/office/drawing/2014/main" id="{80512C2B-11A8-4F3C-CC85-A5946EF7E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156" y="317152"/>
            <a:ext cx="2360343" cy="1883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63" name="Rectangle 2">
            <a:extLst>
              <a:ext uri="{FF2B5EF4-FFF2-40B4-BE49-F238E27FC236}">
                <a16:creationId xmlns:a16="http://schemas.microsoft.com/office/drawing/2014/main" id="{91126142-C57C-C6FE-BA80-E6B1FC424D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591174" y="1999359"/>
            <a:ext cx="4681538" cy="1143000"/>
          </a:xfrm>
        </p:spPr>
        <p:txBody>
          <a:bodyPr/>
          <a:lstStyle/>
          <a:p>
            <a:pPr eaLnBrk="1" hangingPunct="1"/>
            <a:r>
              <a:rPr lang="tr-TR" altLang="tr-TR" b="1" dirty="0">
                <a:solidFill>
                  <a:srgbClr val="CC0000"/>
                </a:solidFill>
              </a:rPr>
              <a:t>dezavantajları</a:t>
            </a:r>
          </a:p>
        </p:txBody>
      </p:sp>
      <p:sp>
        <p:nvSpPr>
          <p:cNvPr id="348164" name="Rectangle 3">
            <a:extLst>
              <a:ext uri="{FF2B5EF4-FFF2-40B4-BE49-F238E27FC236}">
                <a16:creationId xmlns:a16="http://schemas.microsoft.com/office/drawing/2014/main" id="{C4282700-ADD2-701F-775B-3662A2CB6BE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19288" y="2708275"/>
            <a:ext cx="8640762" cy="4033838"/>
          </a:xfrm>
        </p:spPr>
        <p:txBody>
          <a:bodyPr/>
          <a:lstStyle/>
          <a:p>
            <a:pPr eaLnBrk="1" hangingPunct="1"/>
            <a:r>
              <a:rPr lang="tr-TR" altLang="tr-TR" dirty="0"/>
              <a:t>Kolay </a:t>
            </a:r>
            <a:r>
              <a:rPr lang="tr-TR" altLang="tr-TR" b="1" dirty="0"/>
              <a:t>unutulur</a:t>
            </a:r>
          </a:p>
          <a:p>
            <a:pPr eaLnBrk="1" hangingPunct="1"/>
            <a:r>
              <a:rPr lang="tr-TR" altLang="tr-TR" dirty="0"/>
              <a:t>Dinleyici ilgisi </a:t>
            </a:r>
            <a:r>
              <a:rPr lang="tr-TR" altLang="tr-TR" b="1" dirty="0"/>
              <a:t>20 dk</a:t>
            </a:r>
            <a:r>
              <a:rPr lang="tr-TR" altLang="tr-TR" dirty="0"/>
              <a:t> sonra dağılır </a:t>
            </a:r>
            <a:r>
              <a:rPr lang="tr-TR" altLang="tr-TR" dirty="0">
                <a:solidFill>
                  <a:srgbClr val="FF0000"/>
                </a:solidFill>
              </a:rPr>
              <a:t>(konuşmacı dinamik değilse)</a:t>
            </a:r>
          </a:p>
          <a:p>
            <a:pPr eaLnBrk="1" hangingPunct="1"/>
            <a:r>
              <a:rPr lang="tr-TR" altLang="tr-TR" b="1" dirty="0"/>
              <a:t>Sorularla</a:t>
            </a:r>
            <a:r>
              <a:rPr lang="tr-TR" altLang="tr-TR" dirty="0"/>
              <a:t> konu dağılabilir</a:t>
            </a:r>
          </a:p>
          <a:p>
            <a:pPr eaLnBrk="1" hangingPunct="1"/>
            <a:r>
              <a:rPr lang="tr-TR" altLang="tr-TR" dirty="0"/>
              <a:t>Çiftçilerin </a:t>
            </a:r>
            <a:r>
              <a:rPr lang="tr-TR" altLang="tr-TR" b="1" dirty="0"/>
              <a:t>not alma</a:t>
            </a:r>
            <a:r>
              <a:rPr lang="tr-TR" altLang="tr-TR" dirty="0"/>
              <a:t> becerisi?</a:t>
            </a:r>
          </a:p>
          <a:p>
            <a:pPr eaLnBrk="1" hangingPunct="1"/>
            <a:r>
              <a:rPr lang="tr-TR" altLang="tr-TR" b="1" dirty="0"/>
              <a:t>Uygulama</a:t>
            </a:r>
            <a:r>
              <a:rPr lang="tr-TR" altLang="tr-TR" dirty="0"/>
              <a:t> sınırlı</a:t>
            </a:r>
          </a:p>
          <a:p>
            <a:pPr eaLnBrk="1" hangingPunct="1"/>
            <a:r>
              <a:rPr lang="tr-TR" altLang="tr-TR" b="1" dirty="0"/>
              <a:t>Pasif</a:t>
            </a:r>
            <a:r>
              <a:rPr lang="tr-TR" altLang="tr-TR" dirty="0"/>
              <a:t> yöntemdir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>
            <a:extLst>
              <a:ext uri="{FF2B5EF4-FFF2-40B4-BE49-F238E27FC236}">
                <a16:creationId xmlns:a16="http://schemas.microsoft.com/office/drawing/2014/main" id="{73C32C0A-F06D-2200-2845-64108536B3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47385" y="1997540"/>
            <a:ext cx="8229600" cy="922337"/>
          </a:xfrm>
        </p:spPr>
        <p:txBody>
          <a:bodyPr/>
          <a:lstStyle/>
          <a:p>
            <a:pPr eaLnBrk="1" hangingPunct="1"/>
            <a:r>
              <a:rPr lang="tr-TR" altLang="tr-TR" b="1" dirty="0"/>
              <a:t>İyileştirme</a:t>
            </a:r>
          </a:p>
        </p:txBody>
      </p:sp>
      <p:sp>
        <p:nvSpPr>
          <p:cNvPr id="349187" name="Rectangle 3">
            <a:extLst>
              <a:ext uri="{FF2B5EF4-FFF2-40B4-BE49-F238E27FC236}">
                <a16:creationId xmlns:a16="http://schemas.microsoft.com/office/drawing/2014/main" id="{EF2B4E37-C568-6631-CE87-BC7E822B857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743881" y="3019154"/>
            <a:ext cx="6638925" cy="3268662"/>
          </a:xfrm>
        </p:spPr>
        <p:txBody>
          <a:bodyPr/>
          <a:lstStyle/>
          <a:p>
            <a:pPr eaLnBrk="1" hangingPunct="1">
              <a:spcAft>
                <a:spcPct val="50000"/>
              </a:spcAft>
            </a:pPr>
            <a:r>
              <a:rPr lang="tr-TR" altLang="tr-TR" dirty="0"/>
              <a:t>Sunum sonrası soru ve tartışma olması </a:t>
            </a:r>
            <a:r>
              <a:rPr lang="tr-TR" altLang="tr-TR" b="1" dirty="0"/>
              <a:t>aktif katılımı </a:t>
            </a:r>
            <a:r>
              <a:rPr lang="tr-TR" altLang="tr-TR" dirty="0"/>
              <a:t>sağlar</a:t>
            </a:r>
          </a:p>
          <a:p>
            <a:pPr eaLnBrk="1" hangingPunct="1"/>
            <a:r>
              <a:rPr lang="tr-TR" altLang="tr-TR" dirty="0"/>
              <a:t>Demonstrasyon eklenirse </a:t>
            </a:r>
            <a:r>
              <a:rPr lang="tr-TR" altLang="tr-TR" b="1" dirty="0"/>
              <a:t>uygulama</a:t>
            </a:r>
            <a:r>
              <a:rPr lang="tr-TR" altLang="tr-TR" dirty="0"/>
              <a:t> </a:t>
            </a:r>
          </a:p>
        </p:txBody>
      </p:sp>
      <p:pic>
        <p:nvPicPr>
          <p:cNvPr id="349188" name="Picture 7">
            <a:extLst>
              <a:ext uri="{FF2B5EF4-FFF2-40B4-BE49-F238E27FC236}">
                <a16:creationId xmlns:a16="http://schemas.microsoft.com/office/drawing/2014/main" id="{39D46B94-5538-0B31-091B-BB07EECFE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503" y="2882628"/>
            <a:ext cx="4343400" cy="354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0210" name="Picture 8">
            <a:extLst>
              <a:ext uri="{FF2B5EF4-FFF2-40B4-BE49-F238E27FC236}">
                <a16:creationId xmlns:a16="http://schemas.microsoft.com/office/drawing/2014/main" id="{704542AB-A023-B15C-0660-0BCCF83DD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6882" y="3782354"/>
            <a:ext cx="2446337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0211" name="Picture 6">
            <a:extLst>
              <a:ext uri="{FF2B5EF4-FFF2-40B4-BE49-F238E27FC236}">
                <a16:creationId xmlns:a16="http://schemas.microsoft.com/office/drawing/2014/main" id="{5894E563-7B4F-A63E-966F-44357C2E0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1677" y="777876"/>
            <a:ext cx="3000375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0212" name="Rectangle 2">
            <a:extLst>
              <a:ext uri="{FF2B5EF4-FFF2-40B4-BE49-F238E27FC236}">
                <a16:creationId xmlns:a16="http://schemas.microsoft.com/office/drawing/2014/main" id="{05B3056F-606B-88F5-A179-DA45E1BCA8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3024" y="128587"/>
            <a:ext cx="3891776" cy="1494264"/>
          </a:xfrm>
        </p:spPr>
        <p:txBody>
          <a:bodyPr/>
          <a:lstStyle/>
          <a:p>
            <a:pPr eaLnBrk="1" hangingPunct="1"/>
            <a:r>
              <a:rPr lang="tr-TR" altLang="tr-TR" b="1" dirty="0"/>
              <a:t>Konferansın boyutları</a:t>
            </a:r>
          </a:p>
        </p:txBody>
      </p:sp>
      <p:sp>
        <p:nvSpPr>
          <p:cNvPr id="350213" name="Rectangle 3">
            <a:extLst>
              <a:ext uri="{FF2B5EF4-FFF2-40B4-BE49-F238E27FC236}">
                <a16:creationId xmlns:a16="http://schemas.microsoft.com/office/drawing/2014/main" id="{47C58A24-3AF6-F8D0-62F6-2CE1B65F436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557561" y="1622851"/>
            <a:ext cx="6720235" cy="5201695"/>
          </a:xfrm>
        </p:spPr>
        <p:txBody>
          <a:bodyPr/>
          <a:lstStyle/>
          <a:p>
            <a:pPr eaLnBrk="1" hangingPunct="1"/>
            <a:r>
              <a:rPr lang="tr-TR" altLang="tr-TR" b="1" dirty="0"/>
              <a:t>Fiziksel boyut</a:t>
            </a:r>
          </a:p>
          <a:p>
            <a:pPr lvl="2" eaLnBrk="1" hangingPunct="1"/>
            <a:r>
              <a:rPr lang="tr-TR" altLang="tr-TR" sz="3200" b="1" dirty="0"/>
              <a:t>Zaman</a:t>
            </a:r>
            <a:r>
              <a:rPr lang="tr-TR" altLang="tr-TR" sz="3200" dirty="0"/>
              <a:t> (gün, saat ?)</a:t>
            </a:r>
          </a:p>
          <a:p>
            <a:pPr lvl="2" eaLnBrk="1" hangingPunct="1"/>
            <a:r>
              <a:rPr lang="tr-TR" altLang="tr-TR" sz="3200" b="1" dirty="0"/>
              <a:t>Yer </a:t>
            </a:r>
            <a:r>
              <a:rPr lang="tr-TR" altLang="tr-TR" sz="3200" dirty="0"/>
              <a:t> (açık, kapalı mekan, salon, sınıf ?)</a:t>
            </a:r>
          </a:p>
          <a:p>
            <a:pPr eaLnBrk="1" hangingPunct="1"/>
            <a:endParaRPr lang="tr-TR" altLang="tr-TR" b="1" dirty="0"/>
          </a:p>
          <a:p>
            <a:pPr eaLnBrk="1" hangingPunct="1"/>
            <a:r>
              <a:rPr lang="tr-TR" altLang="tr-TR" b="1" dirty="0"/>
              <a:t>Sosyal boyut</a:t>
            </a:r>
          </a:p>
          <a:p>
            <a:pPr lvl="2" eaLnBrk="1" hangingPunct="1"/>
            <a:r>
              <a:rPr lang="tr-TR" altLang="tr-TR" sz="3200" dirty="0"/>
              <a:t>Konuşmacı nasıl tanınıyor?</a:t>
            </a:r>
          </a:p>
          <a:p>
            <a:pPr lvl="2" eaLnBrk="1" hangingPunct="1"/>
            <a:r>
              <a:rPr lang="tr-TR" altLang="tr-TR" sz="3200" dirty="0"/>
              <a:t>Uzmanlığı nasıl?</a:t>
            </a:r>
          </a:p>
          <a:p>
            <a:pPr lvl="2" eaLnBrk="1" hangingPunct="1"/>
            <a:r>
              <a:rPr lang="tr-TR" altLang="tr-TR" sz="3200" dirty="0"/>
              <a:t>Kurum/firma nasıl tanınıyor?</a:t>
            </a:r>
          </a:p>
          <a:p>
            <a:pPr lvl="2" eaLnBrk="1" hangingPunct="1"/>
            <a:endParaRPr lang="tr-TR" altLang="tr-TR" sz="3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2">
            <a:extLst>
              <a:ext uri="{FF2B5EF4-FFF2-40B4-BE49-F238E27FC236}">
                <a16:creationId xmlns:a16="http://schemas.microsoft.com/office/drawing/2014/main" id="{46ADD46B-D451-A2A9-4DB4-D083352DF1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altLang="tr-TR" b="1"/>
              <a:t>İletişim</a:t>
            </a:r>
            <a:r>
              <a:rPr lang="tr-TR" altLang="tr-TR"/>
              <a:t> ve </a:t>
            </a:r>
            <a:r>
              <a:rPr lang="tr-TR" altLang="tr-TR" b="1"/>
              <a:t>dinleme</a:t>
            </a:r>
          </a:p>
        </p:txBody>
      </p:sp>
      <p:sp>
        <p:nvSpPr>
          <p:cNvPr id="351235" name="Rectangle 3">
            <a:extLst>
              <a:ext uri="{FF2B5EF4-FFF2-40B4-BE49-F238E27FC236}">
                <a16:creationId xmlns:a16="http://schemas.microsoft.com/office/drawing/2014/main" id="{F071D153-1785-CC28-4FFF-83F3337A79E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92313" y="2276475"/>
            <a:ext cx="5111750" cy="2808288"/>
          </a:xfrm>
        </p:spPr>
        <p:txBody>
          <a:bodyPr/>
          <a:lstStyle/>
          <a:p>
            <a:pPr eaLnBrk="1" hangingPunct="1"/>
            <a:r>
              <a:rPr lang="tr-TR" altLang="tr-TR"/>
              <a:t>Dinlemenin etkinliği düşüktür</a:t>
            </a:r>
          </a:p>
          <a:p>
            <a:pPr eaLnBrk="1" hangingPunct="1">
              <a:buFontTx/>
              <a:buNone/>
            </a:pPr>
            <a:endParaRPr lang="tr-TR" altLang="tr-TR"/>
          </a:p>
          <a:p>
            <a:pPr eaLnBrk="1" hangingPunct="1"/>
            <a:r>
              <a:rPr lang="tr-TR" altLang="tr-TR"/>
              <a:t>48 saat sonra %25 hatırlama</a:t>
            </a:r>
          </a:p>
        </p:txBody>
      </p:sp>
      <p:pic>
        <p:nvPicPr>
          <p:cNvPr id="351236" name="Picture 6">
            <a:extLst>
              <a:ext uri="{FF2B5EF4-FFF2-40B4-BE49-F238E27FC236}">
                <a16:creationId xmlns:a16="http://schemas.microsoft.com/office/drawing/2014/main" id="{61E90FC1-F7CD-CFEE-63D4-B3D8F9CA2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338" y="1341439"/>
            <a:ext cx="2887662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1237" name="Picture 8">
            <a:extLst>
              <a:ext uri="{FF2B5EF4-FFF2-40B4-BE49-F238E27FC236}">
                <a16:creationId xmlns:a16="http://schemas.microsoft.com/office/drawing/2014/main" id="{141338F1-03E8-1276-D8F1-E3699BB6F3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351" y="4149725"/>
            <a:ext cx="2505075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2">
            <a:extLst>
              <a:ext uri="{FF2B5EF4-FFF2-40B4-BE49-F238E27FC236}">
                <a16:creationId xmlns:a16="http://schemas.microsoft.com/office/drawing/2014/main" id="{484F1292-B517-A225-9A1E-A8E488A33A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altLang="tr-TR" b="1"/>
              <a:t>Kim daha iyi dinliyor?</a:t>
            </a:r>
          </a:p>
        </p:txBody>
      </p:sp>
      <p:sp>
        <p:nvSpPr>
          <p:cNvPr id="352259" name="Rectangle 3">
            <a:extLst>
              <a:ext uri="{FF2B5EF4-FFF2-40B4-BE49-F238E27FC236}">
                <a16:creationId xmlns:a16="http://schemas.microsoft.com/office/drawing/2014/main" id="{4EF581CA-7DE7-D268-794B-8BDD353B5E4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197101" y="1600200"/>
            <a:ext cx="5483225" cy="3989388"/>
          </a:xfrm>
        </p:spPr>
        <p:txBody>
          <a:bodyPr/>
          <a:lstStyle/>
          <a:p>
            <a:pPr eaLnBrk="1" hangingPunct="1"/>
            <a:r>
              <a:rPr lang="tr-TR" altLang="tr-TR"/>
              <a:t>İlkokul 1., 2. sınıfta </a:t>
            </a:r>
            <a:r>
              <a:rPr lang="tr-TR" altLang="tr-TR" b="1"/>
              <a:t> %90</a:t>
            </a:r>
          </a:p>
          <a:p>
            <a:pPr eaLnBrk="1" hangingPunct="1">
              <a:buFontTx/>
              <a:buNone/>
            </a:pPr>
            <a:endParaRPr lang="tr-TR" altLang="tr-TR" b="1"/>
          </a:p>
          <a:p>
            <a:pPr eaLnBrk="1" hangingPunct="1"/>
            <a:r>
              <a:rPr lang="tr-TR" altLang="tr-TR"/>
              <a:t>6-7. sınıfta	</a:t>
            </a:r>
            <a:r>
              <a:rPr lang="tr-TR" altLang="tr-TR" b="1"/>
              <a:t>%44</a:t>
            </a:r>
          </a:p>
          <a:p>
            <a:pPr eaLnBrk="1" hangingPunct="1">
              <a:buFontTx/>
              <a:buNone/>
            </a:pPr>
            <a:endParaRPr lang="tr-TR" altLang="tr-TR" b="1"/>
          </a:p>
          <a:p>
            <a:pPr eaLnBrk="1" hangingPunct="1"/>
            <a:r>
              <a:rPr lang="tr-TR" altLang="tr-TR"/>
              <a:t>Lise 	</a:t>
            </a:r>
            <a:r>
              <a:rPr lang="tr-TR" altLang="tr-TR" b="1"/>
              <a:t>%28</a:t>
            </a:r>
          </a:p>
          <a:p>
            <a:pPr eaLnBrk="1" hangingPunct="1"/>
            <a:endParaRPr lang="tr-TR" altLang="tr-TR" b="1">
              <a:solidFill>
                <a:srgbClr val="993300"/>
              </a:solidFill>
            </a:endParaRPr>
          </a:p>
          <a:p>
            <a:pPr eaLnBrk="1" hangingPunct="1"/>
            <a:r>
              <a:rPr lang="tr-TR" altLang="tr-TR" b="1">
                <a:solidFill>
                  <a:srgbClr val="993300"/>
                </a:solidFill>
              </a:rPr>
              <a:t>Yetişkinler ???    </a:t>
            </a:r>
            <a:r>
              <a:rPr lang="tr-TR" altLang="tr-TR" b="1">
                <a:solidFill>
                  <a:srgbClr val="993300"/>
                </a:solidFill>
                <a:sym typeface="Wingdings" panose="05000000000000000000" pitchFamily="2" charset="2"/>
              </a:rPr>
              <a:t></a:t>
            </a:r>
            <a:endParaRPr lang="tr-TR" altLang="tr-TR" b="1">
              <a:solidFill>
                <a:srgbClr val="993300"/>
              </a:solidFill>
            </a:endParaRPr>
          </a:p>
        </p:txBody>
      </p:sp>
      <p:pic>
        <p:nvPicPr>
          <p:cNvPr id="352260" name="Picture 4" descr="cocukdinler">
            <a:extLst>
              <a:ext uri="{FF2B5EF4-FFF2-40B4-BE49-F238E27FC236}">
                <a16:creationId xmlns:a16="http://schemas.microsoft.com/office/drawing/2014/main" id="{41507A5C-67FD-D71F-548B-EC07CFFBD04E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56588" y="3644900"/>
            <a:ext cx="2292350" cy="29146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729</Words>
  <Application>Microsoft Office PowerPoint</Application>
  <PresentationFormat>Widescreen</PresentationFormat>
  <Paragraphs>192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Comic Sans MS</vt:lpstr>
      <vt:lpstr>Times New Roman</vt:lpstr>
      <vt:lpstr>Office Theme</vt:lpstr>
      <vt:lpstr>PowerPoint Presentation</vt:lpstr>
      <vt:lpstr>SUNUM TEKNİĞİ</vt:lpstr>
      <vt:lpstr>Sunum / konferans nedir?</vt:lpstr>
      <vt:lpstr>avantajları</vt:lpstr>
      <vt:lpstr>dezavantajları</vt:lpstr>
      <vt:lpstr>İyileştirme</vt:lpstr>
      <vt:lpstr>Konferansın boyutları</vt:lpstr>
      <vt:lpstr>İletişim ve dinleme</vt:lpstr>
      <vt:lpstr>Kim daha iyi dinliyor?</vt:lpstr>
      <vt:lpstr>İnsanın hatırlama sorunu</vt:lpstr>
      <vt:lpstr>Konferansta Başarı ?</vt:lpstr>
      <vt:lpstr>Konferansta Başarı ?</vt:lpstr>
      <vt:lpstr>hazırlık</vt:lpstr>
      <vt:lpstr>Sunuma karar verince;</vt:lpstr>
      <vt:lpstr>Dinleyiciler ?</vt:lpstr>
      <vt:lpstr>Sunum hazırlanırken;</vt:lpstr>
      <vt:lpstr>Öncelik sıralaması:</vt:lpstr>
      <vt:lpstr>içerik</vt:lpstr>
      <vt:lpstr>İçerik, süre, görsel araçlar</vt:lpstr>
      <vt:lpstr>Sunum planı:</vt:lpstr>
      <vt:lpstr>Sunum yapısı</vt:lpstr>
      <vt:lpstr>hedef grup dikkate alınarak hazırlık;</vt:lpstr>
      <vt:lpstr>Sunum sırasında</vt:lpstr>
      <vt:lpstr>Hareketler</vt:lpstr>
      <vt:lpstr>Görsel araçlar</vt:lpstr>
      <vt:lpstr>Dikkat eğrisi</vt:lpstr>
      <vt:lpstr>Sunumda;</vt:lpstr>
      <vt:lpstr>Üç altın kural</vt:lpstr>
      <vt:lpstr>B Planınız var mı?</vt:lpstr>
      <vt:lpstr>Teşekkürler…..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gizem akgulgil</dc:creator>
  <cp:lastModifiedBy>Gozde Vardar (GVS)</cp:lastModifiedBy>
  <cp:revision>78</cp:revision>
  <dcterms:created xsi:type="dcterms:W3CDTF">2019-08-01T13:31:46Z</dcterms:created>
  <dcterms:modified xsi:type="dcterms:W3CDTF">2023-06-02T12:14:46Z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lyLanguageRun">
    <vt:lpwstr>true</vt:lpwstr>
  </property>
</Properties>
</file>