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Lst>
  <p:notesMasterIdLst>
    <p:notesMasterId r:id="rId52"/>
  </p:notesMasterIdLst>
  <p:sldIdLst>
    <p:sldId id="256" r:id="rId2"/>
    <p:sldId id="443" r:id="rId3"/>
    <p:sldId id="448" r:id="rId4"/>
    <p:sldId id="483" r:id="rId5"/>
    <p:sldId id="480" r:id="rId6"/>
    <p:sldId id="481" r:id="rId7"/>
    <p:sldId id="437" r:id="rId8"/>
    <p:sldId id="444" r:id="rId9"/>
    <p:sldId id="445" r:id="rId10"/>
    <p:sldId id="446" r:id="rId11"/>
    <p:sldId id="447" r:id="rId12"/>
    <p:sldId id="482" r:id="rId13"/>
    <p:sldId id="454" r:id="rId14"/>
    <p:sldId id="484" r:id="rId15"/>
    <p:sldId id="450" r:id="rId16"/>
    <p:sldId id="449" r:id="rId17"/>
    <p:sldId id="451" r:id="rId18"/>
    <p:sldId id="452" r:id="rId19"/>
    <p:sldId id="455" r:id="rId20"/>
    <p:sldId id="485" r:id="rId21"/>
    <p:sldId id="457" r:id="rId22"/>
    <p:sldId id="486" r:id="rId23"/>
    <p:sldId id="487" r:id="rId24"/>
    <p:sldId id="488" r:id="rId25"/>
    <p:sldId id="458" r:id="rId26"/>
    <p:sldId id="459" r:id="rId27"/>
    <p:sldId id="465" r:id="rId28"/>
    <p:sldId id="467" r:id="rId29"/>
    <p:sldId id="469" r:id="rId30"/>
    <p:sldId id="461" r:id="rId31"/>
    <p:sldId id="463" r:id="rId32"/>
    <p:sldId id="470" r:id="rId33"/>
    <p:sldId id="471" r:id="rId34"/>
    <p:sldId id="473" r:id="rId35"/>
    <p:sldId id="490" r:id="rId36"/>
    <p:sldId id="491" r:id="rId37"/>
    <p:sldId id="492" r:id="rId38"/>
    <p:sldId id="493" r:id="rId39"/>
    <p:sldId id="494" r:id="rId40"/>
    <p:sldId id="476" r:id="rId41"/>
    <p:sldId id="477" r:id="rId42"/>
    <p:sldId id="479" r:id="rId43"/>
    <p:sldId id="489" r:id="rId44"/>
    <p:sldId id="441" r:id="rId45"/>
    <p:sldId id="495" r:id="rId46"/>
    <p:sldId id="496" r:id="rId47"/>
    <p:sldId id="497" r:id="rId48"/>
    <p:sldId id="438" r:id="rId49"/>
    <p:sldId id="440" r:id="rId50"/>
    <p:sldId id="308" r:id="rId5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weł Suśniak (PAW)" initials="PS(" lastIdx="1" clrIdx="0">
    <p:extLst>
      <p:ext uri="{19B8F6BF-5375-455C-9EA6-DF929625EA0E}">
        <p15:presenceInfo xmlns:p15="http://schemas.microsoft.com/office/powerpoint/2012/main" userId="S::PAW@NIRAS-IC.PL::736355bf-973a-499d-ac1a-6300c7e8cdf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5B7A7C-B4B6-4BE2-AE11-CCFD184775BB}" v="3" dt="2022-10-20T21:47:17.4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92" autoAdjust="0"/>
    <p:restoredTop sz="94607"/>
  </p:normalViewPr>
  <p:slideViewPr>
    <p:cSldViewPr snapToGrid="0" snapToObjects="1">
      <p:cViewPr>
        <p:scale>
          <a:sx n="66" d="100"/>
          <a:sy n="66" d="100"/>
        </p:scale>
        <p:origin x="2580" y="966"/>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5"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64"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rt Dedeoglu" userId="c9d73968-6a1e-4832-81f7-0c9abd43f639" providerId="ADAL" clId="{C75B7A7C-B4B6-4BE2-AE11-CCFD184775BB}"/>
    <pc:docChg chg="modSld">
      <pc:chgData name="Mert Dedeoglu" userId="c9d73968-6a1e-4832-81f7-0c9abd43f639" providerId="ADAL" clId="{C75B7A7C-B4B6-4BE2-AE11-CCFD184775BB}" dt="2022-10-20T21:47:47.329" v="12" actId="1076"/>
      <pc:docMkLst>
        <pc:docMk/>
      </pc:docMkLst>
      <pc:sldChg chg="addSp modSp mod">
        <pc:chgData name="Mert Dedeoglu" userId="c9d73968-6a1e-4832-81f7-0c9abd43f639" providerId="ADAL" clId="{C75B7A7C-B4B6-4BE2-AE11-CCFD184775BB}" dt="2022-10-20T21:47:47.329" v="12" actId="1076"/>
        <pc:sldMkLst>
          <pc:docMk/>
          <pc:sldMk cId="755262144" sldId="268"/>
        </pc:sldMkLst>
        <pc:spChg chg="add mod">
          <ac:chgData name="Mert Dedeoglu" userId="c9d73968-6a1e-4832-81f7-0c9abd43f639" providerId="ADAL" clId="{C75B7A7C-B4B6-4BE2-AE11-CCFD184775BB}" dt="2022-10-20T21:47:19.883" v="7" actId="1076"/>
          <ac:spMkLst>
            <pc:docMk/>
            <pc:sldMk cId="755262144" sldId="268"/>
            <ac:spMk id="4" creationId="{A3819A78-38E9-7807-5406-494A99DA1291}"/>
          </ac:spMkLst>
        </pc:spChg>
        <pc:spChg chg="add mod">
          <ac:chgData name="Mert Dedeoglu" userId="c9d73968-6a1e-4832-81f7-0c9abd43f639" providerId="ADAL" clId="{C75B7A7C-B4B6-4BE2-AE11-CCFD184775BB}" dt="2022-10-20T21:47:47.329" v="12" actId="1076"/>
          <ac:spMkLst>
            <pc:docMk/>
            <pc:sldMk cId="755262144" sldId="268"/>
            <ac:spMk id="6" creationId="{F9E9759E-71B0-9421-2A6D-4F2D0E378977}"/>
          </ac:spMkLst>
        </pc:spChg>
      </pc:sldChg>
    </pc:docChg>
  </pc:docChgLst>
  <pc:docChgLst>
    <pc:chgData name="Mert Dedeoglu" userId="c9d73968-6a1e-4832-81f7-0c9abd43f639" providerId="ADAL" clId="{A1E38A8C-3B45-4DCD-B2F8-DCA6C093871D}"/>
    <pc:docChg chg="undo custSel addSld delSld modSld">
      <pc:chgData name="Mert Dedeoglu" userId="c9d73968-6a1e-4832-81f7-0c9abd43f639" providerId="ADAL" clId="{A1E38A8C-3B45-4DCD-B2F8-DCA6C093871D}" dt="2022-10-20T20:47:44.714" v="248" actId="2696"/>
      <pc:docMkLst>
        <pc:docMk/>
      </pc:docMkLst>
      <pc:sldChg chg="addSp delSp del mod">
        <pc:chgData name="Mert Dedeoglu" userId="c9d73968-6a1e-4832-81f7-0c9abd43f639" providerId="ADAL" clId="{A1E38A8C-3B45-4DCD-B2F8-DCA6C093871D}" dt="2022-10-20T20:47:44.714" v="248" actId="2696"/>
        <pc:sldMkLst>
          <pc:docMk/>
          <pc:sldMk cId="913295136" sldId="270"/>
        </pc:sldMkLst>
        <pc:spChg chg="add del">
          <ac:chgData name="Mert Dedeoglu" userId="c9d73968-6a1e-4832-81f7-0c9abd43f639" providerId="ADAL" clId="{A1E38A8C-3B45-4DCD-B2F8-DCA6C093871D}" dt="2022-10-20T20:31:44.350" v="62" actId="22"/>
          <ac:spMkLst>
            <pc:docMk/>
            <pc:sldMk cId="913295136" sldId="270"/>
            <ac:spMk id="3" creationId="{0E179160-8BAE-95BC-52D5-499678DEE3C9}"/>
          </ac:spMkLst>
        </pc:spChg>
      </pc:sldChg>
      <pc:sldChg chg="modSp mod">
        <pc:chgData name="Mert Dedeoglu" userId="c9d73968-6a1e-4832-81f7-0c9abd43f639" providerId="ADAL" clId="{A1E38A8C-3B45-4DCD-B2F8-DCA6C093871D}" dt="2022-10-20T20:01:19.772" v="0" actId="1076"/>
        <pc:sldMkLst>
          <pc:docMk/>
          <pc:sldMk cId="215601857" sldId="274"/>
        </pc:sldMkLst>
        <pc:spChg chg="mod">
          <ac:chgData name="Mert Dedeoglu" userId="c9d73968-6a1e-4832-81f7-0c9abd43f639" providerId="ADAL" clId="{A1E38A8C-3B45-4DCD-B2F8-DCA6C093871D}" dt="2022-10-20T20:01:19.772" v="0" actId="1076"/>
          <ac:spMkLst>
            <pc:docMk/>
            <pc:sldMk cId="215601857" sldId="274"/>
            <ac:spMk id="3" creationId="{8230A470-781B-DF22-CA7B-EDB7176D99DD}"/>
          </ac:spMkLst>
        </pc:spChg>
      </pc:sldChg>
      <pc:sldChg chg="addSp modSp new mod">
        <pc:chgData name="Mert Dedeoglu" userId="c9d73968-6a1e-4832-81f7-0c9abd43f639" providerId="ADAL" clId="{A1E38A8C-3B45-4DCD-B2F8-DCA6C093871D}" dt="2022-10-20T20:13:41.564" v="10" actId="948"/>
        <pc:sldMkLst>
          <pc:docMk/>
          <pc:sldMk cId="774586375" sldId="276"/>
        </pc:sldMkLst>
        <pc:spChg chg="mod">
          <ac:chgData name="Mert Dedeoglu" userId="c9d73968-6a1e-4832-81f7-0c9abd43f639" providerId="ADAL" clId="{A1E38A8C-3B45-4DCD-B2F8-DCA6C093871D}" dt="2022-10-20T20:03:53.341" v="4" actId="14100"/>
          <ac:spMkLst>
            <pc:docMk/>
            <pc:sldMk cId="774586375" sldId="276"/>
            <ac:spMk id="3" creationId="{A5178C34-6BA9-64DF-8095-EF3827F2B887}"/>
          </ac:spMkLst>
        </pc:spChg>
        <pc:spChg chg="add mod">
          <ac:chgData name="Mert Dedeoglu" userId="c9d73968-6a1e-4832-81f7-0c9abd43f639" providerId="ADAL" clId="{A1E38A8C-3B45-4DCD-B2F8-DCA6C093871D}" dt="2022-10-20T20:13:41.564" v="10" actId="948"/>
          <ac:spMkLst>
            <pc:docMk/>
            <pc:sldMk cId="774586375" sldId="276"/>
            <ac:spMk id="5" creationId="{60EF3E3E-8636-62C8-339D-DD06D0C3EA95}"/>
          </ac:spMkLst>
        </pc:spChg>
      </pc:sldChg>
      <pc:sldChg chg="delSp modSp new mod">
        <pc:chgData name="Mert Dedeoglu" userId="c9d73968-6a1e-4832-81f7-0c9abd43f639" providerId="ADAL" clId="{A1E38A8C-3B45-4DCD-B2F8-DCA6C093871D}" dt="2022-10-20T20:31:12.621" v="57" actId="5793"/>
        <pc:sldMkLst>
          <pc:docMk/>
          <pc:sldMk cId="1005133218" sldId="277"/>
        </pc:sldMkLst>
        <pc:spChg chg="del">
          <ac:chgData name="Mert Dedeoglu" userId="c9d73968-6a1e-4832-81f7-0c9abd43f639" providerId="ADAL" clId="{A1E38A8C-3B45-4DCD-B2F8-DCA6C093871D}" dt="2022-10-20T20:28:56.622" v="13" actId="478"/>
          <ac:spMkLst>
            <pc:docMk/>
            <pc:sldMk cId="1005133218" sldId="277"/>
            <ac:spMk id="2" creationId="{CBD31222-0A10-3C62-1F75-A4D61BB16CA6}"/>
          </ac:spMkLst>
        </pc:spChg>
        <pc:spChg chg="mod">
          <ac:chgData name="Mert Dedeoglu" userId="c9d73968-6a1e-4832-81f7-0c9abd43f639" providerId="ADAL" clId="{A1E38A8C-3B45-4DCD-B2F8-DCA6C093871D}" dt="2022-10-20T20:31:12.621" v="57" actId="5793"/>
          <ac:spMkLst>
            <pc:docMk/>
            <pc:sldMk cId="1005133218" sldId="277"/>
            <ac:spMk id="3" creationId="{6DAE2EBC-25D8-FAB6-FA09-0D760596D47D}"/>
          </ac:spMkLst>
        </pc:spChg>
      </pc:sldChg>
      <pc:sldChg chg="delSp modSp new mod">
        <pc:chgData name="Mert Dedeoglu" userId="c9d73968-6a1e-4832-81f7-0c9abd43f639" providerId="ADAL" clId="{A1E38A8C-3B45-4DCD-B2F8-DCA6C093871D}" dt="2022-10-20T20:31:23.366" v="60" actId="5793"/>
        <pc:sldMkLst>
          <pc:docMk/>
          <pc:sldMk cId="3485036242" sldId="278"/>
        </pc:sldMkLst>
        <pc:spChg chg="del">
          <ac:chgData name="Mert Dedeoglu" userId="c9d73968-6a1e-4832-81f7-0c9abd43f639" providerId="ADAL" clId="{A1E38A8C-3B45-4DCD-B2F8-DCA6C093871D}" dt="2022-10-20T20:30:25.854" v="45" actId="478"/>
          <ac:spMkLst>
            <pc:docMk/>
            <pc:sldMk cId="3485036242" sldId="278"/>
            <ac:spMk id="2" creationId="{743290A6-0641-6F6A-4DBE-2BE3904A281F}"/>
          </ac:spMkLst>
        </pc:spChg>
        <pc:spChg chg="mod">
          <ac:chgData name="Mert Dedeoglu" userId="c9d73968-6a1e-4832-81f7-0c9abd43f639" providerId="ADAL" clId="{A1E38A8C-3B45-4DCD-B2F8-DCA6C093871D}" dt="2022-10-20T20:31:23.366" v="60" actId="5793"/>
          <ac:spMkLst>
            <pc:docMk/>
            <pc:sldMk cId="3485036242" sldId="278"/>
            <ac:spMk id="3" creationId="{1A2A7B30-A3CA-5888-6E7D-6F5C5123EB39}"/>
          </ac:spMkLst>
        </pc:spChg>
      </pc:sldChg>
      <pc:sldChg chg="delSp modSp new mod">
        <pc:chgData name="Mert Dedeoglu" userId="c9d73968-6a1e-4832-81f7-0c9abd43f639" providerId="ADAL" clId="{A1E38A8C-3B45-4DCD-B2F8-DCA6C093871D}" dt="2022-10-20T20:32:29.578" v="93" actId="313"/>
        <pc:sldMkLst>
          <pc:docMk/>
          <pc:sldMk cId="2382060855" sldId="279"/>
        </pc:sldMkLst>
        <pc:spChg chg="del">
          <ac:chgData name="Mert Dedeoglu" userId="c9d73968-6a1e-4832-81f7-0c9abd43f639" providerId="ADAL" clId="{A1E38A8C-3B45-4DCD-B2F8-DCA6C093871D}" dt="2022-10-20T20:31:52.654" v="66" actId="478"/>
          <ac:spMkLst>
            <pc:docMk/>
            <pc:sldMk cId="2382060855" sldId="279"/>
            <ac:spMk id="2" creationId="{CED5ED65-5278-FF24-AAA1-7DC21CFFC1A9}"/>
          </ac:spMkLst>
        </pc:spChg>
        <pc:spChg chg="mod">
          <ac:chgData name="Mert Dedeoglu" userId="c9d73968-6a1e-4832-81f7-0c9abd43f639" providerId="ADAL" clId="{A1E38A8C-3B45-4DCD-B2F8-DCA6C093871D}" dt="2022-10-20T20:32:29.578" v="93" actId="313"/>
          <ac:spMkLst>
            <pc:docMk/>
            <pc:sldMk cId="2382060855" sldId="279"/>
            <ac:spMk id="3" creationId="{A207F39E-EE56-9B67-D9C7-461A67D4AAB1}"/>
          </ac:spMkLst>
        </pc:spChg>
      </pc:sldChg>
      <pc:sldChg chg="delSp modSp new mod">
        <pc:chgData name="Mert Dedeoglu" userId="c9d73968-6a1e-4832-81f7-0c9abd43f639" providerId="ADAL" clId="{A1E38A8C-3B45-4DCD-B2F8-DCA6C093871D}" dt="2022-10-20T20:34:00.888" v="105" actId="14100"/>
        <pc:sldMkLst>
          <pc:docMk/>
          <pc:sldMk cId="2541127475" sldId="280"/>
        </pc:sldMkLst>
        <pc:spChg chg="del">
          <ac:chgData name="Mert Dedeoglu" userId="c9d73968-6a1e-4832-81f7-0c9abd43f639" providerId="ADAL" clId="{A1E38A8C-3B45-4DCD-B2F8-DCA6C093871D}" dt="2022-10-20T20:33:25.578" v="98" actId="478"/>
          <ac:spMkLst>
            <pc:docMk/>
            <pc:sldMk cId="2541127475" sldId="280"/>
            <ac:spMk id="2" creationId="{5EE60F15-0111-B923-6DA1-8B81473A22C8}"/>
          </ac:spMkLst>
        </pc:spChg>
        <pc:spChg chg="mod">
          <ac:chgData name="Mert Dedeoglu" userId="c9d73968-6a1e-4832-81f7-0c9abd43f639" providerId="ADAL" clId="{A1E38A8C-3B45-4DCD-B2F8-DCA6C093871D}" dt="2022-10-20T20:34:00.888" v="105" actId="14100"/>
          <ac:spMkLst>
            <pc:docMk/>
            <pc:sldMk cId="2541127475" sldId="280"/>
            <ac:spMk id="3" creationId="{EACFA260-D6EE-7762-A977-9702D20A7D55}"/>
          </ac:spMkLst>
        </pc:spChg>
      </pc:sldChg>
      <pc:sldChg chg="delSp modSp new mod">
        <pc:chgData name="Mert Dedeoglu" userId="c9d73968-6a1e-4832-81f7-0c9abd43f639" providerId="ADAL" clId="{A1E38A8C-3B45-4DCD-B2F8-DCA6C093871D}" dt="2022-10-20T20:46:13.773" v="246" actId="20577"/>
        <pc:sldMkLst>
          <pc:docMk/>
          <pc:sldMk cId="938018553" sldId="281"/>
        </pc:sldMkLst>
        <pc:spChg chg="del">
          <ac:chgData name="Mert Dedeoglu" userId="c9d73968-6a1e-4832-81f7-0c9abd43f639" providerId="ADAL" clId="{A1E38A8C-3B45-4DCD-B2F8-DCA6C093871D}" dt="2022-10-20T20:34:18.947" v="107" actId="478"/>
          <ac:spMkLst>
            <pc:docMk/>
            <pc:sldMk cId="938018553" sldId="281"/>
            <ac:spMk id="2" creationId="{7F5C1798-CC0D-C453-825D-FB80C0958727}"/>
          </ac:spMkLst>
        </pc:spChg>
        <pc:spChg chg="mod">
          <ac:chgData name="Mert Dedeoglu" userId="c9d73968-6a1e-4832-81f7-0c9abd43f639" providerId="ADAL" clId="{A1E38A8C-3B45-4DCD-B2F8-DCA6C093871D}" dt="2022-10-20T20:46:13.773" v="246" actId="20577"/>
          <ac:spMkLst>
            <pc:docMk/>
            <pc:sldMk cId="938018553" sldId="281"/>
            <ac:spMk id="3" creationId="{B926F653-B6D2-A7BB-F669-6A74FC1822E9}"/>
          </ac:spMkLst>
        </pc:spChg>
      </pc:sldChg>
      <pc:sldChg chg="delSp modSp new del mod">
        <pc:chgData name="Mert Dedeoglu" userId="c9d73968-6a1e-4832-81f7-0c9abd43f639" providerId="ADAL" clId="{A1E38A8C-3B45-4DCD-B2F8-DCA6C093871D}" dt="2022-10-20T20:47:41.449" v="247" actId="2696"/>
        <pc:sldMkLst>
          <pc:docMk/>
          <pc:sldMk cId="297290228" sldId="282"/>
        </pc:sldMkLst>
        <pc:spChg chg="del">
          <ac:chgData name="Mert Dedeoglu" userId="c9d73968-6a1e-4832-81f7-0c9abd43f639" providerId="ADAL" clId="{A1E38A8C-3B45-4DCD-B2F8-DCA6C093871D}" dt="2022-10-20T20:40:33.501" v="212" actId="478"/>
          <ac:spMkLst>
            <pc:docMk/>
            <pc:sldMk cId="297290228" sldId="282"/>
            <ac:spMk id="2" creationId="{F74F6E44-CB23-265A-17C4-65EA7BE63232}"/>
          </ac:spMkLst>
        </pc:spChg>
        <pc:spChg chg="mod">
          <ac:chgData name="Mert Dedeoglu" userId="c9d73968-6a1e-4832-81f7-0c9abd43f639" providerId="ADAL" clId="{A1E38A8C-3B45-4DCD-B2F8-DCA6C093871D}" dt="2022-10-20T20:40:39.557" v="214" actId="5793"/>
          <ac:spMkLst>
            <pc:docMk/>
            <pc:sldMk cId="297290228" sldId="282"/>
            <ac:spMk id="3" creationId="{DE0DF591-89C8-3DEC-8D38-40FDCA4E419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12CE76-41C4-451D-A9B5-A182381CB4C6}" type="datetimeFigureOut">
              <a:rPr lang="tr-TR" smtClean="0"/>
              <a:t>1.06.2023</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5C6F14-6E04-4F95-BDF9-E448F892B5D5}" type="slidenum">
              <a:rPr lang="tr-TR" smtClean="0"/>
              <a:t>‹#›</a:t>
            </a:fld>
            <a:endParaRPr lang="tr-TR"/>
          </a:p>
        </p:txBody>
      </p:sp>
    </p:spTree>
    <p:extLst>
      <p:ext uri="{BB962C8B-B14F-4D97-AF65-F5344CB8AC3E}">
        <p14:creationId xmlns:p14="http://schemas.microsoft.com/office/powerpoint/2010/main" val="4059544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7772400" cy="1470025"/>
          </a:xfrm>
          <a:prstGeom prst="rect">
            <a:avLst/>
          </a:prstGeom>
        </p:spPr>
        <p:txBody>
          <a:bodyPr/>
          <a:lstStyle>
            <a:lvl1pPr>
              <a:defRPr>
                <a:solidFill>
                  <a:schemeClr val="tx1"/>
                </a:solidFill>
              </a:defRPr>
            </a:lvl1pPr>
          </a:lstStyle>
          <a:p>
            <a:pPr algn="ctr">
              <a:defRPr/>
            </a:pPr>
            <a:r>
              <a:rPr lang="tr-TR" sz="4400" b="1" dirty="0">
                <a:solidFill>
                  <a:schemeClr val="bg1"/>
                </a:solidFill>
                <a:latin typeface="Arial" panose="020B0604020202020204" pitchFamily="34" charset="0"/>
              </a:rPr>
              <a:t>Metodolojisi Oluşturularak Suların Tarımsal Kirliliğe Karşı Suların Korunması Projesi</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pic>
        <p:nvPicPr>
          <p:cNvPr id="5" name="Picture 4">
            <a:extLst>
              <a:ext uri="{FF2B5EF4-FFF2-40B4-BE49-F238E27FC236}">
                <a16:creationId xmlns:a16="http://schemas.microsoft.com/office/drawing/2014/main" xmlns="" id="{DD5F86FF-0A6A-4418-9F85-2E81B52051F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2000" y="6313355"/>
            <a:ext cx="8280000" cy="528511"/>
          </a:xfrm>
          <a:prstGeom prst="rect">
            <a:avLst/>
          </a:prstGeom>
        </p:spPr>
      </p:pic>
    </p:spTree>
    <p:extLst>
      <p:ext uri="{BB962C8B-B14F-4D97-AF65-F5344CB8AC3E}">
        <p14:creationId xmlns:p14="http://schemas.microsoft.com/office/powerpoint/2010/main" val="2320074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tr-TR"/>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24910665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504454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tr-TR"/>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289882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C0297F02-C4DA-374C-BDD0-899B50B40B25}" type="datetimeFigureOut">
              <a:rPr lang="en-US" smtClean="0"/>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83791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tr-TR"/>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C0297F02-C4DA-374C-BDD0-899B50B40B25}" type="datetimeFigureOut">
              <a:rPr lang="en-US" smtClean="0"/>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175804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C0297F02-C4DA-374C-BDD0-899B50B40B25}" type="datetimeFigureOut">
              <a:rPr lang="en-US" smtClean="0"/>
              <a:t>6/1/2023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298368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C0297F02-C4DA-374C-BDD0-899B50B40B25}" type="datetimeFigureOut">
              <a:rPr lang="en-US" smtClean="0"/>
              <a:t>6/1/2023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06737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297F02-C4DA-374C-BDD0-899B50B40B25}" type="datetimeFigureOut">
              <a:rPr lang="en-US" smtClean="0"/>
              <a:t>6/1/2023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852670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C0297F02-C4DA-374C-BDD0-899B50B40B25}" type="datetimeFigureOut">
              <a:rPr lang="en-US" smtClean="0"/>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63899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C0297F02-C4DA-374C-BDD0-899B50B40B25}" type="datetimeFigureOut">
              <a:rPr lang="en-US" smtClean="0"/>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869296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297F02-C4DA-374C-BDD0-899B50B40B25}" type="datetimeFigureOut">
              <a:rPr lang="en-US" smtClean="0"/>
              <a:t>6/1/2023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8BF92E-1F21-5049-8527-CC168C76B754}" type="slidenum">
              <a:rPr lang="en-US" smtClean="0"/>
              <a:t>‹#›</a:t>
            </a:fld>
            <a:endParaRPr lang="en-US"/>
          </a:p>
        </p:txBody>
      </p:sp>
      <p:grpSp>
        <p:nvGrpSpPr>
          <p:cNvPr id="7" name="Group 6">
            <a:extLst>
              <a:ext uri="{FF2B5EF4-FFF2-40B4-BE49-F238E27FC236}">
                <a16:creationId xmlns:a16="http://schemas.microsoft.com/office/drawing/2014/main" xmlns="" id="{46A597EA-88A8-48FA-A764-5AF77E9C72DC}"/>
              </a:ext>
            </a:extLst>
          </p:cNvPr>
          <p:cNvGrpSpPr/>
          <p:nvPr userDrawn="1"/>
        </p:nvGrpSpPr>
        <p:grpSpPr>
          <a:xfrm>
            <a:off x="3402000" y="90971"/>
            <a:ext cx="2465400" cy="1509229"/>
            <a:chOff x="3330017" y="103200"/>
            <a:chExt cx="2465400" cy="1509229"/>
          </a:xfrm>
        </p:grpSpPr>
        <p:grpSp>
          <p:nvGrpSpPr>
            <p:cNvPr id="8" name="Group 5">
              <a:extLst>
                <a:ext uri="{FF2B5EF4-FFF2-40B4-BE49-F238E27FC236}">
                  <a16:creationId xmlns:a16="http://schemas.microsoft.com/office/drawing/2014/main" xmlns="" id="{987DDE0C-094C-4264-85A7-E8F12D17AD51}"/>
                </a:ext>
              </a:extLst>
            </p:cNvPr>
            <p:cNvGrpSpPr>
              <a:grpSpLocks noChangeAspect="1"/>
            </p:cNvGrpSpPr>
            <p:nvPr userDrawn="1"/>
          </p:nvGrpSpPr>
          <p:grpSpPr bwMode="auto">
            <a:xfrm>
              <a:off x="3348583" y="103200"/>
              <a:ext cx="2446834" cy="1116000"/>
              <a:chOff x="1719" y="5256"/>
              <a:chExt cx="8295" cy="3780"/>
            </a:xfrm>
          </p:grpSpPr>
          <p:sp>
            <p:nvSpPr>
              <p:cNvPr id="10" name="Rectangle 6">
                <a:extLst>
                  <a:ext uri="{FF2B5EF4-FFF2-40B4-BE49-F238E27FC236}">
                    <a16:creationId xmlns:a16="http://schemas.microsoft.com/office/drawing/2014/main" xmlns="" id="{A2302F2B-6EA3-4FE1-AF3B-21F613CC2A34}"/>
                  </a:ext>
                </a:extLst>
              </p:cNvPr>
              <p:cNvSpPr>
                <a:spLocks noChangeAspect="1" noChangeArrowheads="1"/>
              </p:cNvSpPr>
              <p:nvPr/>
            </p:nvSpPr>
            <p:spPr bwMode="auto">
              <a:xfrm>
                <a:off x="2601" y="6304"/>
                <a:ext cx="2160" cy="16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fr-FR" sz="2400" dirty="0">
                  <a:solidFill>
                    <a:prstClr val="black"/>
                  </a:solidFill>
                  <a:latin typeface="Arial" charset="0"/>
                  <a:ea typeface="ＭＳ Ｐゴシック" pitchFamily="34" charset="-128"/>
                  <a:cs typeface="Arial" charset="0"/>
                </a:endParaRPr>
              </a:p>
            </p:txBody>
          </p:sp>
          <p:grpSp>
            <p:nvGrpSpPr>
              <p:cNvPr id="11" name="Group 7">
                <a:extLst>
                  <a:ext uri="{FF2B5EF4-FFF2-40B4-BE49-F238E27FC236}">
                    <a16:creationId xmlns:a16="http://schemas.microsoft.com/office/drawing/2014/main" xmlns="" id="{F149B3FC-99C8-4855-ADBB-11304A3A4F22}"/>
                  </a:ext>
                </a:extLst>
              </p:cNvPr>
              <p:cNvGrpSpPr>
                <a:grpSpLocks noChangeAspect="1"/>
              </p:cNvGrpSpPr>
              <p:nvPr/>
            </p:nvGrpSpPr>
            <p:grpSpPr bwMode="auto">
              <a:xfrm>
                <a:off x="1719" y="5256"/>
                <a:ext cx="8295" cy="3780"/>
                <a:chOff x="1719" y="5256"/>
                <a:chExt cx="8295" cy="3780"/>
              </a:xfrm>
            </p:grpSpPr>
            <p:sp>
              <p:nvSpPr>
                <p:cNvPr id="12" name="Rectangle 8">
                  <a:extLst>
                    <a:ext uri="{FF2B5EF4-FFF2-40B4-BE49-F238E27FC236}">
                      <a16:creationId xmlns:a16="http://schemas.microsoft.com/office/drawing/2014/main" xmlns="" id="{FC40341F-76B5-403F-8C50-C3BF2D3DE97C}"/>
                    </a:ext>
                  </a:extLst>
                </p:cNvPr>
                <p:cNvSpPr>
                  <a:spLocks noChangeAspect="1" noChangeArrowheads="1"/>
                </p:cNvSpPr>
                <p:nvPr/>
              </p:nvSpPr>
              <p:spPr bwMode="auto">
                <a:xfrm>
                  <a:off x="2265" y="6422"/>
                  <a:ext cx="2418" cy="15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00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fr-FR" sz="2400" dirty="0">
                    <a:solidFill>
                      <a:prstClr val="black"/>
                    </a:solidFill>
                    <a:latin typeface="Arial" charset="0"/>
                    <a:ea typeface="ＭＳ Ｐゴシック" pitchFamily="34" charset="-128"/>
                    <a:cs typeface="Arial" charset="0"/>
                  </a:endParaRPr>
                </a:p>
              </p:txBody>
            </p:sp>
            <p:pic>
              <p:nvPicPr>
                <p:cNvPr id="13" name="Picture 9" descr="ab_tr_en_color2">
                  <a:extLst>
                    <a:ext uri="{FF2B5EF4-FFF2-40B4-BE49-F238E27FC236}">
                      <a16:creationId xmlns:a16="http://schemas.microsoft.com/office/drawing/2014/main" xmlns="" id="{523C7F66-9404-4B1D-93A6-C2D7387B2D91}"/>
                    </a:ext>
                  </a:extLst>
                </p:cNvPr>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1719" y="5256"/>
                  <a:ext cx="8295" cy="378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9" name="Text Box 10">
              <a:extLst>
                <a:ext uri="{FF2B5EF4-FFF2-40B4-BE49-F238E27FC236}">
                  <a16:creationId xmlns:a16="http://schemas.microsoft.com/office/drawing/2014/main" xmlns="" id="{73797C34-B0D5-4901-92EF-A3A18310EB0A}"/>
                </a:ext>
              </a:extLst>
            </p:cNvPr>
            <p:cNvSpPr txBox="1">
              <a:spLocks noChangeArrowheads="1"/>
            </p:cNvSpPr>
            <p:nvPr userDrawn="1"/>
          </p:nvSpPr>
          <p:spPr bwMode="auto">
            <a:xfrm>
              <a:off x="3330017" y="1143000"/>
              <a:ext cx="2340000" cy="4694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algn="ctr" defTabSz="914400" eaLnBrk="0" fontAlgn="base" hangingPunct="0">
                <a:spcBef>
                  <a:spcPct val="0"/>
                </a:spcBef>
              </a:pPr>
              <a:r>
                <a:rPr lang="tr-TR" altLang="fr-FR" sz="800" dirty="0">
                  <a:solidFill>
                    <a:prstClr val="black"/>
                  </a:solidFill>
                  <a:latin typeface="Arial" panose="020B0604020202020204" pitchFamily="34" charset="0"/>
                  <a:ea typeface="ＭＳ Ｐゴシック" pitchFamily="34" charset="-128"/>
                  <a:cs typeface="Arial" panose="020B0604020202020204" pitchFamily="34" charset="0"/>
                </a:rPr>
                <a:t>Bu proje Avrupa Birliği ve Türkiye Cumhuriyeti tarafından finanse edilmektedir.</a:t>
              </a:r>
              <a:endParaRPr lang="fr-FR" altLang="fr-FR" sz="800" dirty="0">
                <a:solidFill>
                  <a:prstClr val="black"/>
                </a:solidFill>
                <a:latin typeface="Arial" panose="020B0604020202020204" pitchFamily="34" charset="0"/>
                <a:ea typeface="ＭＳ Ｐゴシック" pitchFamily="34" charset="-128"/>
                <a:cs typeface="Arial" panose="020B0604020202020204" pitchFamily="34" charset="0"/>
              </a:endParaRPr>
            </a:p>
          </p:txBody>
        </p:sp>
      </p:grpSp>
      <p:sp>
        <p:nvSpPr>
          <p:cNvPr id="14" name="TextBox 13">
            <a:extLst>
              <a:ext uri="{FF2B5EF4-FFF2-40B4-BE49-F238E27FC236}">
                <a16:creationId xmlns:a16="http://schemas.microsoft.com/office/drawing/2014/main" xmlns="" id="{8DC07BB0-367C-4531-9828-27DCB5E936FD}"/>
              </a:ext>
            </a:extLst>
          </p:cNvPr>
          <p:cNvSpPr txBox="1"/>
          <p:nvPr userDrawn="1"/>
        </p:nvSpPr>
        <p:spPr>
          <a:xfrm>
            <a:off x="432000" y="1571323"/>
            <a:ext cx="8280000" cy="461665"/>
          </a:xfrm>
          <a:prstGeom prst="rect">
            <a:avLst/>
          </a:prstGeom>
          <a:noFill/>
          <a:ln w="12700">
            <a:solidFill>
              <a:schemeClr val="bg1">
                <a:lumMod val="50000"/>
              </a:schemeClr>
            </a:solidFill>
          </a:ln>
        </p:spPr>
        <p:txBody>
          <a:bodyPr wrap="square" rtlCol="0">
            <a:spAutoFit/>
          </a:bodyPr>
          <a:lstStyle/>
          <a:p>
            <a:pPr algn="ctr">
              <a:defRPr/>
            </a:pPr>
            <a: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t>Nitrat Eylem Planları İçin İzleme ve Raporlama Metodolojisi Oluşturularak </a:t>
            </a:r>
            <a:b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br>
            <a: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t>Suların Tarımsal Kirliliğe Karşı Korunması Projesi</a:t>
            </a:r>
            <a:endParaRPr lang="en-GB" dirty="0">
              <a:solidFill>
                <a:schemeClr val="bg1">
                  <a:lumMod val="50000"/>
                </a:schemeClr>
              </a:solidFill>
              <a:effectLst>
                <a:outerShdw blurRad="38100" dist="38100" dir="2700000" algn="tl">
                  <a:srgbClr val="000000">
                    <a:alpha val="43137"/>
                  </a:srgbClr>
                </a:outerShdw>
              </a:effectLst>
              <a:latin typeface="Arial"/>
              <a:cs typeface="Arial"/>
            </a:endParaRPr>
          </a:p>
        </p:txBody>
      </p:sp>
    </p:spTree>
    <p:extLst>
      <p:ext uri="{BB962C8B-B14F-4D97-AF65-F5344CB8AC3E}">
        <p14:creationId xmlns:p14="http://schemas.microsoft.com/office/powerpoint/2010/main" val="899586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3" y="1574817"/>
            <a:ext cx="9144000" cy="3949175"/>
          </a:xfrm>
          <a:prstGeom prst="rect">
            <a:avLst/>
          </a:prstGeom>
          <a:solidFill>
            <a:schemeClr val="tx2"/>
          </a:soli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cs typeface="Arial"/>
            </a:endParaRPr>
          </a:p>
        </p:txBody>
      </p:sp>
      <p:sp>
        <p:nvSpPr>
          <p:cNvPr id="10" name="TextBox 9"/>
          <p:cNvSpPr txBox="1"/>
          <p:nvPr/>
        </p:nvSpPr>
        <p:spPr>
          <a:xfrm>
            <a:off x="987887" y="1703714"/>
            <a:ext cx="7164000" cy="1046440"/>
          </a:xfrm>
          <a:prstGeom prst="rect">
            <a:avLst/>
          </a:prstGeom>
          <a:noFill/>
        </p:spPr>
        <p:txBody>
          <a:bodyPr wrap="square" rtlCol="0">
            <a:spAutoFit/>
          </a:bodyPr>
          <a:lstStyle/>
          <a:p>
            <a:pPr algn="ctr">
              <a:defRPr/>
            </a:pPr>
            <a:r>
              <a:rPr lang="tr-TR" sz="1600" b="1" dirty="0">
                <a:solidFill>
                  <a:schemeClr val="bg1"/>
                </a:solidFill>
                <a:latin typeface="Arial" panose="020B0604020202020204" pitchFamily="34" charset="0"/>
              </a:rPr>
              <a:t>Nitrat Eylem Planları İçin İzleme ve Raporlama Metodolojisi Oluşturularak Suların Tarımsal Kirliliğe Karşı Korunması Projesi</a:t>
            </a:r>
          </a:p>
          <a:p>
            <a:pPr algn="ctr"/>
            <a:endParaRPr lang="en-GB" sz="1600" b="1" dirty="0">
              <a:solidFill>
                <a:schemeClr val="bg1"/>
              </a:solidFill>
              <a:latin typeface="Arial"/>
              <a:cs typeface="Arial"/>
            </a:endParaRPr>
          </a:p>
          <a:p>
            <a:pPr algn="ctr"/>
            <a:r>
              <a:rPr lang="en-GB" sz="1400" b="1" dirty="0" err="1" smtClean="0">
                <a:solidFill>
                  <a:schemeClr val="bg1"/>
                </a:solidFill>
                <a:latin typeface="Arial"/>
                <a:cs typeface="Arial"/>
              </a:rPr>
              <a:t>EuropeAid</a:t>
            </a:r>
            <a:r>
              <a:rPr lang="en-GB" sz="1400" b="1" dirty="0" smtClean="0">
                <a:solidFill>
                  <a:schemeClr val="bg1"/>
                </a:solidFill>
                <a:latin typeface="Arial"/>
                <a:cs typeface="Arial"/>
              </a:rPr>
              <a:t>/140563/IH/SER/TR</a:t>
            </a:r>
            <a:endParaRPr lang="en-GB" sz="1600" b="1" dirty="0">
              <a:solidFill>
                <a:schemeClr val="bg1"/>
              </a:solidFill>
              <a:latin typeface="Arial"/>
              <a:cs typeface="Arial"/>
            </a:endParaRPr>
          </a:p>
        </p:txBody>
      </p:sp>
      <p:sp>
        <p:nvSpPr>
          <p:cNvPr id="3" name="TextBox 2"/>
          <p:cNvSpPr txBox="1"/>
          <p:nvPr/>
        </p:nvSpPr>
        <p:spPr>
          <a:xfrm>
            <a:off x="3437499" y="4888231"/>
            <a:ext cx="2355517" cy="584775"/>
          </a:xfrm>
          <a:prstGeom prst="rect">
            <a:avLst/>
          </a:prstGeom>
          <a:noFill/>
        </p:spPr>
        <p:txBody>
          <a:bodyPr wrap="none" rtlCol="0">
            <a:spAutoFit/>
          </a:bodyPr>
          <a:lstStyle/>
          <a:p>
            <a:pPr algn="ctr"/>
            <a:r>
              <a:rPr lang="tr-TR" sz="1600" b="1" dirty="0">
                <a:solidFill>
                  <a:schemeClr val="bg1"/>
                </a:solidFill>
                <a:latin typeface="Arial" panose="020B0604020202020204" pitchFamily="34" charset="0"/>
              </a:rPr>
              <a:t>03 – 10 Haziran, 2023</a:t>
            </a:r>
            <a:endParaRPr lang="hr-HR" sz="1600" b="1" dirty="0">
              <a:solidFill>
                <a:schemeClr val="bg1"/>
              </a:solidFill>
              <a:latin typeface="Arial" panose="020B0604020202020204" pitchFamily="34" charset="0"/>
            </a:endParaRPr>
          </a:p>
          <a:p>
            <a:pPr algn="ctr"/>
            <a:r>
              <a:rPr lang="tr-TR" sz="1600" b="1" dirty="0">
                <a:solidFill>
                  <a:schemeClr val="bg1"/>
                </a:solidFill>
                <a:latin typeface="Arial" panose="020B0604020202020204" pitchFamily="34" charset="0"/>
              </a:rPr>
              <a:t>Kızılcahamam, </a:t>
            </a:r>
            <a:r>
              <a:rPr lang="en-GB" sz="1600" b="1" dirty="0" err="1">
                <a:solidFill>
                  <a:schemeClr val="bg1"/>
                </a:solidFill>
                <a:latin typeface="Arial" panose="020B0604020202020204" pitchFamily="34" charset="0"/>
              </a:rPr>
              <a:t>Ank</a:t>
            </a:r>
            <a:r>
              <a:rPr lang="tr-TR" sz="1600" b="1" dirty="0">
                <a:solidFill>
                  <a:schemeClr val="bg1"/>
                </a:solidFill>
                <a:latin typeface="Arial" panose="020B0604020202020204" pitchFamily="34" charset="0"/>
              </a:rPr>
              <a:t>a</a:t>
            </a:r>
            <a:r>
              <a:rPr lang="en-GB" sz="1600" b="1" dirty="0" err="1">
                <a:solidFill>
                  <a:schemeClr val="bg1"/>
                </a:solidFill>
                <a:latin typeface="Arial" panose="020B0604020202020204" pitchFamily="34" charset="0"/>
              </a:rPr>
              <a:t>ra</a:t>
            </a:r>
            <a:endParaRPr lang="en-US" sz="1600" dirty="0">
              <a:solidFill>
                <a:schemeClr val="bg1"/>
              </a:solidFill>
            </a:endParaRPr>
          </a:p>
        </p:txBody>
      </p:sp>
      <p:sp>
        <p:nvSpPr>
          <p:cNvPr id="11" name="TextBox 10">
            <a:extLst>
              <a:ext uri="{FF2B5EF4-FFF2-40B4-BE49-F238E27FC236}">
                <a16:creationId xmlns:a16="http://schemas.microsoft.com/office/drawing/2014/main" xmlns="" id="{9E4F5689-B1EF-4853-9679-A8131335CE24}"/>
              </a:ext>
            </a:extLst>
          </p:cNvPr>
          <p:cNvSpPr txBox="1"/>
          <p:nvPr/>
        </p:nvSpPr>
        <p:spPr>
          <a:xfrm>
            <a:off x="578225" y="2749711"/>
            <a:ext cx="8041340" cy="2062103"/>
          </a:xfrm>
          <a:prstGeom prst="rect">
            <a:avLst/>
          </a:prstGeom>
          <a:noFill/>
        </p:spPr>
        <p:txBody>
          <a:bodyPr wrap="square" rtlCol="0">
            <a:spAutoFit/>
          </a:bodyPr>
          <a:lstStyle/>
          <a:p>
            <a:pPr algn="ctr"/>
            <a:r>
              <a:rPr lang="tr-TR" sz="2400" b="1" dirty="0">
                <a:solidFill>
                  <a:schemeClr val="bg1"/>
                </a:solidFill>
                <a:latin typeface="Arial" panose="020B0604020202020204" pitchFamily="34" charset="0"/>
              </a:rPr>
              <a:t>Eğiticilerin </a:t>
            </a:r>
            <a:r>
              <a:rPr lang="tr-TR" sz="2400" b="1" dirty="0" smtClean="0">
                <a:solidFill>
                  <a:schemeClr val="bg1"/>
                </a:solidFill>
                <a:latin typeface="Arial" panose="020B0604020202020204" pitchFamily="34" charset="0"/>
              </a:rPr>
              <a:t>Eğitimi</a:t>
            </a:r>
          </a:p>
          <a:p>
            <a:pPr algn="ctr"/>
            <a:endParaRPr lang="tr-TR" sz="2400" b="1" dirty="0" smtClean="0">
              <a:solidFill>
                <a:schemeClr val="bg1"/>
              </a:solidFill>
              <a:latin typeface="Arial" panose="020B0604020202020204" pitchFamily="34" charset="0"/>
            </a:endParaRPr>
          </a:p>
          <a:p>
            <a:pPr algn="ctr"/>
            <a:r>
              <a:rPr lang="tr-TR" sz="2000" b="1" dirty="0" smtClean="0">
                <a:solidFill>
                  <a:schemeClr val="bg1"/>
                </a:solidFill>
                <a:latin typeface="Arial" panose="020B0604020202020204" pitchFamily="34" charset="0"/>
              </a:rPr>
              <a:t>Su </a:t>
            </a:r>
            <a:r>
              <a:rPr lang="tr-TR" sz="2000" b="1" dirty="0">
                <a:solidFill>
                  <a:schemeClr val="bg1"/>
                </a:solidFill>
                <a:latin typeface="Arial" panose="020B0604020202020204" pitchFamily="34" charset="0"/>
              </a:rPr>
              <a:t>yollarının </a:t>
            </a:r>
            <a:r>
              <a:rPr lang="tr-TR" sz="2000" b="1" dirty="0" smtClean="0">
                <a:solidFill>
                  <a:schemeClr val="bg1"/>
                </a:solidFill>
                <a:latin typeface="Arial" panose="020B0604020202020204" pitchFamily="34" charset="0"/>
              </a:rPr>
              <a:t>otlandırılması, dere </a:t>
            </a:r>
            <a:r>
              <a:rPr lang="tr-TR" sz="2000" b="1" dirty="0">
                <a:solidFill>
                  <a:schemeClr val="bg1"/>
                </a:solidFill>
                <a:latin typeface="Arial" panose="020B0604020202020204" pitchFamily="34" charset="0"/>
              </a:rPr>
              <a:t>kenarlarında otlandırılmış tampon </a:t>
            </a:r>
            <a:r>
              <a:rPr lang="tr-TR" sz="2000" b="1" dirty="0" smtClean="0">
                <a:solidFill>
                  <a:schemeClr val="bg1"/>
                </a:solidFill>
                <a:latin typeface="Arial" panose="020B0604020202020204" pitchFamily="34" charset="0"/>
              </a:rPr>
              <a:t>uygulamaları, anız yönetimi, </a:t>
            </a:r>
            <a:r>
              <a:rPr lang="tr-TR" sz="2000" b="1" dirty="0" err="1" smtClean="0">
                <a:solidFill>
                  <a:schemeClr val="bg1"/>
                </a:solidFill>
                <a:latin typeface="Arial" panose="020B0604020202020204" pitchFamily="34" charset="0"/>
              </a:rPr>
              <a:t>malçlama</a:t>
            </a:r>
            <a:endParaRPr lang="tr-TR" sz="2000" b="1" dirty="0" smtClean="0">
              <a:solidFill>
                <a:schemeClr val="bg1"/>
              </a:solidFill>
              <a:latin typeface="Arial" panose="020B0604020202020204" pitchFamily="34" charset="0"/>
            </a:endParaRPr>
          </a:p>
          <a:p>
            <a:pPr algn="ctr"/>
            <a:endParaRPr lang="tr-TR" sz="2000" b="1" dirty="0">
              <a:solidFill>
                <a:schemeClr val="bg1"/>
              </a:solidFill>
              <a:latin typeface="Arial" panose="020B0604020202020204" pitchFamily="34" charset="0"/>
            </a:endParaRPr>
          </a:p>
          <a:p>
            <a:pPr algn="ctr"/>
            <a:r>
              <a:rPr lang="tr-TR" sz="2000" b="1" dirty="0" smtClean="0">
                <a:solidFill>
                  <a:schemeClr val="bg1"/>
                </a:solidFill>
                <a:latin typeface="Arial" panose="020B0604020202020204" pitchFamily="34" charset="0"/>
              </a:rPr>
              <a:t>Prof</a:t>
            </a:r>
            <a:r>
              <a:rPr lang="tr-TR" sz="2000" b="1" dirty="0" smtClean="0">
                <a:solidFill>
                  <a:schemeClr val="bg1"/>
                </a:solidFill>
                <a:latin typeface="Arial" panose="020B0604020202020204" pitchFamily="34" charset="0"/>
              </a:rPr>
              <a:t>. Dr. Levent BAŞAYİĞİT</a:t>
            </a:r>
            <a:endParaRPr lang="tr-TR" sz="20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2511436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pPr marL="0" indent="0">
              <a:buNone/>
            </a:pPr>
            <a:r>
              <a:rPr lang="tr-TR" sz="2400" b="1" dirty="0" smtClean="0"/>
              <a:t>Su </a:t>
            </a:r>
            <a:r>
              <a:rPr lang="tr-TR" sz="2400" b="1" dirty="0"/>
              <a:t>yolu boyutları aşağıdaki koşullara göre değişiklik gösterecektir</a:t>
            </a:r>
            <a:r>
              <a:rPr lang="tr-TR" sz="2400" b="1" dirty="0" smtClean="0"/>
              <a:t>:</a:t>
            </a:r>
          </a:p>
          <a:p>
            <a:pPr lvl="0"/>
            <a:r>
              <a:rPr lang="tr-TR" sz="2400" dirty="0" smtClean="0"/>
              <a:t>Taşınacak </a:t>
            </a:r>
            <a:r>
              <a:rPr lang="tr-TR" sz="2400" dirty="0"/>
              <a:t>su hacmi arttıkça su yolu genişliği ve derinliği artar</a:t>
            </a:r>
          </a:p>
          <a:p>
            <a:pPr lvl="0"/>
            <a:r>
              <a:rPr lang="tr-TR" sz="2400" dirty="0" smtClean="0"/>
              <a:t>Daha </a:t>
            </a:r>
            <a:r>
              <a:rPr lang="tr-TR" sz="2400" dirty="0"/>
              <a:t>dik kanal dereceleri, daha geniş, daha sığ bir su yolu inşa etme ihtiyacına neden olur</a:t>
            </a:r>
          </a:p>
          <a:p>
            <a:pPr lvl="0"/>
            <a:r>
              <a:rPr lang="tr-TR" sz="2400" dirty="0" smtClean="0"/>
              <a:t>Oldukça </a:t>
            </a:r>
            <a:r>
              <a:rPr lang="tr-TR" sz="2400" dirty="0"/>
              <a:t>aşınabilir bir toprak, daha geniş, daha sığ bir su yolu gerektirir</a:t>
            </a:r>
          </a:p>
        </p:txBody>
      </p:sp>
    </p:spTree>
    <p:extLst>
      <p:ext uri="{BB962C8B-B14F-4D97-AF65-F5344CB8AC3E}">
        <p14:creationId xmlns:p14="http://schemas.microsoft.com/office/powerpoint/2010/main" val="18088605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pPr marL="0" indent="0">
              <a:buNone/>
            </a:pPr>
            <a:r>
              <a:rPr lang="tr-TR" sz="2400" b="1" dirty="0" smtClean="0"/>
              <a:t>Su </a:t>
            </a:r>
            <a:r>
              <a:rPr lang="tr-TR" sz="2400" b="1" dirty="0"/>
              <a:t>yolu şekli:</a:t>
            </a:r>
            <a:endParaRPr lang="tr-TR" sz="2400" b="1" dirty="0" smtClean="0"/>
          </a:p>
          <a:p>
            <a:pPr lvl="0"/>
            <a:r>
              <a:rPr lang="tr-TR" sz="2400" dirty="0"/>
              <a:t>Çimenli bir su yolu, yamuk veya parabolik (tabak) şekilli bir alt şekle sahip olabilir. </a:t>
            </a:r>
            <a:endParaRPr lang="tr-TR" sz="2400" dirty="0" smtClean="0"/>
          </a:p>
          <a:p>
            <a:pPr lvl="0"/>
            <a:r>
              <a:rPr lang="tr-TR" sz="2400" dirty="0" smtClean="0"/>
              <a:t>Genellikle </a:t>
            </a:r>
            <a:r>
              <a:rPr lang="tr-TR" sz="2400" dirty="0"/>
              <a:t>parabolik form tercih edilir çünkü tabanı neredeyse düz olan bu kadar geniş, sığ bir kanal suyu yayar, </a:t>
            </a:r>
            <a:r>
              <a:rPr lang="tr-TR" sz="2400" dirty="0" smtClean="0"/>
              <a:t>hızını yavaşlatır </a:t>
            </a:r>
            <a:r>
              <a:rPr lang="tr-TR" sz="2400" dirty="0"/>
              <a:t>ve aşınma gücünü azaltır. </a:t>
            </a:r>
            <a:endParaRPr lang="tr-TR" sz="2400" dirty="0" smtClean="0"/>
          </a:p>
          <a:p>
            <a:pPr lvl="0"/>
            <a:r>
              <a:rPr lang="tr-TR" sz="2400" dirty="0" smtClean="0"/>
              <a:t>Su </a:t>
            </a:r>
            <a:r>
              <a:rPr lang="tr-TR" sz="2400" dirty="0"/>
              <a:t>yolu tarım makineleri ile geçilecekse, yan eğimleri maksimum 10 yataydan bir dikeye kadar </a:t>
            </a:r>
            <a:r>
              <a:rPr lang="tr-TR" sz="2400" dirty="0" err="1" smtClean="0"/>
              <a:t>eğimlendirilerek</a:t>
            </a:r>
            <a:r>
              <a:rPr lang="tr-TR" sz="2400" dirty="0" smtClean="0"/>
              <a:t> oluşturulur.</a:t>
            </a:r>
            <a:endParaRPr lang="tr-TR" sz="2400" dirty="0"/>
          </a:p>
        </p:txBody>
      </p:sp>
    </p:spTree>
    <p:extLst>
      <p:ext uri="{BB962C8B-B14F-4D97-AF65-F5344CB8AC3E}">
        <p14:creationId xmlns:p14="http://schemas.microsoft.com/office/powerpoint/2010/main" val="28635665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7170" name="Picture 2" descr="Grassed waterways | ontario.ca"/>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33232" y="2078038"/>
            <a:ext cx="6277535" cy="4592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9288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1028" name="Picture 4" descr="Common Alternative Practice #3: Grassed Waterway/Cultivated Watercourses -  Public Waters | MN Board of Water, Soil Resources"/>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3513"/>
          <a:stretch/>
        </p:blipFill>
        <p:spPr bwMode="auto">
          <a:xfrm>
            <a:off x="457200" y="3227294"/>
            <a:ext cx="8271597" cy="2716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02843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10242" name="Picture 2" descr="GRCS: Lesson 25 Grassed Waterway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5724" y="2129630"/>
            <a:ext cx="5826125" cy="3962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57743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pPr marL="0" indent="0">
              <a:buNone/>
            </a:pPr>
            <a:r>
              <a:rPr lang="tr-TR" sz="2400" b="1" dirty="0"/>
              <a:t>Su Yolunun </a:t>
            </a:r>
            <a:r>
              <a:rPr lang="tr-TR" sz="2400" b="1" dirty="0" smtClean="0"/>
              <a:t>Oluşturulması</a:t>
            </a:r>
            <a:endParaRPr lang="tr-TR" sz="2400" b="1" dirty="0"/>
          </a:p>
          <a:p>
            <a:r>
              <a:rPr lang="tr-TR" sz="2400" dirty="0"/>
              <a:t>Su yolu tohumlama karışımları, geçici kontrol için hızlı büyüyen yıllıkları ve kalıcı koruma için dayanıklı uzun ömürlü karışımı içermelidir. </a:t>
            </a:r>
            <a:endParaRPr lang="tr-TR" sz="2400" dirty="0" smtClean="0"/>
          </a:p>
          <a:p>
            <a:r>
              <a:rPr lang="tr-TR" sz="2400" dirty="0" smtClean="0"/>
              <a:t>Toprak </a:t>
            </a:r>
            <a:r>
              <a:rPr lang="tr-TR" sz="2400" dirty="0"/>
              <a:t>drenajı, gölge toleransı, akış hızına direnç, bakım gereksinimleri ve iklim koşulları gibi faktörlere bağlı olarak farklı uygulamalar için özel tohum </a:t>
            </a:r>
            <a:r>
              <a:rPr lang="tr-TR" sz="2400" dirty="0" smtClean="0"/>
              <a:t>karışımları hazırlamak en uygunudur.</a:t>
            </a:r>
          </a:p>
          <a:p>
            <a:r>
              <a:rPr lang="tr-TR" sz="2400" dirty="0" smtClean="0"/>
              <a:t>Basit ekim teknikleri ile yetiştirilir.</a:t>
            </a:r>
          </a:p>
          <a:p>
            <a:pPr marL="0" indent="0">
              <a:buNone/>
            </a:pPr>
            <a:r>
              <a:rPr lang="tr-TR" sz="2400" dirty="0"/>
              <a:t> </a:t>
            </a:r>
          </a:p>
        </p:txBody>
      </p:sp>
    </p:spTree>
    <p:extLst>
      <p:ext uri="{BB962C8B-B14F-4D97-AF65-F5344CB8AC3E}">
        <p14:creationId xmlns:p14="http://schemas.microsoft.com/office/powerpoint/2010/main" val="6031462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pPr marL="0" indent="0">
              <a:buNone/>
            </a:pPr>
            <a:r>
              <a:rPr lang="tr-TR" sz="2400" b="1" dirty="0"/>
              <a:t>Yeni İnşa Edilen Su Yollarının Korunması</a:t>
            </a:r>
          </a:p>
          <a:p>
            <a:pPr lvl="0"/>
            <a:r>
              <a:rPr lang="tr-TR" sz="2400" dirty="0" smtClean="0"/>
              <a:t>Bitki </a:t>
            </a:r>
            <a:r>
              <a:rPr lang="tr-TR" sz="2400" dirty="0"/>
              <a:t>örtüsü oluşana kadar büyük akışların su yoluna girmesini önlemek için su yolunun üst ucunda geçici bir saptırma </a:t>
            </a:r>
            <a:r>
              <a:rPr lang="tr-TR" sz="2400" dirty="0" smtClean="0"/>
              <a:t>oluşturulur.</a:t>
            </a:r>
            <a:r>
              <a:rPr lang="tr-TR" sz="2400" dirty="0"/>
              <a:t> </a:t>
            </a:r>
          </a:p>
          <a:p>
            <a:pPr lvl="0"/>
            <a:r>
              <a:rPr lang="tr-TR" sz="2400" dirty="0"/>
              <a:t>Su yoluna tohumlamadan hemen sonra dönüm başına 1,5 ton (hektar başına 3,4 ton) oranında uygulanan saman malç, büyüyen tohumları etkili bir şekilde </a:t>
            </a:r>
            <a:r>
              <a:rPr lang="tr-TR" sz="2400" dirty="0" smtClean="0"/>
              <a:t>korunması uygun olur.</a:t>
            </a:r>
          </a:p>
          <a:p>
            <a:pPr lvl="0"/>
            <a:r>
              <a:rPr lang="tr-TR" sz="2400" dirty="0" smtClean="0"/>
              <a:t>Saman ile sıkıştırmak suretiyle sabitlenebilir.</a:t>
            </a:r>
            <a:r>
              <a:rPr lang="tr-TR" sz="2400" dirty="0"/>
              <a:t> </a:t>
            </a:r>
          </a:p>
        </p:txBody>
      </p:sp>
    </p:spTree>
    <p:extLst>
      <p:ext uri="{BB962C8B-B14F-4D97-AF65-F5344CB8AC3E}">
        <p14:creationId xmlns:p14="http://schemas.microsoft.com/office/powerpoint/2010/main" val="28544449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pPr marL="0" indent="0">
              <a:buNone/>
            </a:pPr>
            <a:r>
              <a:rPr lang="tr-TR" sz="2400" b="1" dirty="0" smtClean="0"/>
              <a:t>Otlu Su </a:t>
            </a:r>
            <a:r>
              <a:rPr lang="tr-TR" sz="2400" b="1" dirty="0"/>
              <a:t>Yolunun Bakımı</a:t>
            </a:r>
          </a:p>
          <a:p>
            <a:r>
              <a:rPr lang="tr-TR" sz="2400" dirty="0"/>
              <a:t>Çimlendirilmiş su yollarını iyi durumda tutmak için, </a:t>
            </a:r>
            <a:r>
              <a:rPr lang="tr-TR" sz="2400" dirty="0" smtClean="0"/>
              <a:t>özellikle kurulduktan </a:t>
            </a:r>
            <a:r>
              <a:rPr lang="tr-TR" sz="2400" dirty="0"/>
              <a:t>sonraki ilk yıl boyunca düzenli </a:t>
            </a:r>
            <a:r>
              <a:rPr lang="tr-TR" sz="2400" dirty="0" smtClean="0"/>
              <a:t>olarak ilgilenilmesi </a:t>
            </a:r>
            <a:r>
              <a:rPr lang="tr-TR" sz="2400" dirty="0"/>
              <a:t>gerekir</a:t>
            </a:r>
            <a:r>
              <a:rPr lang="tr-TR" sz="2400" dirty="0" smtClean="0"/>
              <a:t>. </a:t>
            </a:r>
            <a:endParaRPr lang="tr-TR" sz="2400" dirty="0"/>
          </a:p>
          <a:p>
            <a:pPr lvl="0"/>
            <a:r>
              <a:rPr lang="tr-TR" sz="2400" dirty="0"/>
              <a:t>Şiddetli yağmurlardan hemen sonra </a:t>
            </a:r>
            <a:r>
              <a:rPr lang="tr-TR" sz="2400" dirty="0" smtClean="0"/>
              <a:t>otlu </a:t>
            </a:r>
            <a:r>
              <a:rPr lang="tr-TR" sz="2400" dirty="0"/>
              <a:t>su yollarında hasar olup </a:t>
            </a:r>
            <a:r>
              <a:rPr lang="tr-TR" sz="2400" dirty="0" smtClean="0"/>
              <a:t>olmadığının kontrolü gerekir.</a:t>
            </a:r>
            <a:endParaRPr lang="tr-TR" sz="2400" dirty="0"/>
          </a:p>
          <a:p>
            <a:pPr lvl="0"/>
            <a:r>
              <a:rPr lang="tr-TR" sz="2400" dirty="0"/>
              <a:t>Çıplak veya aşınmış noktaları hızla </a:t>
            </a:r>
            <a:r>
              <a:rPr lang="tr-TR" sz="2400" dirty="0" smtClean="0"/>
              <a:t>onarılmalı </a:t>
            </a:r>
            <a:r>
              <a:rPr lang="tr-TR" sz="2400" dirty="0"/>
              <a:t>ve yeniden </a:t>
            </a:r>
            <a:r>
              <a:rPr lang="tr-TR" sz="2400" dirty="0" smtClean="0"/>
              <a:t>tohumlanmalıdır.</a:t>
            </a:r>
            <a:endParaRPr lang="tr-TR" sz="2400" dirty="0"/>
          </a:p>
          <a:p>
            <a:pPr lvl="0"/>
            <a:r>
              <a:rPr lang="tr-TR" sz="2400" dirty="0" smtClean="0"/>
              <a:t>Çimi </a:t>
            </a:r>
            <a:r>
              <a:rPr lang="tr-TR" sz="2400" dirty="0"/>
              <a:t>kalınlaştırmaya yardımcı olmak için yılda </a:t>
            </a:r>
            <a:r>
              <a:rPr lang="tr-TR" sz="2400" dirty="0" smtClean="0"/>
              <a:t>birkaç kez otların biçilmesi gerekir. </a:t>
            </a:r>
            <a:endParaRPr lang="tr-TR" sz="2400" dirty="0"/>
          </a:p>
        </p:txBody>
      </p:sp>
    </p:spTree>
    <p:extLst>
      <p:ext uri="{BB962C8B-B14F-4D97-AF65-F5344CB8AC3E}">
        <p14:creationId xmlns:p14="http://schemas.microsoft.com/office/powerpoint/2010/main" val="29236559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7"/>
            <a:ext cx="8229600" cy="4760963"/>
          </a:xfrm>
        </p:spPr>
        <p:txBody>
          <a:bodyPr/>
          <a:lstStyle/>
          <a:p>
            <a:pPr marL="0" lvl="0" indent="0">
              <a:buNone/>
            </a:pPr>
            <a:r>
              <a:rPr lang="tr-TR" sz="2400" b="1" dirty="0" smtClean="0"/>
              <a:t>Otlu su yolları ile ilgili diğer kritik bilgiler</a:t>
            </a:r>
          </a:p>
          <a:p>
            <a:pPr lvl="0">
              <a:spcBef>
                <a:spcPts val="0"/>
              </a:spcBef>
            </a:pPr>
            <a:r>
              <a:rPr lang="tr-TR" sz="2200" dirty="0" smtClean="0"/>
              <a:t>Hayvanların </a:t>
            </a:r>
            <a:r>
              <a:rPr lang="tr-TR" sz="2200" dirty="0"/>
              <a:t>su yoluna </a:t>
            </a:r>
            <a:r>
              <a:rPr lang="tr-TR" sz="2200" dirty="0" smtClean="0"/>
              <a:t>erişmesinin engellenmesi,.</a:t>
            </a:r>
            <a:endParaRPr lang="tr-TR" sz="2200" dirty="0"/>
          </a:p>
          <a:p>
            <a:pPr lvl="0">
              <a:spcBef>
                <a:spcPts val="0"/>
              </a:spcBef>
            </a:pPr>
            <a:r>
              <a:rPr lang="tr-TR" sz="2200" dirty="0"/>
              <a:t>Su yolundan geçerken, </a:t>
            </a:r>
            <a:r>
              <a:rPr lang="tr-TR" sz="2200" dirty="0" smtClean="0"/>
              <a:t>tarım aletlerinin kaldırılması </a:t>
            </a:r>
            <a:r>
              <a:rPr lang="tr-TR" sz="2200" dirty="0"/>
              <a:t>ve </a:t>
            </a:r>
            <a:r>
              <a:rPr lang="tr-TR" sz="2200" dirty="0" smtClean="0"/>
              <a:t>püskürtücülerin kapatılması, </a:t>
            </a:r>
            <a:endParaRPr lang="tr-TR" sz="2200" dirty="0"/>
          </a:p>
          <a:p>
            <a:pPr lvl="0">
              <a:spcBef>
                <a:spcPts val="0"/>
              </a:spcBef>
            </a:pPr>
            <a:r>
              <a:rPr lang="tr-TR" sz="2200" dirty="0"/>
              <a:t>Yüzey suyunun su yoluna akmasını sağlamak için çevredeki araziyi su yoluna dik açılarla </a:t>
            </a:r>
            <a:r>
              <a:rPr lang="tr-TR" sz="2200" dirty="0" smtClean="0"/>
              <a:t>sürülmesi,</a:t>
            </a:r>
            <a:endParaRPr lang="tr-TR" sz="2200" dirty="0"/>
          </a:p>
          <a:p>
            <a:pPr lvl="0">
              <a:spcBef>
                <a:spcPts val="0"/>
              </a:spcBef>
            </a:pPr>
            <a:r>
              <a:rPr lang="tr-TR" sz="2200" dirty="0" smtClean="0"/>
              <a:t>Toprak </a:t>
            </a:r>
            <a:r>
              <a:rPr lang="tr-TR" sz="2200" dirty="0"/>
              <a:t>işleme ve yetiştirme işlemleri sırasında su yollarını "dönüş sıraları" olarak kullanmaktan </a:t>
            </a:r>
            <a:r>
              <a:rPr lang="tr-TR" sz="2200" dirty="0" smtClean="0"/>
              <a:t>kaçınılması,</a:t>
            </a:r>
          </a:p>
          <a:p>
            <a:pPr>
              <a:spcBef>
                <a:spcPts val="0"/>
              </a:spcBef>
            </a:pPr>
            <a:r>
              <a:rPr lang="tr-TR" sz="2200" dirty="0" smtClean="0"/>
              <a:t>Çevredeki </a:t>
            </a:r>
            <a:r>
              <a:rPr lang="tr-TR" sz="2200" dirty="0"/>
              <a:t>tarım arazilerinde iyi toprak işleme ve </a:t>
            </a:r>
            <a:r>
              <a:rPr lang="tr-TR" sz="2200" dirty="0" smtClean="0"/>
              <a:t>temiz hasat yapılması,  </a:t>
            </a:r>
          </a:p>
          <a:p>
            <a:pPr lvl="0">
              <a:spcBef>
                <a:spcPts val="0"/>
              </a:spcBef>
            </a:pPr>
            <a:r>
              <a:rPr lang="tr-TR" sz="2200" dirty="0"/>
              <a:t>Toprak ıslakken su yolunu ağır makinelerle </a:t>
            </a:r>
            <a:r>
              <a:rPr lang="tr-TR" sz="2200" dirty="0" smtClean="0"/>
              <a:t>ezilmesinin engellenmesi, </a:t>
            </a:r>
            <a:endParaRPr lang="tr-TR" sz="2200" dirty="0"/>
          </a:p>
          <a:p>
            <a:pPr lvl="0">
              <a:spcBef>
                <a:spcPts val="0"/>
              </a:spcBef>
            </a:pPr>
            <a:r>
              <a:rPr lang="tr-TR" sz="2200" dirty="0"/>
              <a:t>Zararlı yabani </a:t>
            </a:r>
            <a:r>
              <a:rPr lang="tr-TR" sz="2200" dirty="0" smtClean="0"/>
              <a:t>otların kontrolü.</a:t>
            </a:r>
            <a:endParaRPr lang="tr-TR" sz="2200" dirty="0"/>
          </a:p>
          <a:p>
            <a:endParaRPr lang="tr-TR" sz="2400" dirty="0"/>
          </a:p>
        </p:txBody>
      </p:sp>
    </p:spTree>
    <p:extLst>
      <p:ext uri="{BB962C8B-B14F-4D97-AF65-F5344CB8AC3E}">
        <p14:creationId xmlns:p14="http://schemas.microsoft.com/office/powerpoint/2010/main" val="36571931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2050" name="Picture 2" descr="A rock chute spillway located at the outlet of a grassed waterway."/>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43137" y="2162969"/>
            <a:ext cx="4657725" cy="3400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4391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pPr marL="0" indent="0">
              <a:buNone/>
            </a:pPr>
            <a:r>
              <a:rPr lang="tr-TR" sz="2400" b="1" dirty="0" smtClean="0"/>
              <a:t>Otlu Su Yolları</a:t>
            </a:r>
            <a:endParaRPr lang="tr-TR" sz="2400" b="1" dirty="0" smtClean="0"/>
          </a:p>
          <a:p>
            <a:r>
              <a:rPr lang="tr-TR" sz="2400" dirty="0"/>
              <a:t>Çimlendirilmiş su yolları, yüzey suyunu toprak </a:t>
            </a:r>
            <a:r>
              <a:rPr lang="tr-TR" sz="2400" dirty="0" smtClean="0"/>
              <a:t>erozyonuna neden </a:t>
            </a:r>
            <a:r>
              <a:rPr lang="tr-TR" sz="2400" dirty="0"/>
              <a:t>olmadan tarım arazileri boyunca taşımak </a:t>
            </a:r>
            <a:r>
              <a:rPr lang="tr-TR" sz="2400" dirty="0" smtClean="0"/>
              <a:t>için tasarlanmış </a:t>
            </a:r>
            <a:r>
              <a:rPr lang="tr-TR" sz="2400" dirty="0"/>
              <a:t>geniş, sığ ve tipik olarak tabak </a:t>
            </a:r>
            <a:r>
              <a:rPr lang="tr-TR" sz="2400" dirty="0" smtClean="0"/>
              <a:t>şeklindeki kanallardır</a:t>
            </a:r>
            <a:r>
              <a:rPr lang="tr-TR" sz="2400" dirty="0"/>
              <a:t>. </a:t>
            </a:r>
            <a:endParaRPr lang="tr-TR" sz="2400" dirty="0" smtClean="0"/>
          </a:p>
          <a:p>
            <a:r>
              <a:rPr lang="tr-TR" sz="2400" dirty="0" smtClean="0"/>
              <a:t>Su </a:t>
            </a:r>
            <a:r>
              <a:rPr lang="tr-TR" sz="2400" dirty="0"/>
              <a:t>yolundaki bitki örtüsü su akışını yavaşlatır ve kanal yüzeyini akan suyun aşındırıcı kuvvetlerinden korur. </a:t>
            </a:r>
            <a:endParaRPr lang="tr-TR" sz="2400" dirty="0" smtClean="0"/>
          </a:p>
          <a:p>
            <a:r>
              <a:rPr lang="tr-TR" sz="2400" dirty="0" smtClean="0"/>
              <a:t>Kendi </a:t>
            </a:r>
            <a:r>
              <a:rPr lang="tr-TR" sz="2400" dirty="0"/>
              <a:t>haline bırakıldığında, yüzey akışı ve eriyen kar suyu tarlanın doğal çekişlerine veya drenaj yollarına doğru </a:t>
            </a:r>
            <a:r>
              <a:rPr lang="tr-TR" sz="2400" dirty="0" smtClean="0"/>
              <a:t>akmasını sağlar.</a:t>
            </a:r>
            <a:endParaRPr lang="tr-TR" sz="2400" dirty="0"/>
          </a:p>
        </p:txBody>
      </p:sp>
    </p:spTree>
    <p:extLst>
      <p:ext uri="{BB962C8B-B14F-4D97-AF65-F5344CB8AC3E}">
        <p14:creationId xmlns:p14="http://schemas.microsoft.com/office/powerpoint/2010/main" val="38213221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7"/>
            <a:ext cx="8229600" cy="4760963"/>
          </a:xfrm>
        </p:spPr>
        <p:txBody>
          <a:bodyPr/>
          <a:lstStyle/>
          <a:p>
            <a:pPr marL="0" lvl="0" indent="0">
              <a:buNone/>
            </a:pPr>
            <a:r>
              <a:rPr lang="tr-TR" sz="2400" b="1" dirty="0" smtClean="0"/>
              <a:t>Otlu su yollarının nitrat yıkanması yönünden değerlendirilmesi </a:t>
            </a:r>
          </a:p>
          <a:p>
            <a:pPr lvl="0">
              <a:spcBef>
                <a:spcPts val="0"/>
              </a:spcBef>
            </a:pPr>
            <a:r>
              <a:rPr lang="tr-TR" sz="2200" dirty="0" smtClean="0"/>
              <a:t>Bu sistemde şiddetli yağışlar ile tarla yüzeyinden ya da birkaç santimetrelik derinliklerde olan yapışların su kanallarında toplanması sağlanır.</a:t>
            </a:r>
          </a:p>
          <a:p>
            <a:pPr lvl="0">
              <a:spcBef>
                <a:spcPts val="0"/>
              </a:spcBef>
            </a:pPr>
            <a:r>
              <a:rPr lang="tr-TR" sz="2200" dirty="0" smtClean="0"/>
              <a:t>Su kanallarında yıl boyu canlı kalması beklenen otlar ile bir yandan su ile oluşan </a:t>
            </a:r>
            <a:r>
              <a:rPr lang="tr-TR" sz="2200" dirty="0" err="1" smtClean="0"/>
              <a:t>sediment</a:t>
            </a:r>
            <a:r>
              <a:rPr lang="tr-TR" sz="2200" dirty="0" smtClean="0"/>
              <a:t> hareketi kısıtlanırken diğer yandan kökler vasıtasıyla sürekli bir azot sömürüsü hedeflenir.</a:t>
            </a:r>
          </a:p>
          <a:p>
            <a:pPr lvl="0">
              <a:spcBef>
                <a:spcPts val="0"/>
              </a:spcBef>
            </a:pPr>
            <a:r>
              <a:rPr lang="tr-TR" sz="2200" dirty="0" smtClean="0"/>
              <a:t>Öncelikli olarak </a:t>
            </a:r>
            <a:r>
              <a:rPr lang="tr-TR" sz="2200" dirty="0" err="1" smtClean="0"/>
              <a:t>sediment</a:t>
            </a:r>
            <a:r>
              <a:rPr lang="tr-TR" sz="2200" dirty="0" smtClean="0"/>
              <a:t> hareketini kısıtlama ve erozyon koruma yöntemi olarak planlanan bu sitem dolaylı etkileri ile nitrat hareketini kısıtlayarak sulara karışımın önüne geçmesi hedeflenmektedir. </a:t>
            </a:r>
          </a:p>
          <a:p>
            <a:pPr lvl="0">
              <a:spcBef>
                <a:spcPts val="0"/>
              </a:spcBef>
            </a:pPr>
            <a:r>
              <a:rPr lang="tr-TR" sz="2200" dirty="0" smtClean="0"/>
              <a:t>Konu ile ilgili farklı çalışmalarda farklı etkinlik bildirilmektedir.</a:t>
            </a:r>
            <a:endParaRPr lang="tr-TR" sz="2400" dirty="0"/>
          </a:p>
        </p:txBody>
      </p:sp>
    </p:spTree>
    <p:extLst>
      <p:ext uri="{BB962C8B-B14F-4D97-AF65-F5344CB8AC3E}">
        <p14:creationId xmlns:p14="http://schemas.microsoft.com/office/powerpoint/2010/main" val="16103483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pPr marL="0" lvl="0" indent="0">
              <a:buNone/>
            </a:pPr>
            <a:r>
              <a:rPr lang="tr-TR" sz="2400" b="1" dirty="0" smtClean="0"/>
              <a:t>Tampon Şeritler</a:t>
            </a:r>
          </a:p>
          <a:p>
            <a:pPr lvl="0"/>
            <a:r>
              <a:rPr lang="tr-TR" sz="2400" dirty="0"/>
              <a:t>Tampon şeritler, tarlaların, ekilebilir arazinin, ulaşım altyapılarının ve su yollarının kenarındaki doğal bitki örtüsü (çim, çalı veya ağaç) alanlarıdır. </a:t>
            </a:r>
            <a:endParaRPr lang="tr-TR" sz="2400" dirty="0" smtClean="0"/>
          </a:p>
          <a:p>
            <a:pPr lvl="0"/>
            <a:r>
              <a:rPr lang="tr-TR" sz="2400" dirty="0" smtClean="0"/>
              <a:t>Basit </a:t>
            </a:r>
            <a:r>
              <a:rPr lang="tr-TR" sz="2400" dirty="0"/>
              <a:t>çimlerden çimen, ağaç ve çalı kombinasyonlarına kadar değişen, üzerlerinde bulunan birkaç farklı bitki örtüsü konfigürasyonuna sahip olabilirler.</a:t>
            </a:r>
            <a:endParaRPr lang="tr-TR" sz="2400" dirty="0"/>
          </a:p>
        </p:txBody>
      </p:sp>
    </p:spTree>
    <p:extLst>
      <p:ext uri="{BB962C8B-B14F-4D97-AF65-F5344CB8AC3E}">
        <p14:creationId xmlns:p14="http://schemas.microsoft.com/office/powerpoint/2010/main" val="20492286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11266" name="Picture 2" descr="Filter Strips/Grassed Riparian Buffers (NRCS 393 &amp; 390) | AgBMP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2816" y="2167746"/>
            <a:ext cx="6898368" cy="4587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2424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12290" name="Picture 2" descr="WinField® Un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486" y="2145694"/>
            <a:ext cx="7068457" cy="4712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56177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14338" name="Picture 2" descr="Legislative-Update-Minnesota’s-Buffers-Bill-Passes.asp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2095500"/>
            <a:ext cx="8572500"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98027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r>
              <a:rPr lang="tr-TR" sz="2400" dirty="0"/>
              <a:t>Kalıcı bitki örtüsü nedeniyle tampon şeritler, etkili su sızması ve yüzey akışını yavaşlatmak için iyi koşullar </a:t>
            </a:r>
            <a:r>
              <a:rPr lang="tr-TR" sz="2400" dirty="0" smtClean="0"/>
              <a:t>sunar ve</a:t>
            </a:r>
            <a:r>
              <a:rPr lang="tr-TR" sz="2400" dirty="0"/>
              <a:t> bu nedenle suyun doğal tutulmasını teşvik ederler. </a:t>
            </a:r>
            <a:endParaRPr lang="tr-TR" sz="2400" dirty="0" smtClean="0"/>
          </a:p>
          <a:p>
            <a:r>
              <a:rPr lang="tr-TR" sz="2400" dirty="0" smtClean="0"/>
              <a:t>Ayrıca </a:t>
            </a:r>
            <a:r>
              <a:rPr lang="tr-TR" sz="2400" dirty="0"/>
              <a:t>tarımsal atıklardan kaynaklanan askıda katı madde, nitrat ve fosfat miktarını önemli ölçüde azaltabilirler. </a:t>
            </a:r>
            <a:endParaRPr lang="tr-TR" sz="2400" dirty="0" smtClean="0"/>
          </a:p>
          <a:p>
            <a:r>
              <a:rPr lang="tr-TR" sz="2400" dirty="0" smtClean="0"/>
              <a:t>Tampon </a:t>
            </a:r>
            <a:r>
              <a:rPr lang="tr-TR" sz="2400" dirty="0"/>
              <a:t>şeritler</a:t>
            </a:r>
            <a:r>
              <a:rPr lang="tr-TR" sz="2400" dirty="0" smtClean="0"/>
              <a:t>, akarsu </a:t>
            </a:r>
            <a:r>
              <a:rPr lang="tr-TR" sz="2400" dirty="0"/>
              <a:t>kıyı bölgelerine veya su kütlelerinden uzağa, tarla kenarları, </a:t>
            </a:r>
            <a:r>
              <a:rPr lang="tr-TR" sz="2400" dirty="0" smtClean="0"/>
              <a:t>sınırları </a:t>
            </a:r>
            <a:r>
              <a:rPr lang="tr-TR" sz="2400" dirty="0"/>
              <a:t>veya tarlaların </a:t>
            </a:r>
            <a:r>
              <a:rPr lang="tr-TR" sz="2400" dirty="0" smtClean="0"/>
              <a:t>içine kurulabilirler.</a:t>
            </a:r>
            <a:r>
              <a:rPr lang="tr-TR" sz="2400" dirty="0"/>
              <a:t> </a:t>
            </a:r>
            <a:endParaRPr lang="tr-TR" sz="2400" dirty="0"/>
          </a:p>
        </p:txBody>
      </p:sp>
    </p:spTree>
    <p:extLst>
      <p:ext uri="{BB962C8B-B14F-4D97-AF65-F5344CB8AC3E}">
        <p14:creationId xmlns:p14="http://schemas.microsoft.com/office/powerpoint/2010/main" val="1142329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r>
              <a:rPr lang="tr-TR" sz="2400" dirty="0"/>
              <a:t>Uzun boylu çitler, dik eğimler, özellikle kenarda bir kenar veya tampon şeridi bulunan yerlerde, yüzeyden akan suyu zararlı bir akışa dönüşmeden önce durdurup </a:t>
            </a:r>
            <a:r>
              <a:rPr lang="tr-TR" sz="2400" dirty="0" smtClean="0"/>
              <a:t>yavaşlatarak </a:t>
            </a:r>
            <a:r>
              <a:rPr lang="tr-TR" sz="2400" dirty="0"/>
              <a:t>toprak erozyonunu </a:t>
            </a:r>
            <a:r>
              <a:rPr lang="tr-TR" sz="2400" dirty="0" smtClean="0"/>
              <a:t>azaltabilir, yıkanan nitratı tutabilirler.</a:t>
            </a:r>
            <a:r>
              <a:rPr lang="tr-TR" sz="2400" dirty="0"/>
              <a:t> </a:t>
            </a:r>
            <a:endParaRPr lang="tr-TR" sz="2400" dirty="0" smtClean="0"/>
          </a:p>
          <a:p>
            <a:r>
              <a:rPr lang="tr-TR" sz="2400" dirty="0"/>
              <a:t>Bitkilendirilmiş tampon şeritler, yüzey sularına besin ve diğer kirletici girdilerini azaltma ve böylece su kalitesini </a:t>
            </a:r>
            <a:r>
              <a:rPr lang="tr-TR" sz="2400" dirty="0" smtClean="0"/>
              <a:t>koruma </a:t>
            </a:r>
            <a:r>
              <a:rPr lang="tr-TR" sz="2400" dirty="0"/>
              <a:t>imkanı sağlar.</a:t>
            </a:r>
          </a:p>
          <a:p>
            <a:endParaRPr lang="tr-TR" sz="2400" dirty="0"/>
          </a:p>
        </p:txBody>
      </p:sp>
    </p:spTree>
    <p:extLst>
      <p:ext uri="{BB962C8B-B14F-4D97-AF65-F5344CB8AC3E}">
        <p14:creationId xmlns:p14="http://schemas.microsoft.com/office/powerpoint/2010/main" val="13686439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199" y="2097038"/>
            <a:ext cx="8229601" cy="4276868"/>
          </a:xfrm>
        </p:spPr>
        <p:txBody>
          <a:bodyPr/>
          <a:lstStyle/>
          <a:p>
            <a:pPr marL="0" indent="0">
              <a:buNone/>
            </a:pPr>
            <a:r>
              <a:rPr lang="tr-TR" sz="2400" dirty="0" smtClean="0"/>
              <a:t>Ekilebilir </a:t>
            </a:r>
            <a:r>
              <a:rPr lang="tr-TR" sz="2400" dirty="0"/>
              <a:t>arazi ile su kütlesi arasında konumlanmış </a:t>
            </a:r>
            <a:r>
              <a:rPr lang="tr-TR" sz="2400" dirty="0" err="1" smtClean="0"/>
              <a:t>olupşu</a:t>
            </a:r>
            <a:r>
              <a:rPr lang="tr-TR" sz="2400" dirty="0" smtClean="0"/>
              <a:t> şekilde etki </a:t>
            </a:r>
            <a:r>
              <a:rPr lang="tr-TR" sz="2400" dirty="0"/>
              <a:t>ederler: </a:t>
            </a:r>
            <a:endParaRPr lang="tr-TR" sz="2400" dirty="0" smtClean="0"/>
          </a:p>
          <a:p>
            <a:r>
              <a:rPr lang="tr-TR" sz="2400" dirty="0" smtClean="0"/>
              <a:t>(</a:t>
            </a:r>
            <a:r>
              <a:rPr lang="tr-TR" sz="2400" dirty="0"/>
              <a:t>i) Yüzey akışını ve buna bağlı olarak çözünen maddelerin ve partiküllerin taşınmasını azaltırlar. Bu, </a:t>
            </a:r>
            <a:r>
              <a:rPr lang="tr-TR" sz="2400" dirty="0" smtClean="0"/>
              <a:t>fosfor </a:t>
            </a:r>
            <a:r>
              <a:rPr lang="tr-TR" sz="2400" dirty="0"/>
              <a:t>ve pestisitler gibi esas olarak partiküllere bağlı olarak taşınan maddelerin konsantrasyonlarını en etkili şekilde </a:t>
            </a:r>
            <a:r>
              <a:rPr lang="tr-TR" sz="2400" dirty="0" smtClean="0"/>
              <a:t>azaltır.</a:t>
            </a:r>
          </a:p>
          <a:p>
            <a:r>
              <a:rPr lang="tr-TR" sz="2400" dirty="0"/>
              <a:t>(ii) Tampon şerit, ekilebilir arazi </a:t>
            </a:r>
            <a:r>
              <a:rPr lang="tr-TR" sz="2400" dirty="0" smtClean="0"/>
              <a:t>ile suyun arasındaki </a:t>
            </a:r>
            <a:r>
              <a:rPr lang="tr-TR" sz="2400" dirty="0"/>
              <a:t>mesafeyi </a:t>
            </a:r>
            <a:r>
              <a:rPr lang="tr-TR" sz="2400" dirty="0" smtClean="0"/>
              <a:t>artırır. Su hareketi için daha </a:t>
            </a:r>
            <a:r>
              <a:rPr lang="tr-TR" sz="2400" dirty="0"/>
              <a:t>uzun bir akış mesafesi ve dolayısıyla daha uzun bir tutma süresi </a:t>
            </a:r>
            <a:r>
              <a:rPr lang="tr-TR" sz="2400" dirty="0" smtClean="0"/>
              <a:t>oluşturur. Bu</a:t>
            </a:r>
            <a:r>
              <a:rPr lang="tr-TR" sz="2400" dirty="0"/>
              <a:t>, yeraltı </a:t>
            </a:r>
            <a:r>
              <a:rPr lang="tr-TR" sz="2400" dirty="0" smtClean="0"/>
              <a:t>suyuna karışacak nitrattan </a:t>
            </a:r>
            <a:r>
              <a:rPr lang="tr-TR" sz="2400" dirty="0"/>
              <a:t>daha </a:t>
            </a:r>
            <a:r>
              <a:rPr lang="tr-TR" sz="2400" dirty="0" smtClean="0"/>
              <a:t>az etkilenmesine olanak sağlar. </a:t>
            </a:r>
            <a:endParaRPr lang="tr-TR" sz="2400" dirty="0"/>
          </a:p>
          <a:p>
            <a:r>
              <a:rPr lang="tr-TR" sz="2400" dirty="0"/>
              <a:t>  </a:t>
            </a:r>
            <a:endParaRPr lang="tr-TR" sz="2400" dirty="0"/>
          </a:p>
        </p:txBody>
      </p:sp>
    </p:spTree>
    <p:extLst>
      <p:ext uri="{BB962C8B-B14F-4D97-AF65-F5344CB8AC3E}">
        <p14:creationId xmlns:p14="http://schemas.microsoft.com/office/powerpoint/2010/main" val="31364766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r>
              <a:rPr lang="tr-TR" sz="2400" dirty="0"/>
              <a:t>Nitrat için </a:t>
            </a:r>
            <a:r>
              <a:rPr lang="tr-TR" sz="2400" dirty="0" err="1"/>
              <a:t>tamponlama</a:t>
            </a:r>
            <a:r>
              <a:rPr lang="tr-TR" sz="2400" dirty="0"/>
              <a:t> kapasitesi, </a:t>
            </a:r>
            <a:r>
              <a:rPr lang="tr-TR" sz="2400" dirty="0" err="1"/>
              <a:t>mikrobiyal</a:t>
            </a:r>
            <a:r>
              <a:rPr lang="tr-TR" sz="2400" dirty="0"/>
              <a:t> </a:t>
            </a:r>
            <a:r>
              <a:rPr lang="tr-TR" sz="2400" dirty="0" err="1"/>
              <a:t>denitrifikasyon</a:t>
            </a:r>
            <a:r>
              <a:rPr lang="tr-TR" sz="2400" dirty="0"/>
              <a:t> ve </a:t>
            </a:r>
            <a:r>
              <a:rPr lang="tr-TR" sz="2400" dirty="0" err="1"/>
              <a:t>mikrobiyal</a:t>
            </a:r>
            <a:r>
              <a:rPr lang="tr-TR" sz="2400" dirty="0"/>
              <a:t> ve bitki alımı tarafından kontrol edilir, ikincisi yalnızca geçici bir tutma </a:t>
            </a:r>
            <a:r>
              <a:rPr lang="tr-TR" sz="2400" dirty="0" smtClean="0"/>
              <a:t>işlemidir.</a:t>
            </a:r>
          </a:p>
          <a:p>
            <a:r>
              <a:rPr lang="tr-TR" sz="2400" dirty="0" smtClean="0"/>
              <a:t>Pek </a:t>
            </a:r>
            <a:r>
              <a:rPr lang="tr-TR" sz="2400" dirty="0"/>
              <a:t>çok ortamda tampon şeritlerdeki nitrat konsantrasyonlarında önemli bir azalma </a:t>
            </a:r>
            <a:r>
              <a:rPr lang="tr-TR" sz="2400" dirty="0" smtClean="0"/>
              <a:t>rapor edilmiştir.</a:t>
            </a:r>
          </a:p>
          <a:p>
            <a:r>
              <a:rPr lang="tr-TR" sz="2400" dirty="0"/>
              <a:t>Tampon şeritlerin besin ve kirletici tutma açısından etkinliği, esas olarak ve tampon şerit etkilenir.</a:t>
            </a:r>
          </a:p>
          <a:p>
            <a:r>
              <a:rPr lang="tr-TR" sz="2400" dirty="0"/>
              <a:t>Bitki örtüsü türü ile ilgili olarak , hem Avrupa hem de ABD için yapılan meta-çalışmalar otsu ve ormanlık tampon şeritler arasında bir fark olmadığı yönündedir. </a:t>
            </a:r>
          </a:p>
          <a:p>
            <a:r>
              <a:rPr lang="tr-TR" sz="2400" dirty="0"/>
              <a:t>Tampon şerit genişliği değiştirilebilen diğer tek faktördür. </a:t>
            </a:r>
          </a:p>
          <a:p>
            <a:endParaRPr lang="tr-TR" sz="2400" dirty="0"/>
          </a:p>
        </p:txBody>
      </p:sp>
    </p:spTree>
    <p:extLst>
      <p:ext uri="{BB962C8B-B14F-4D97-AF65-F5344CB8AC3E}">
        <p14:creationId xmlns:p14="http://schemas.microsoft.com/office/powerpoint/2010/main" val="16467433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r>
              <a:rPr lang="tr-TR" sz="2400" dirty="0" smtClean="0"/>
              <a:t>Toplam </a:t>
            </a:r>
            <a:r>
              <a:rPr lang="tr-TR" sz="2400" dirty="0"/>
              <a:t>nitrat </a:t>
            </a:r>
            <a:r>
              <a:rPr lang="tr-TR" sz="2400" dirty="0" err="1" smtClean="0"/>
              <a:t>azaltımının</a:t>
            </a:r>
            <a:r>
              <a:rPr lang="tr-TR" sz="2400" dirty="0" smtClean="0"/>
              <a:t> </a:t>
            </a:r>
            <a:r>
              <a:rPr lang="tr-TR" sz="2400" dirty="0"/>
              <a:t>geniş tamponlarda (&gt;50 m) daha dar olanlara (0-25 m) göre daha tutarlı </a:t>
            </a:r>
            <a:r>
              <a:rPr lang="tr-TR" sz="2400" dirty="0" smtClean="0"/>
              <a:t>olduğu, </a:t>
            </a:r>
            <a:r>
              <a:rPr lang="tr-TR" sz="2400" dirty="0"/>
              <a:t>nitratın yüzey altı </a:t>
            </a:r>
            <a:r>
              <a:rPr lang="tr-TR" sz="2400" dirty="0" err="1" smtClean="0"/>
              <a:t>azaltımı</a:t>
            </a:r>
            <a:r>
              <a:rPr lang="tr-TR" sz="2400" dirty="0" smtClean="0"/>
              <a:t> konusunda </a:t>
            </a:r>
            <a:r>
              <a:rPr lang="tr-TR" sz="2400" dirty="0"/>
              <a:t>tampon genişliği ile ilişkili </a:t>
            </a:r>
            <a:r>
              <a:rPr lang="tr-TR" sz="2400" dirty="0" smtClean="0"/>
              <a:t>olmadığı bildirilmektedir. </a:t>
            </a:r>
          </a:p>
          <a:p>
            <a:r>
              <a:rPr lang="tr-TR" sz="2400" dirty="0" smtClean="0"/>
              <a:t>Şerit </a:t>
            </a:r>
            <a:r>
              <a:rPr lang="tr-TR" sz="2400" dirty="0"/>
              <a:t>içinde su için uzun tutma süreleri, biyokimyasal nitrat giderimi için daha büyük fırsatlar </a:t>
            </a:r>
            <a:r>
              <a:rPr lang="tr-TR" sz="2400" dirty="0" smtClean="0"/>
              <a:t>sağlamaktadır.</a:t>
            </a:r>
            <a:r>
              <a:rPr lang="tr-TR" sz="2400" dirty="0"/>
              <a:t> </a:t>
            </a:r>
          </a:p>
          <a:p>
            <a:endParaRPr lang="tr-TR" sz="2400" dirty="0" smtClean="0"/>
          </a:p>
          <a:p>
            <a:r>
              <a:rPr lang="tr-TR" sz="2400" dirty="0"/>
              <a:t> </a:t>
            </a:r>
          </a:p>
        </p:txBody>
      </p:sp>
    </p:spTree>
    <p:extLst>
      <p:ext uri="{BB962C8B-B14F-4D97-AF65-F5344CB8AC3E}">
        <p14:creationId xmlns:p14="http://schemas.microsoft.com/office/powerpoint/2010/main" val="38143577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098" name="Picture 2" descr="Grassed waterways hi-res stock photography and images - Alamy"/>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36127" y="2107194"/>
            <a:ext cx="6072570"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08520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613044"/>
          </a:xfrm>
        </p:spPr>
        <p:txBody>
          <a:bodyPr/>
          <a:lstStyle/>
          <a:p>
            <a:r>
              <a:rPr lang="tr-TR" sz="2400" dirty="0" smtClean="0"/>
              <a:t>Şerit </a:t>
            </a:r>
            <a:r>
              <a:rPr lang="tr-TR" sz="2400" dirty="0"/>
              <a:t>boyunca artan hidrolik pürüzlülüğün karasal akış hızlarını azaltabileceğine, kalıcı bitki örtüsünün toprak yapısını iyileştirebileceğine, makro gözenek akışından ziyade yavaş matris akışlarını teşvik edebileceğine ve sızmayı artırarak akışı azaltıp doymuş yeraltı suyu akışını artırabileceğine işaret etmektedir. </a:t>
            </a:r>
            <a:endParaRPr lang="tr-TR" sz="2400" dirty="0" smtClean="0"/>
          </a:p>
          <a:p>
            <a:r>
              <a:rPr lang="tr-TR" sz="2400" dirty="0"/>
              <a:t>İşlenmemiş toprak ek olarak, tercihli akış yolları olarak hareket edebilen daha az toprak işleme kaynaklı çatlaklara sahip olabilir. Tampon şeritlerin </a:t>
            </a:r>
            <a:r>
              <a:rPr lang="tr-TR" sz="2400" dirty="0" err="1"/>
              <a:t>denitrifikasyon</a:t>
            </a:r>
            <a:r>
              <a:rPr lang="tr-TR" sz="2400" dirty="0"/>
              <a:t> potansiyeli de muhtemelen artan organik karbon seviyeleri ile arttırılır </a:t>
            </a:r>
            <a:r>
              <a:rPr lang="tr-TR" sz="2400" dirty="0" smtClean="0"/>
              <a:t>yıkıcı </a:t>
            </a:r>
            <a:r>
              <a:rPr lang="tr-TR" sz="2400" dirty="0"/>
              <a:t>toprak işlemenin yokluğunda otların oluşumundan kaynaklanır.</a:t>
            </a:r>
          </a:p>
          <a:p>
            <a:endParaRPr lang="tr-TR" sz="2400" dirty="0"/>
          </a:p>
        </p:txBody>
      </p:sp>
    </p:spTree>
    <p:extLst>
      <p:ext uri="{BB962C8B-B14F-4D97-AF65-F5344CB8AC3E}">
        <p14:creationId xmlns:p14="http://schemas.microsoft.com/office/powerpoint/2010/main" val="4724456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613044"/>
          </a:xfrm>
        </p:spPr>
        <p:txBody>
          <a:bodyPr/>
          <a:lstStyle/>
          <a:p>
            <a:r>
              <a:rPr lang="tr-TR" sz="2400" dirty="0" smtClean="0"/>
              <a:t>Tampon </a:t>
            </a:r>
            <a:r>
              <a:rPr lang="tr-TR" sz="2400" dirty="0"/>
              <a:t>şeritlerin hem asimilasyon hem de </a:t>
            </a:r>
            <a:r>
              <a:rPr lang="tr-TR" sz="2400" dirty="0" err="1"/>
              <a:t>denitrifikasyon</a:t>
            </a:r>
            <a:r>
              <a:rPr lang="tr-TR" sz="2400" dirty="0"/>
              <a:t> yoluyla etkili nitrat giderimi için gerekli koşullar olan yavaş süzülmeyi ve uzun tutma sürelerini desteklediğini öne sürmektedir. </a:t>
            </a:r>
            <a:endParaRPr lang="tr-TR" sz="2400" dirty="0" smtClean="0"/>
          </a:p>
          <a:p>
            <a:r>
              <a:rPr lang="tr-TR" sz="2400" dirty="0" smtClean="0"/>
              <a:t>Şerit </a:t>
            </a:r>
            <a:r>
              <a:rPr lang="tr-TR" sz="2400" dirty="0"/>
              <a:t>boyunca artan hidrolik pürüzlülüğün karasal akış hızlarını azaltabileceğine, kalıcı bitki örtüsünün toprak yapısını iyileştirebileceğine, makro gözenek akışından ziyade yavaş matris akışlarını teşvik edebileceğine ve sızmayı artırarak akışı azaltıp doymuş yeraltı suyu akışını artırabileceğine işaret etmektedir. İşlenmemiş toprak ek olarak, tercihli akış yolları olarak hareket edebilen daha az toprak işleme kaynaklı çatlaklara sahip olabilir. </a:t>
            </a:r>
            <a:endParaRPr lang="tr-TR" sz="2400" dirty="0"/>
          </a:p>
        </p:txBody>
      </p:sp>
    </p:spTree>
    <p:extLst>
      <p:ext uri="{BB962C8B-B14F-4D97-AF65-F5344CB8AC3E}">
        <p14:creationId xmlns:p14="http://schemas.microsoft.com/office/powerpoint/2010/main" val="30959997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613044"/>
          </a:xfrm>
        </p:spPr>
        <p:txBody>
          <a:bodyPr/>
          <a:lstStyle/>
          <a:p>
            <a:pPr marL="0" indent="0">
              <a:buNone/>
            </a:pPr>
            <a:r>
              <a:rPr lang="tr-TR" sz="2400" b="1" dirty="0" smtClean="0"/>
              <a:t>Anız Yönetimi</a:t>
            </a:r>
          </a:p>
          <a:p>
            <a:r>
              <a:rPr lang="tr-TR" sz="2400" dirty="0" smtClean="0"/>
              <a:t>Kurak alanlarda verim için gübreleme ihtiyacı vardır. Ancak bu alanlarda toprak yüzeyinde kalan anız gerek tohum yatağı hazırlığı gerekse ayrışması için </a:t>
            </a:r>
            <a:r>
              <a:rPr lang="tr-TR" sz="2400" dirty="0" err="1" smtClean="0"/>
              <a:t>mikrobiyal</a:t>
            </a:r>
            <a:r>
              <a:rPr lang="tr-TR" sz="2400" dirty="0" smtClean="0"/>
              <a:t> faaliyetlerde kullanılacak besin ve azot ihtiyaçları yönünden bir denge gerektirir. Ayrıca su kullanımı da ayrı bir etken olarak bu denge sistemine katılır. </a:t>
            </a:r>
          </a:p>
          <a:p>
            <a:r>
              <a:rPr lang="tr-TR" sz="2400" dirty="0" smtClean="0"/>
              <a:t>Bu nedenle tarlada kalan anız miktarı, N ve su imkanları yönünden doğru bir yönetim zorunluluğu ortaya çıkar.</a:t>
            </a:r>
            <a:endParaRPr lang="tr-TR" sz="2400" dirty="0"/>
          </a:p>
        </p:txBody>
      </p:sp>
    </p:spTree>
    <p:extLst>
      <p:ext uri="{BB962C8B-B14F-4D97-AF65-F5344CB8AC3E}">
        <p14:creationId xmlns:p14="http://schemas.microsoft.com/office/powerpoint/2010/main" val="41547971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613044"/>
          </a:xfrm>
        </p:spPr>
        <p:txBody>
          <a:bodyPr/>
          <a:lstStyle/>
          <a:p>
            <a:r>
              <a:rPr lang="tr-TR" sz="2400" dirty="0" smtClean="0"/>
              <a:t>Tutulacak </a:t>
            </a:r>
            <a:r>
              <a:rPr lang="tr-TR" sz="2400" dirty="0"/>
              <a:t>en uygun anız miktarı ve </a:t>
            </a:r>
            <a:r>
              <a:rPr lang="tr-TR" sz="2400" dirty="0" smtClean="0"/>
              <a:t>çeşidi (malç </a:t>
            </a:r>
            <a:r>
              <a:rPr lang="tr-TR" sz="2400" dirty="0"/>
              <a:t>veya duran anız) konusundaki belirsizlikler ve ayrıca </a:t>
            </a:r>
            <a:r>
              <a:rPr lang="tr-TR" sz="2400" dirty="0" smtClean="0"/>
              <a:t>anızın </a:t>
            </a:r>
            <a:r>
              <a:rPr lang="tr-TR" sz="2400" dirty="0"/>
              <a:t>hasat sonrası taşıma zorlukları toprak işleme ve anız yönetim </a:t>
            </a:r>
            <a:r>
              <a:rPr lang="tr-TR" sz="2400" dirty="0" smtClean="0"/>
              <a:t>seçeneklerini gözden geçirmeyi gerektirir. </a:t>
            </a:r>
            <a:endParaRPr lang="tr-TR" sz="2400" dirty="0"/>
          </a:p>
          <a:p>
            <a:r>
              <a:rPr lang="tr-TR" sz="2400" dirty="0"/>
              <a:t>Toprak işleme ve anız </a:t>
            </a:r>
            <a:r>
              <a:rPr lang="tr-TR" sz="2400" dirty="0" smtClean="0"/>
              <a:t>varlığı,</a:t>
            </a:r>
            <a:r>
              <a:rPr lang="tr-TR" sz="2400" dirty="0"/>
              <a:t> toprak suyunu ve N ekonomilerini etkiler, bu da kuru alan </a:t>
            </a:r>
            <a:r>
              <a:rPr lang="tr-TR" sz="2400" dirty="0" smtClean="0"/>
              <a:t>hasat </a:t>
            </a:r>
            <a:r>
              <a:rPr lang="tr-TR" sz="2400" dirty="0"/>
              <a:t>sistemlerindeki temel kısıtlamalardır. </a:t>
            </a:r>
            <a:endParaRPr lang="tr-TR" sz="2400" dirty="0" smtClean="0"/>
          </a:p>
          <a:p>
            <a:r>
              <a:rPr lang="tr-TR" sz="2400" dirty="0" smtClean="0"/>
              <a:t>Ancak anız toprak işlemesiz tarım, </a:t>
            </a:r>
            <a:r>
              <a:rPr lang="tr-TR" sz="2400" dirty="0"/>
              <a:t>azaltılmış akış, erozyon, buharlaşma ve artan sızma yoluyla </a:t>
            </a:r>
            <a:r>
              <a:rPr lang="tr-TR" sz="2400" dirty="0" smtClean="0"/>
              <a:t>toprakta su korunumu sağlar.</a:t>
            </a:r>
            <a:r>
              <a:rPr lang="tr-TR" sz="2400" dirty="0"/>
              <a:t> </a:t>
            </a:r>
            <a:endParaRPr lang="tr-TR" sz="2400" dirty="0"/>
          </a:p>
        </p:txBody>
      </p:sp>
    </p:spTree>
    <p:extLst>
      <p:ext uri="{BB962C8B-B14F-4D97-AF65-F5344CB8AC3E}">
        <p14:creationId xmlns:p14="http://schemas.microsoft.com/office/powerpoint/2010/main" val="26463970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613044"/>
          </a:xfrm>
        </p:spPr>
        <p:txBody>
          <a:bodyPr/>
          <a:lstStyle/>
          <a:p>
            <a:pPr marL="0" indent="0">
              <a:buNone/>
            </a:pPr>
            <a:r>
              <a:rPr lang="tr-TR" sz="2400" dirty="0" smtClean="0"/>
              <a:t>Sıfır toprak işleme ile </a:t>
            </a:r>
            <a:r>
              <a:rPr lang="tr-TR" sz="2400" dirty="0"/>
              <a:t>a</a:t>
            </a:r>
            <a:r>
              <a:rPr lang="tr-TR" sz="2400" dirty="0" smtClean="0"/>
              <a:t>nız üzerine yapılan ekimlerde bitkiler, geleneksel </a:t>
            </a:r>
            <a:r>
              <a:rPr lang="tr-TR" sz="2400" dirty="0"/>
              <a:t>olarak işlenmiş topraklar altındakilere </a:t>
            </a:r>
            <a:r>
              <a:rPr lang="tr-TR" sz="2400" dirty="0" smtClean="0"/>
              <a:t>kıyasla</a:t>
            </a:r>
          </a:p>
          <a:p>
            <a:r>
              <a:rPr lang="tr-TR" sz="2400" dirty="0" smtClean="0"/>
              <a:t>başlangıçta yavaş büyüme </a:t>
            </a:r>
            <a:r>
              <a:rPr lang="tr-TR" sz="2400" dirty="0"/>
              <a:t>oranlarına </a:t>
            </a:r>
            <a:r>
              <a:rPr lang="tr-TR" sz="2400" dirty="0" smtClean="0"/>
              <a:t>sahip,</a:t>
            </a:r>
          </a:p>
          <a:p>
            <a:r>
              <a:rPr lang="tr-TR" sz="2400" dirty="0" smtClean="0"/>
              <a:t>daha </a:t>
            </a:r>
            <a:r>
              <a:rPr lang="tr-TR" sz="2400" dirty="0"/>
              <a:t>sonraki aşamalarda </a:t>
            </a:r>
            <a:r>
              <a:rPr lang="tr-TR" sz="2400" dirty="0" smtClean="0"/>
              <a:t>normali yakalayıp,</a:t>
            </a:r>
          </a:p>
          <a:p>
            <a:r>
              <a:rPr lang="tr-TR" sz="2400" dirty="0" smtClean="0"/>
              <a:t>en son daha yüksek </a:t>
            </a:r>
            <a:r>
              <a:rPr lang="tr-TR" sz="2400" dirty="0"/>
              <a:t>tane verimine </a:t>
            </a:r>
            <a:r>
              <a:rPr lang="tr-TR" sz="2400" dirty="0" smtClean="0"/>
              <a:t>geçebilmektedir. </a:t>
            </a:r>
          </a:p>
          <a:p>
            <a:pPr marL="0" indent="0">
              <a:buNone/>
            </a:pPr>
            <a:r>
              <a:rPr lang="tr-TR" sz="2400" dirty="0" smtClean="0"/>
              <a:t>Bu durum topraklardaki N durumu, N temini ve N etkinliği ile  bitki arasındaki senkronizasyonuna bağlanmaktadır. </a:t>
            </a:r>
            <a:r>
              <a:rPr lang="tr-TR" sz="2400" dirty="0"/>
              <a:t> </a:t>
            </a:r>
            <a:endParaRPr lang="tr-TR" sz="2400" dirty="0" smtClean="0"/>
          </a:p>
          <a:p>
            <a:pPr marL="0" indent="0">
              <a:buNone/>
            </a:pPr>
            <a:r>
              <a:rPr lang="tr-TR" sz="2400" dirty="0"/>
              <a:t>Bununla birlikte, bu durum bitki fizyolojik süreçleri, su ihtiyacı ve temini ile toprak canlı faaliyetleri yönünden de irdelenmesi gerekir.  </a:t>
            </a:r>
          </a:p>
          <a:p>
            <a:pPr marL="0" indent="0">
              <a:buNone/>
            </a:pPr>
            <a:endParaRPr lang="tr-TR" sz="2400" dirty="0"/>
          </a:p>
        </p:txBody>
      </p:sp>
    </p:spTree>
    <p:extLst>
      <p:ext uri="{BB962C8B-B14F-4D97-AF65-F5344CB8AC3E}">
        <p14:creationId xmlns:p14="http://schemas.microsoft.com/office/powerpoint/2010/main" val="9469599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15362" name="Picture 2" descr="Pros and Cons of No-Tillage Farming | Greentumbl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51230" y="2151743"/>
            <a:ext cx="7241540"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79913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16386" name="Picture 2" descr="No-Till Farming: Practices To Boost Agricultural Productivity"/>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577306"/>
            <a:ext cx="8229600" cy="2571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43772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17410" name="Picture 2" descr="No-Till Farming: Practices To Boost Agricultural Productivity"/>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10078" y="2322286"/>
            <a:ext cx="7523844" cy="4151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97754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18434" name="Picture 2" descr="NO TILL FARMING | International Journal of Research (IJ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86352" y="2238488"/>
            <a:ext cx="6771295" cy="44961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57065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19458" name="Picture 2" descr="Perfect corn stand in no till farmi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96398" y="2209006"/>
            <a:ext cx="6351203" cy="41917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9318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9218" name="Picture 2" descr="Grassed waterways (best management practice) | Media Library | Integration  and Application Networ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0462" y="2066924"/>
            <a:ext cx="7086602" cy="4724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17342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613044"/>
          </a:xfrm>
        </p:spPr>
        <p:txBody>
          <a:bodyPr/>
          <a:lstStyle/>
          <a:p>
            <a:r>
              <a:rPr lang="tr-TR" sz="2400" dirty="0" smtClean="0"/>
              <a:t>Sıfır sürüm altında </a:t>
            </a:r>
            <a:r>
              <a:rPr lang="tr-TR" sz="2400" dirty="0"/>
              <a:t>iyileştirilmiş nem rejimleri ve anız </a:t>
            </a:r>
            <a:r>
              <a:rPr lang="tr-TR" sz="2400" dirty="0" smtClean="0"/>
              <a:t>varlığı, </a:t>
            </a:r>
            <a:r>
              <a:rPr lang="tr-TR" sz="2400" dirty="0"/>
              <a:t>özellikle geç N uygulamalarında daha iyi N yönetimi için </a:t>
            </a:r>
            <a:r>
              <a:rPr lang="tr-TR" sz="2400" dirty="0" smtClean="0"/>
              <a:t>fırsat sağlamaktadır. </a:t>
            </a:r>
          </a:p>
          <a:p>
            <a:r>
              <a:rPr lang="tr-TR" sz="2400" dirty="0" smtClean="0"/>
              <a:t>Ekim </a:t>
            </a:r>
            <a:r>
              <a:rPr lang="tr-TR" sz="2400" dirty="0"/>
              <a:t>sırasındaki N uygulamaları, kurak alanlarda N gübreleme risklerini en aza indirir </a:t>
            </a:r>
            <a:r>
              <a:rPr lang="tr-TR" sz="2400" dirty="0" smtClean="0"/>
              <a:t>ancak </a:t>
            </a:r>
            <a:r>
              <a:rPr lang="tr-TR" sz="2400" dirty="0"/>
              <a:t>üreme ve tahıl doldurma aşamalarından önce değerli toprak nemini israf eden büyük bitkisel </a:t>
            </a:r>
            <a:r>
              <a:rPr lang="tr-TR" sz="2400" dirty="0" err="1"/>
              <a:t>biyokütle</a:t>
            </a:r>
            <a:r>
              <a:rPr lang="tr-TR" sz="2400" dirty="0"/>
              <a:t> oluşumunda potansiyel bir değiş tokuşa yol </a:t>
            </a:r>
            <a:r>
              <a:rPr lang="tr-TR" sz="2400" dirty="0" smtClean="0"/>
              <a:t>açar.</a:t>
            </a:r>
            <a:r>
              <a:rPr lang="tr-TR" sz="2400" dirty="0"/>
              <a:t> </a:t>
            </a:r>
            <a:endParaRPr lang="tr-TR" sz="2400" dirty="0" smtClean="0"/>
          </a:p>
          <a:p>
            <a:r>
              <a:rPr lang="tr-TR" sz="2400" dirty="0" smtClean="0"/>
              <a:t>Ek </a:t>
            </a:r>
            <a:r>
              <a:rPr lang="tr-TR" sz="2400" dirty="0"/>
              <a:t>olarak, buğday </a:t>
            </a:r>
            <a:r>
              <a:rPr lang="tr-TR" sz="2400" dirty="0" smtClean="0"/>
              <a:t>taneleri </a:t>
            </a:r>
            <a:r>
              <a:rPr lang="tr-TR" sz="2400" dirty="0"/>
              <a:t>ilk aşamalarda az miktarda N gerektirirken, ekimdeki uygulamalar verimsiz bir şekilde </a:t>
            </a:r>
            <a:r>
              <a:rPr lang="tr-TR" sz="2400" dirty="0" err="1"/>
              <a:t>biyokütleyi</a:t>
            </a:r>
            <a:r>
              <a:rPr lang="tr-TR" sz="2400" dirty="0"/>
              <a:t> verime </a:t>
            </a:r>
            <a:r>
              <a:rPr lang="tr-TR" sz="2400" dirty="0" smtClean="0"/>
              <a:t>dönüştürür </a:t>
            </a:r>
            <a:r>
              <a:rPr lang="tr-TR" sz="2400" dirty="0"/>
              <a:t>ve N'yi yıkanma kayıplarına yatkın hale </a:t>
            </a:r>
            <a:r>
              <a:rPr lang="tr-TR" sz="2400" dirty="0" smtClean="0"/>
              <a:t>getirir. </a:t>
            </a:r>
            <a:endParaRPr lang="tr-TR" sz="2400" dirty="0"/>
          </a:p>
        </p:txBody>
      </p:sp>
    </p:spTree>
    <p:extLst>
      <p:ext uri="{BB962C8B-B14F-4D97-AF65-F5344CB8AC3E}">
        <p14:creationId xmlns:p14="http://schemas.microsoft.com/office/powerpoint/2010/main" val="228004619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613044"/>
          </a:xfrm>
        </p:spPr>
        <p:txBody>
          <a:bodyPr/>
          <a:lstStyle/>
          <a:p>
            <a:r>
              <a:rPr lang="tr-TR" sz="2400" dirty="0" smtClean="0"/>
              <a:t>N </a:t>
            </a:r>
            <a:r>
              <a:rPr lang="tr-TR" sz="2400" dirty="0"/>
              <a:t>kaynağının zamanlaması, hem çiçeklenme öncesi hem de sonrasında yağmur düzenlerini daha iyi eşleştirmek ve su kullanımını dengelemek için </a:t>
            </a:r>
            <a:r>
              <a:rPr lang="tr-TR" sz="2400" dirty="0" err="1"/>
              <a:t>biyokütleyi</a:t>
            </a:r>
            <a:r>
              <a:rPr lang="tr-TR" sz="2400" dirty="0"/>
              <a:t> yönetmek için kullanılan bir </a:t>
            </a:r>
            <a:r>
              <a:rPr lang="tr-TR" sz="2400" dirty="0" smtClean="0"/>
              <a:t>mekanizmadır.</a:t>
            </a:r>
            <a:r>
              <a:rPr lang="tr-TR" sz="2400" dirty="0"/>
              <a:t> </a:t>
            </a:r>
            <a:endParaRPr lang="tr-TR" sz="2400" dirty="0" smtClean="0"/>
          </a:p>
          <a:p>
            <a:r>
              <a:rPr lang="tr-TR" sz="2400" dirty="0" smtClean="0"/>
              <a:t>Geç </a:t>
            </a:r>
            <a:r>
              <a:rPr lang="tr-TR" sz="2400" dirty="0"/>
              <a:t>N uygulamaları, artan tane verimi kalitesi için daha iyi N geri kazanımı </a:t>
            </a:r>
            <a:r>
              <a:rPr lang="tr-TR" sz="2400" dirty="0" smtClean="0"/>
              <a:t>sağlar.</a:t>
            </a:r>
            <a:r>
              <a:rPr lang="tr-TR" sz="2400" dirty="0"/>
              <a:t> </a:t>
            </a:r>
            <a:endParaRPr lang="tr-TR" sz="2400" dirty="0" smtClean="0"/>
          </a:p>
          <a:p>
            <a:r>
              <a:rPr lang="tr-TR" sz="2400" dirty="0" smtClean="0"/>
              <a:t>Ancak çalışmaların bazıları </a:t>
            </a:r>
            <a:r>
              <a:rPr lang="tr-TR" sz="2400" dirty="0"/>
              <a:t>anız miktarı arttıkça verimin arttığını bildirirken </a:t>
            </a:r>
            <a:r>
              <a:rPr lang="tr-TR" sz="2400" dirty="0" smtClean="0"/>
              <a:t>bazıları </a:t>
            </a:r>
            <a:r>
              <a:rPr lang="tr-TR" sz="2400" dirty="0"/>
              <a:t>ise negatif bir ilişki </a:t>
            </a:r>
            <a:r>
              <a:rPr lang="tr-TR" sz="2400" dirty="0" smtClean="0"/>
              <a:t>göstermektedir.</a:t>
            </a:r>
          </a:p>
          <a:p>
            <a:r>
              <a:rPr lang="tr-TR" sz="2400" dirty="0" smtClean="0"/>
              <a:t>Çalışmalarda artan verim; su </a:t>
            </a:r>
            <a:r>
              <a:rPr lang="tr-TR" sz="2400" dirty="0"/>
              <a:t>ve besin maddelerinin </a:t>
            </a:r>
            <a:r>
              <a:rPr lang="tr-TR" sz="2400" dirty="0" smtClean="0"/>
              <a:t>korunmasına,  azalan verimin ise; anız</a:t>
            </a:r>
            <a:r>
              <a:rPr lang="tr-TR" sz="2400" dirty="0"/>
              <a:t>, hastalık ve zararlılardan kaynaklanan fiziksel </a:t>
            </a:r>
            <a:r>
              <a:rPr lang="tr-TR" sz="2400" dirty="0" smtClean="0"/>
              <a:t>yetersizliklere bağlanmaktadır. </a:t>
            </a:r>
            <a:endParaRPr lang="tr-TR" sz="2400" dirty="0"/>
          </a:p>
        </p:txBody>
      </p:sp>
    </p:spTree>
    <p:extLst>
      <p:ext uri="{BB962C8B-B14F-4D97-AF65-F5344CB8AC3E}">
        <p14:creationId xmlns:p14="http://schemas.microsoft.com/office/powerpoint/2010/main" val="392130946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613044"/>
          </a:xfrm>
        </p:spPr>
        <p:txBody>
          <a:bodyPr/>
          <a:lstStyle/>
          <a:p>
            <a:r>
              <a:rPr lang="tr-TR" sz="2400" dirty="0" smtClean="0"/>
              <a:t>Anız varlığı yağmur damlalarının çarpma etkisi ile yüzeydeki </a:t>
            </a:r>
            <a:r>
              <a:rPr lang="tr-TR" sz="2400" dirty="0" err="1" smtClean="0"/>
              <a:t>agragatların</a:t>
            </a:r>
            <a:r>
              <a:rPr lang="tr-TR" sz="2400" dirty="0" smtClean="0"/>
              <a:t> parçalanma oranını azaltarak toprak erozyonunu engelleyici özelliğe sahiptir.</a:t>
            </a:r>
          </a:p>
          <a:p>
            <a:r>
              <a:rPr lang="tr-TR" sz="2400" dirty="0" smtClean="0"/>
              <a:t>Su tutma kabiliyeti sayesinde su ile birlikte besinlerin de tutulmasında katkı sağlar. Nitekim su içerisindeki nitrat da buna dahildir. </a:t>
            </a:r>
          </a:p>
          <a:p>
            <a:r>
              <a:rPr lang="tr-TR" sz="2400" dirty="0" smtClean="0"/>
              <a:t>Yüksek C/N oranına rağmen toprak organik maddesi için kaynak oluşturur. </a:t>
            </a:r>
          </a:p>
          <a:p>
            <a:r>
              <a:rPr lang="tr-TR" sz="2400" dirty="0" smtClean="0"/>
              <a:t>Toprak yüzeyinde ısı kontrolü sağlar. </a:t>
            </a:r>
            <a:r>
              <a:rPr lang="tr-TR" sz="2400" dirty="0" err="1" smtClean="0"/>
              <a:t>Evaporasyonu</a:t>
            </a:r>
            <a:r>
              <a:rPr lang="tr-TR" sz="2400" dirty="0" smtClean="0"/>
              <a:t> azaltır.</a:t>
            </a:r>
            <a:endParaRPr lang="tr-TR" sz="2400" dirty="0"/>
          </a:p>
        </p:txBody>
      </p:sp>
    </p:spTree>
    <p:extLst>
      <p:ext uri="{BB962C8B-B14F-4D97-AF65-F5344CB8AC3E}">
        <p14:creationId xmlns:p14="http://schemas.microsoft.com/office/powerpoint/2010/main" val="359939967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613044"/>
          </a:xfrm>
        </p:spPr>
        <p:txBody>
          <a:bodyPr/>
          <a:lstStyle/>
          <a:p>
            <a:r>
              <a:rPr lang="tr-TR" sz="2400" dirty="0" smtClean="0"/>
              <a:t>Tohum yatağının hazırlanmasında dezavantaj oluşturur.</a:t>
            </a:r>
          </a:p>
          <a:p>
            <a:r>
              <a:rPr lang="tr-TR" sz="2400" dirty="0" err="1" smtClean="0"/>
              <a:t>Mineralizasyonu</a:t>
            </a:r>
            <a:r>
              <a:rPr lang="tr-TR" sz="2400" dirty="0" smtClean="0"/>
              <a:t> için mikroorganizmalar daha fazla besin ve N ihtiyacı gösterir. </a:t>
            </a:r>
            <a:endParaRPr lang="tr-TR" sz="2400" dirty="0"/>
          </a:p>
          <a:p>
            <a:endParaRPr lang="tr-TR" sz="2400" dirty="0" smtClean="0"/>
          </a:p>
          <a:p>
            <a:r>
              <a:rPr lang="tr-TR" sz="2400" dirty="0" smtClean="0"/>
              <a:t>Toprak ve iklim koşullarına göre doğru miktarlarda ve uygun toprak işleme yöntemleri ile yönetilerek ortalamalarda üretim yapılacağı gibi su tasarrufu ve nitrat korunumu açısından da önemli katkı sağlamaktadır.</a:t>
            </a:r>
          </a:p>
        </p:txBody>
      </p:sp>
    </p:spTree>
    <p:extLst>
      <p:ext uri="{BB962C8B-B14F-4D97-AF65-F5344CB8AC3E}">
        <p14:creationId xmlns:p14="http://schemas.microsoft.com/office/powerpoint/2010/main" val="409984816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pPr marL="0" indent="0">
              <a:buNone/>
            </a:pPr>
            <a:r>
              <a:rPr lang="tr-TR" sz="2400" b="1" dirty="0" err="1" smtClean="0"/>
              <a:t>Malçlama</a:t>
            </a:r>
            <a:endParaRPr lang="tr-TR" sz="2400" b="1" dirty="0" smtClean="0"/>
          </a:p>
          <a:p>
            <a:r>
              <a:rPr lang="tr-TR" sz="2400" dirty="0" err="1"/>
              <a:t>Malçlama</a:t>
            </a:r>
            <a:r>
              <a:rPr lang="tr-TR" sz="2400" dirty="0"/>
              <a:t> toprak yüzeyinin saman, mısır </a:t>
            </a:r>
            <a:r>
              <a:rPr lang="tr-TR" sz="2400" dirty="0" smtClean="0"/>
              <a:t>sapları, </a:t>
            </a:r>
            <a:r>
              <a:rPr lang="tr-TR" sz="2400" dirty="0"/>
              <a:t>darı </a:t>
            </a:r>
            <a:r>
              <a:rPr lang="tr-TR" sz="2400" dirty="0" smtClean="0"/>
              <a:t>anızı gibi ürün artıkları ya da bu amaçla üretilmiş endüstriyel ürünler ile </a:t>
            </a:r>
            <a:r>
              <a:rPr lang="tr-TR" sz="2400" dirty="0"/>
              <a:t>kaplanması işlemidir. </a:t>
            </a:r>
            <a:endParaRPr lang="tr-TR" sz="2400" dirty="0" smtClean="0"/>
          </a:p>
          <a:p>
            <a:r>
              <a:rPr lang="tr-TR" sz="2400" dirty="0" smtClean="0"/>
              <a:t>Sağlanan </a:t>
            </a:r>
            <a:r>
              <a:rPr lang="tr-TR" sz="2400" dirty="0"/>
              <a:t>örtü yağmur damlalarının darbe etkisini önlemekte, yüzey akış suyunun ve rüzgarın hızını kesmektedir. Muhafaza açısından malç bitki örtüsünün vazifesini görmektedir. </a:t>
            </a:r>
            <a:endParaRPr lang="tr-TR" sz="2400" dirty="0" smtClean="0"/>
          </a:p>
          <a:p>
            <a:r>
              <a:rPr lang="tr-TR" sz="2400" dirty="0" smtClean="0"/>
              <a:t>Suyun </a:t>
            </a:r>
            <a:r>
              <a:rPr lang="tr-TR" sz="2400" dirty="0"/>
              <a:t>iyi bir yüzey örtüsü meydana getirmeye yeterli olmadığı veya örtü bitkilerinin ana bitkiyle su için rekabete giriştiği kurak bölgelerde </a:t>
            </a:r>
            <a:r>
              <a:rPr lang="tr-TR" sz="2400" dirty="0" err="1"/>
              <a:t>malçlama</a:t>
            </a:r>
            <a:r>
              <a:rPr lang="tr-TR" sz="2400" dirty="0"/>
              <a:t> örtü bitkilerine karşı iyi bir alternatif olmaktadır. </a:t>
            </a:r>
            <a:endParaRPr lang="tr-TR" sz="2400" dirty="0"/>
          </a:p>
        </p:txBody>
      </p:sp>
    </p:spTree>
    <p:extLst>
      <p:ext uri="{BB962C8B-B14F-4D97-AF65-F5344CB8AC3E}">
        <p14:creationId xmlns:p14="http://schemas.microsoft.com/office/powerpoint/2010/main" val="103537180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20482" name="Picture 2" descr="How Mulching plays an important role in Agricultur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73314" y="2557666"/>
            <a:ext cx="8229600" cy="3946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68222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21506" name="Picture 2" descr="Advantages and Disadvantages of Mulching Farming Techniques » Agriculture  and Technolog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6085" y="2084724"/>
            <a:ext cx="7249886" cy="4706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99016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pic>
        <p:nvPicPr>
          <p:cNvPr id="22530" name="Picture 2" descr="USE OF NATURAL MULCH: A SINGULAR POINTER TO SUCCESS IN DRY SEASON FARMING |  HYBRID VEGGI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97" y="2159074"/>
            <a:ext cx="8257230" cy="4640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29536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r>
              <a:rPr lang="tr-TR" sz="2400" dirty="0" err="1" smtClean="0"/>
              <a:t>Malçlama</a:t>
            </a:r>
            <a:r>
              <a:rPr lang="tr-TR" sz="2400" dirty="0" smtClean="0"/>
              <a:t> </a:t>
            </a:r>
            <a:r>
              <a:rPr lang="tr-TR" sz="2400" dirty="0"/>
              <a:t>toprak sıcaklığını düşürmekte ve toprak suyunu artırmaktadır. Bu durum soğuk iklimlerde büyüme sezonunun uzamasına ve ıslak sahalarda da toprak suyunu artırarak </a:t>
            </a:r>
            <a:r>
              <a:rPr lang="tr-TR" sz="2400" dirty="0" err="1"/>
              <a:t>gleyleşme</a:t>
            </a:r>
            <a:r>
              <a:rPr lang="tr-TR" sz="2400" dirty="0"/>
              <a:t> ve anaerobik koşulların doğmasına neden olmaktadır. </a:t>
            </a:r>
            <a:endParaRPr lang="tr-TR" sz="2400" dirty="0" smtClean="0"/>
          </a:p>
          <a:p>
            <a:r>
              <a:rPr lang="tr-TR" sz="2400" dirty="0" smtClean="0"/>
              <a:t>Bunun </a:t>
            </a:r>
            <a:r>
              <a:rPr lang="tr-TR" sz="2400" dirty="0"/>
              <a:t>yanında diğer problemler, </a:t>
            </a:r>
            <a:r>
              <a:rPr lang="tr-TR" sz="2400" dirty="0" err="1"/>
              <a:t>malçın</a:t>
            </a:r>
            <a:r>
              <a:rPr lang="tr-TR" sz="2400" dirty="0"/>
              <a:t> parçalanma-ayrışması esnasında azot bakımından ana ürünle rekabet meydana gelmesi, </a:t>
            </a:r>
            <a:r>
              <a:rPr lang="tr-TR" sz="2400" dirty="0" err="1"/>
              <a:t>malçın</a:t>
            </a:r>
            <a:r>
              <a:rPr lang="tr-TR" sz="2400" dirty="0"/>
              <a:t> altına ekim yapmak için özel aletlerin gerekli olması ve yabancı otların gelişiminin teşvik edilmesidir.</a:t>
            </a:r>
            <a:endParaRPr lang="tr-TR" sz="2400" dirty="0"/>
          </a:p>
        </p:txBody>
      </p:sp>
    </p:spTree>
    <p:extLst>
      <p:ext uri="{BB962C8B-B14F-4D97-AF65-F5344CB8AC3E}">
        <p14:creationId xmlns:p14="http://schemas.microsoft.com/office/powerpoint/2010/main" val="237512417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r>
              <a:rPr lang="tr-TR" sz="2400" dirty="0" err="1" smtClean="0"/>
              <a:t>Malçlama</a:t>
            </a:r>
            <a:r>
              <a:rPr lang="tr-TR" sz="2400" dirty="0"/>
              <a:t>, birçok avantajın yanı sıra, yatağı aşırı yağışın doğrudan sızmasına karşı korur, bu da besinlerin kök bölgesinden sızma olasılığını </a:t>
            </a:r>
            <a:r>
              <a:rPr lang="tr-TR" sz="2400" dirty="0" smtClean="0"/>
              <a:t>azaltır. </a:t>
            </a:r>
          </a:p>
          <a:p>
            <a:r>
              <a:rPr lang="tr-TR" sz="2400" dirty="0" smtClean="0"/>
              <a:t>Malçların filtre etkisiyle kullanılmayan </a:t>
            </a:r>
            <a:r>
              <a:rPr lang="tr-TR" sz="2400" dirty="0"/>
              <a:t>nitrat toprakta </a:t>
            </a:r>
            <a:r>
              <a:rPr lang="tr-TR" sz="2400" dirty="0" smtClean="0"/>
              <a:t>kalmaktadır. Ancak bitkisiz dönemler yağışlı mevsimde </a:t>
            </a:r>
            <a:r>
              <a:rPr lang="tr-TR" sz="2400" dirty="0" err="1"/>
              <a:t>malçlama</a:t>
            </a:r>
            <a:r>
              <a:rPr lang="tr-TR" sz="2400" dirty="0"/>
              <a:t> yapılmadığı için </a:t>
            </a:r>
            <a:r>
              <a:rPr lang="tr-TR" sz="2400" dirty="0" smtClean="0"/>
              <a:t>benzer </a:t>
            </a:r>
            <a:r>
              <a:rPr lang="tr-TR" sz="2400" dirty="0"/>
              <a:t>şekilde </a:t>
            </a:r>
            <a:r>
              <a:rPr lang="tr-TR" sz="2400" dirty="0" smtClean="0"/>
              <a:t>yıkanma işlemleri gerçekleşebilmektedir.</a:t>
            </a:r>
          </a:p>
          <a:p>
            <a:r>
              <a:rPr lang="tr-TR" sz="2400" dirty="0" smtClean="0"/>
              <a:t>Kapalı dönemde organik kökenli malç uygulaması bu olumsuzluğu azaltabilmektedir. </a:t>
            </a:r>
            <a:endParaRPr lang="tr-TR" sz="2400" dirty="0"/>
          </a:p>
        </p:txBody>
      </p:sp>
    </p:spTree>
    <p:extLst>
      <p:ext uri="{BB962C8B-B14F-4D97-AF65-F5344CB8AC3E}">
        <p14:creationId xmlns:p14="http://schemas.microsoft.com/office/powerpoint/2010/main" val="16479995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5122" name="Picture 2" descr="Grassed waterways | Media Library | Integration and Application Networ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364" y="2057910"/>
            <a:ext cx="8012436" cy="44972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45859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ED5AD2A7-2B86-81CC-82DE-A40349182E67}"/>
              </a:ext>
            </a:extLst>
          </p:cNvPr>
          <p:cNvSpPr txBox="1"/>
          <p:nvPr/>
        </p:nvSpPr>
        <p:spPr>
          <a:xfrm>
            <a:off x="3584575" y="3587234"/>
            <a:ext cx="1974850" cy="369332"/>
          </a:xfrm>
          <a:prstGeom prst="rect">
            <a:avLst/>
          </a:prstGeom>
          <a:noFill/>
        </p:spPr>
        <p:txBody>
          <a:bodyPr wrap="square">
            <a:spAutoFit/>
          </a:bodyPr>
          <a:lstStyle/>
          <a:p>
            <a:r>
              <a:rPr lang="en-US" sz="1800" b="1" dirty="0">
                <a:latin typeface="+mn-lt"/>
                <a:cs typeface="Times New Roman" panose="02020603050405020304" pitchFamily="18" charset="0"/>
              </a:rPr>
              <a:t>TEŞEKKÜR EDERİM</a:t>
            </a:r>
            <a:endParaRPr lang="tr-TR" dirty="0"/>
          </a:p>
        </p:txBody>
      </p:sp>
    </p:spTree>
    <p:extLst>
      <p:ext uri="{BB962C8B-B14F-4D97-AF65-F5344CB8AC3E}">
        <p14:creationId xmlns:p14="http://schemas.microsoft.com/office/powerpoint/2010/main" val="17060074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6146" name="Picture 2" descr="Building A Grassed Waterway | Successful Farm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35" y="2120152"/>
            <a:ext cx="6938682" cy="4659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35840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r>
              <a:rPr lang="tr-TR" sz="2400" dirty="0" smtClean="0"/>
              <a:t>Bu alanlar korunmalıdır.</a:t>
            </a:r>
          </a:p>
          <a:p>
            <a:r>
              <a:rPr lang="tr-TR" sz="2400" dirty="0" smtClean="0"/>
              <a:t>Akışa </a:t>
            </a:r>
            <a:r>
              <a:rPr lang="tr-TR" sz="2400" dirty="0"/>
              <a:t>katkıda bulunan alanlar oldukça küçükse, toprak işleme ve toprak yönetimi uygulamalarındaki değişiklikler </a:t>
            </a:r>
            <a:r>
              <a:rPr lang="tr-TR" sz="2400" dirty="0" smtClean="0"/>
              <a:t>erozyonu kontrol </a:t>
            </a:r>
            <a:r>
              <a:rPr lang="tr-TR" sz="2400" dirty="0"/>
              <a:t>etmek için yeterli olabilir. </a:t>
            </a:r>
            <a:endParaRPr lang="tr-TR" sz="2400" dirty="0" smtClean="0"/>
          </a:p>
          <a:p>
            <a:r>
              <a:rPr lang="tr-TR" sz="2400" dirty="0" smtClean="0"/>
              <a:t>Toprak </a:t>
            </a:r>
            <a:r>
              <a:rPr lang="tr-TR" sz="2400" dirty="0"/>
              <a:t>işlemesiz de dahil olmak üzere koruyucu toprak işleme gibi tarla uygulamaları, tarladan drenaj yoluna doğru akan suyu azaltabilir ve yavaşlatabilir. </a:t>
            </a:r>
            <a:endParaRPr lang="tr-TR" sz="2400" dirty="0" smtClean="0"/>
          </a:p>
          <a:p>
            <a:r>
              <a:rPr lang="tr-TR" sz="2400" dirty="0" smtClean="0"/>
              <a:t>Tarlaların </a:t>
            </a:r>
            <a:r>
              <a:rPr lang="tr-TR" sz="2400" dirty="0"/>
              <a:t>kulaklı </a:t>
            </a:r>
            <a:r>
              <a:rPr lang="tr-TR" sz="2400" dirty="0" smtClean="0"/>
              <a:t>pulluk ile sürüldüğü </a:t>
            </a:r>
            <a:r>
              <a:rPr lang="tr-TR" sz="2400" dirty="0"/>
              <a:t>durumlarda bile, bilinen bir drenaj yolundan geçerken zemin örtüsünü bozmamak için sabanı kaldırmak kadar basit bir </a:t>
            </a:r>
            <a:r>
              <a:rPr lang="tr-TR" sz="2400" dirty="0" smtClean="0"/>
              <a:t>çözümdür. </a:t>
            </a:r>
            <a:endParaRPr lang="tr-TR" sz="2400" dirty="0"/>
          </a:p>
        </p:txBody>
      </p:sp>
    </p:spTree>
    <p:extLst>
      <p:ext uri="{BB962C8B-B14F-4D97-AF65-F5344CB8AC3E}">
        <p14:creationId xmlns:p14="http://schemas.microsoft.com/office/powerpoint/2010/main" val="29622484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r>
              <a:rPr lang="tr-TR" sz="2400" b="1" dirty="0"/>
              <a:t>Avantajlar</a:t>
            </a:r>
            <a:endParaRPr lang="tr-TR" sz="2400" dirty="0"/>
          </a:p>
          <a:p>
            <a:r>
              <a:rPr lang="tr-TR" sz="2400" dirty="0" smtClean="0"/>
              <a:t>Su </a:t>
            </a:r>
            <a:r>
              <a:rPr lang="tr-TR" sz="2400" dirty="0"/>
              <a:t>yolu büyük akışları taşıyacak ve bu da onu </a:t>
            </a:r>
            <a:r>
              <a:rPr lang="tr-TR" sz="2400" dirty="0" smtClean="0"/>
              <a:t>yukarı havzalarından büyük gelen akış akışı </a:t>
            </a:r>
            <a:r>
              <a:rPr lang="tr-TR" sz="2400" dirty="0"/>
              <a:t>güvenli bir şekilde taşımak için uygun hale getirecektir.</a:t>
            </a:r>
          </a:p>
          <a:p>
            <a:r>
              <a:rPr lang="tr-TR" sz="2400" dirty="0" smtClean="0"/>
              <a:t>Tarım </a:t>
            </a:r>
            <a:r>
              <a:rPr lang="tr-TR" sz="2400" dirty="0"/>
              <a:t>makineleri geçebilir</a:t>
            </a:r>
          </a:p>
          <a:p>
            <a:r>
              <a:rPr lang="tr-TR" sz="2400" dirty="0" smtClean="0"/>
              <a:t>Bitki </a:t>
            </a:r>
            <a:r>
              <a:rPr lang="tr-TR" sz="2400" dirty="0"/>
              <a:t>örtüsü kurulduktan sonra bakım düşüktür</a:t>
            </a:r>
          </a:p>
        </p:txBody>
      </p:sp>
    </p:spTree>
    <p:extLst>
      <p:ext uri="{BB962C8B-B14F-4D97-AF65-F5344CB8AC3E}">
        <p14:creationId xmlns:p14="http://schemas.microsoft.com/office/powerpoint/2010/main" val="19202951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r>
              <a:rPr lang="tr-TR" sz="2400" b="1" dirty="0"/>
              <a:t>Dezavantajları</a:t>
            </a:r>
            <a:endParaRPr lang="tr-TR" sz="2400" dirty="0"/>
          </a:p>
          <a:p>
            <a:r>
              <a:rPr lang="tr-TR" sz="2400" dirty="0" smtClean="0"/>
              <a:t>Su </a:t>
            </a:r>
            <a:r>
              <a:rPr lang="tr-TR" sz="2400" dirty="0"/>
              <a:t>yolunun çevresinde çiftlik ekipmanlarıyla çalışmak zor olabilir</a:t>
            </a:r>
          </a:p>
          <a:p>
            <a:r>
              <a:rPr lang="tr-TR" sz="2400" dirty="0" smtClean="0"/>
              <a:t>Bitki </a:t>
            </a:r>
            <a:r>
              <a:rPr lang="tr-TR" sz="2400" dirty="0"/>
              <a:t>örtüsü oluşturmak zor </a:t>
            </a:r>
            <a:r>
              <a:rPr lang="tr-TR" sz="2400" dirty="0" smtClean="0"/>
              <a:t>olabilir</a:t>
            </a:r>
          </a:p>
          <a:p>
            <a:r>
              <a:rPr lang="tr-TR" sz="2400" dirty="0" smtClean="0"/>
              <a:t>Su </a:t>
            </a:r>
            <a:r>
              <a:rPr lang="tr-TR" sz="2400" dirty="0"/>
              <a:t>yolu, kapalı drenaj çıkışı olarak hizmet etmek için gerekli derinlikten yoksundur</a:t>
            </a:r>
          </a:p>
          <a:p>
            <a:endParaRPr lang="tr-TR" sz="2400" dirty="0"/>
          </a:p>
        </p:txBody>
      </p:sp>
    </p:spTree>
    <p:extLst>
      <p:ext uri="{BB962C8B-B14F-4D97-AF65-F5344CB8AC3E}">
        <p14:creationId xmlns:p14="http://schemas.microsoft.com/office/powerpoint/2010/main" val="38027344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3637</TotalTime>
  <Words>1357</Words>
  <Application>Microsoft Office PowerPoint</Application>
  <PresentationFormat>Ekran Gösterisi (4:3)</PresentationFormat>
  <Paragraphs>123</Paragraphs>
  <Slides>50</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50</vt:i4>
      </vt:variant>
    </vt:vector>
  </HeadingPairs>
  <TitlesOfParts>
    <vt:vector size="55" baseType="lpstr">
      <vt:lpstr>ＭＳ Ｐゴシック</vt:lpstr>
      <vt:lpstr>Arial</vt:lpstr>
      <vt:lpstr>Calibri</vt:lpstr>
      <vt:lpstr>Times New Roman</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gizem akgulgil</dc:creator>
  <cp:lastModifiedBy>Microsoft hesabı</cp:lastModifiedBy>
  <cp:revision>175</cp:revision>
  <dcterms:created xsi:type="dcterms:W3CDTF">2019-08-01T13:31:46Z</dcterms:created>
  <dcterms:modified xsi:type="dcterms:W3CDTF">2023-06-01T12:00:16Z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lyLanguageRun">
    <vt:lpwstr>true</vt:lpwstr>
  </property>
</Properties>
</file>