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sldIdLst>
    <p:sldId id="256" r:id="rId2"/>
    <p:sldId id="269" r:id="rId3"/>
    <p:sldId id="270" r:id="rId4"/>
    <p:sldId id="272" r:id="rId5"/>
    <p:sldId id="275" r:id="rId6"/>
    <p:sldId id="274" r:id="rId7"/>
    <p:sldId id="268" r:id="rId8"/>
    <p:sldId id="276" r:id="rId9"/>
    <p:sldId id="277" r:id="rId10"/>
    <p:sldId id="278" r:id="rId11"/>
    <p:sldId id="283" r:id="rId12"/>
    <p:sldId id="282" r:id="rId13"/>
    <p:sldId id="273" r:id="rId14"/>
    <p:sldId id="280" r:id="rId15"/>
    <p:sldId id="279" r:id="rId16"/>
    <p:sldId id="28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weł Suśniak (PAW)" initials="PS(" lastIdx="1" clrIdx="0">
    <p:extLst>
      <p:ext uri="{19B8F6BF-5375-455C-9EA6-DF929625EA0E}">
        <p15:presenceInfo xmlns:p15="http://schemas.microsoft.com/office/powerpoint/2012/main" userId="S::PAW@NIRAS-IC.PL::736355bf-973a-499d-ac1a-6300c7e8cdf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07"/>
  </p:normalViewPr>
  <p:slideViewPr>
    <p:cSldViewPr snapToGrid="0" snapToObjects="1">
      <p:cViewPr varScale="1">
        <p:scale>
          <a:sx n="69" d="100"/>
          <a:sy n="69" d="100"/>
        </p:scale>
        <p:origin x="756" y="7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130426"/>
            <a:ext cx="10363200" cy="1470025"/>
          </a:xfrm>
          <a:prstGeom prst="rect">
            <a:avLst/>
          </a:prstGeom>
        </p:spPr>
        <p:txBody>
          <a:bodyPr/>
          <a:lstStyle>
            <a:lvl1pPr>
              <a:defRPr>
                <a:solidFill>
                  <a:schemeClr val="tx1"/>
                </a:solidFill>
              </a:defRPr>
            </a:lvl1pPr>
          </a:lstStyle>
          <a:p>
            <a:pPr algn="ctr">
              <a:defRPr/>
            </a:pPr>
            <a:r>
              <a:rPr lang="tr-TR" sz="4400" b="1" dirty="0">
                <a:solidFill>
                  <a:schemeClr val="bg1"/>
                </a:solidFill>
                <a:latin typeface="Arial" panose="020B0604020202020204" pitchFamily="34" charset="0"/>
              </a:rPr>
              <a:t>Metodolojisi Oluşturularak Suların Tarımsal Kirliliğe Karşı Suların Korunması Projesi</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pic>
        <p:nvPicPr>
          <p:cNvPr id="6" name="Picture 5">
            <a:extLst>
              <a:ext uri="{FF2B5EF4-FFF2-40B4-BE49-F238E27FC236}">
                <a16:creationId xmlns:a16="http://schemas.microsoft.com/office/drawing/2014/main" id="{3ABE536E-462F-7754-C55C-B7CE0C808BC5}"/>
              </a:ext>
            </a:extLst>
          </p:cNvPr>
          <p:cNvPicPr>
            <a:picLocks noChangeAspect="1"/>
          </p:cNvPicPr>
          <p:nvPr userDrawn="1"/>
        </p:nvPicPr>
        <p:blipFill>
          <a:blip r:embed="rId2"/>
          <a:stretch>
            <a:fillRect/>
          </a:stretch>
        </p:blipFill>
        <p:spPr>
          <a:xfrm>
            <a:off x="696000" y="6141342"/>
            <a:ext cx="10800000" cy="689362"/>
          </a:xfrm>
          <a:prstGeom prst="rect">
            <a:avLst/>
          </a:prstGeom>
        </p:spPr>
      </p:pic>
    </p:spTree>
    <p:extLst>
      <p:ext uri="{BB962C8B-B14F-4D97-AF65-F5344CB8AC3E}">
        <p14:creationId xmlns:p14="http://schemas.microsoft.com/office/powerpoint/2010/main" val="2320074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491066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504454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89882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83791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175804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C0297F02-C4DA-374C-BDD0-899B50B40B25}" type="datetimeFigureOut">
              <a:rPr lang="en-US" smtClean="0"/>
              <a:t>6/1/2023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298368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C0297F02-C4DA-374C-BDD0-899B50B40B25}" type="datetimeFigureOut">
              <a:rPr lang="en-US" smtClean="0"/>
              <a:t>6/1/2023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0673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297F02-C4DA-374C-BDD0-899B50B40B25}" type="datetimeFigureOut">
              <a:rPr lang="en-US" smtClean="0"/>
              <a:t>6/1/2023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52670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6389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69296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97F02-C4DA-374C-BDD0-899B50B40B25}" type="datetimeFigureOut">
              <a:rPr lang="en-US" smtClean="0"/>
              <a:t>6/1/2023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8BF92E-1F21-5049-8527-CC168C76B754}" type="slidenum">
              <a:rPr lang="en-US" smtClean="0"/>
              <a:t>‹#›</a:t>
            </a:fld>
            <a:endParaRPr lang="en-US"/>
          </a:p>
        </p:txBody>
      </p:sp>
      <p:sp>
        <p:nvSpPr>
          <p:cNvPr id="14" name="TextBox 13">
            <a:extLst>
              <a:ext uri="{FF2B5EF4-FFF2-40B4-BE49-F238E27FC236}">
                <a16:creationId xmlns:a16="http://schemas.microsoft.com/office/drawing/2014/main" id="{8DC07BB0-367C-4531-9828-27DCB5E936FD}"/>
              </a:ext>
            </a:extLst>
          </p:cNvPr>
          <p:cNvSpPr txBox="1"/>
          <p:nvPr userDrawn="1"/>
        </p:nvSpPr>
        <p:spPr>
          <a:xfrm>
            <a:off x="576000" y="1339308"/>
            <a:ext cx="11040000" cy="461665"/>
          </a:xfrm>
          <a:prstGeom prst="rect">
            <a:avLst/>
          </a:prstGeom>
          <a:noFill/>
          <a:ln w="12700">
            <a:solidFill>
              <a:schemeClr val="bg1">
                <a:lumMod val="50000"/>
              </a:schemeClr>
            </a:solidFill>
          </a:ln>
        </p:spPr>
        <p:txBody>
          <a:bodyPr wrap="square" rtlCol="0">
            <a:spAutoFit/>
          </a:bodyPr>
          <a:lstStyle/>
          <a:p>
            <a:pPr algn="ctr">
              <a:defRPr/>
            </a:pP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Nitrat Eylem Planları İçin İzleme ve Raporlama Metodolojisi Oluşturularak </a:t>
            </a:r>
            <a:b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b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Suların Tarımsal Kirliliğe Karşı Korunması Projesi</a:t>
            </a:r>
            <a:endParaRPr lang="en-GB" sz="1800" dirty="0">
              <a:solidFill>
                <a:schemeClr val="bg1">
                  <a:lumMod val="50000"/>
                </a:schemeClr>
              </a:solidFill>
              <a:effectLst>
                <a:outerShdw blurRad="38100" dist="38100" dir="2700000" algn="tl">
                  <a:srgbClr val="000000">
                    <a:alpha val="43137"/>
                  </a:srgbClr>
                </a:outerShdw>
              </a:effectLst>
              <a:latin typeface="Arial"/>
              <a:cs typeface="Arial"/>
            </a:endParaRPr>
          </a:p>
        </p:txBody>
      </p:sp>
      <p:pic>
        <p:nvPicPr>
          <p:cNvPr id="3" name="Picture 2">
            <a:extLst>
              <a:ext uri="{FF2B5EF4-FFF2-40B4-BE49-F238E27FC236}">
                <a16:creationId xmlns:a16="http://schemas.microsoft.com/office/drawing/2014/main" id="{8D87E78A-454E-8C87-5E46-62441E9178F1}"/>
              </a:ext>
            </a:extLst>
          </p:cNvPr>
          <p:cNvPicPr>
            <a:picLocks noChangeAspect="1"/>
          </p:cNvPicPr>
          <p:nvPr userDrawn="1"/>
        </p:nvPicPr>
        <p:blipFill>
          <a:blip r:embed="rId13"/>
          <a:stretch>
            <a:fillRect/>
          </a:stretch>
        </p:blipFill>
        <p:spPr>
          <a:xfrm>
            <a:off x="5039866" y="40944"/>
            <a:ext cx="2112268" cy="1182626"/>
          </a:xfrm>
          <a:prstGeom prst="rect">
            <a:avLst/>
          </a:prstGeom>
        </p:spPr>
      </p:pic>
    </p:spTree>
    <p:extLst>
      <p:ext uri="{BB962C8B-B14F-4D97-AF65-F5344CB8AC3E}">
        <p14:creationId xmlns:p14="http://schemas.microsoft.com/office/powerpoint/2010/main" val="899586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68362"/>
            <a:ext cx="12192000" cy="4255632"/>
          </a:xfrm>
          <a:prstGeom prst="rect">
            <a:avLst/>
          </a:prstGeom>
          <a:solidFill>
            <a:schemeClr val="tx2"/>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
        <p:nvSpPr>
          <p:cNvPr id="10" name="TextBox 9"/>
          <p:cNvSpPr txBox="1"/>
          <p:nvPr/>
        </p:nvSpPr>
        <p:spPr>
          <a:xfrm>
            <a:off x="2514000" y="1537641"/>
            <a:ext cx="7164000" cy="1292662"/>
          </a:xfrm>
          <a:prstGeom prst="rect">
            <a:avLst/>
          </a:prstGeom>
          <a:noFill/>
        </p:spPr>
        <p:txBody>
          <a:bodyPr wrap="square" rtlCol="0">
            <a:spAutoFit/>
          </a:bodyPr>
          <a:lstStyle/>
          <a:p>
            <a:pPr algn="ctr">
              <a:defRPr/>
            </a:pPr>
            <a:r>
              <a:rPr lang="tr-TR" sz="1600" b="1" dirty="0">
                <a:solidFill>
                  <a:schemeClr val="bg1"/>
                </a:solidFill>
                <a:latin typeface="Arial" panose="020B0604020202020204" pitchFamily="34" charset="0"/>
              </a:rPr>
              <a:t>Nitrat Eylem Planları İçin İzleme ve Raporlama Metodolojisi Oluşturularak Suların Tarımsal Kirliliğe Karşı Korunması Projesi</a:t>
            </a:r>
          </a:p>
          <a:p>
            <a:pPr algn="ctr"/>
            <a:endParaRPr lang="en-GB" sz="1600" b="1" dirty="0">
              <a:solidFill>
                <a:schemeClr val="bg1"/>
              </a:solidFill>
              <a:latin typeface="Arial"/>
              <a:cs typeface="Arial"/>
            </a:endParaRPr>
          </a:p>
          <a:p>
            <a:pPr algn="ctr"/>
            <a:r>
              <a:rPr lang="en-GB" sz="1400" b="1" dirty="0">
                <a:solidFill>
                  <a:schemeClr val="bg1"/>
                </a:solidFill>
                <a:latin typeface="Arial"/>
                <a:cs typeface="Arial"/>
              </a:rPr>
              <a:t>EuropeAid/140563/IH/SER/TR</a:t>
            </a:r>
          </a:p>
          <a:p>
            <a:endParaRPr lang="en-GB" sz="1600" b="1" dirty="0">
              <a:solidFill>
                <a:schemeClr val="bg1"/>
              </a:solidFill>
              <a:latin typeface="Arial"/>
              <a:cs typeface="Arial"/>
            </a:endParaRPr>
          </a:p>
        </p:txBody>
      </p:sp>
      <p:sp>
        <p:nvSpPr>
          <p:cNvPr id="3" name="TextBox 2"/>
          <p:cNvSpPr txBox="1"/>
          <p:nvPr/>
        </p:nvSpPr>
        <p:spPr>
          <a:xfrm>
            <a:off x="4918243" y="4809747"/>
            <a:ext cx="2355518" cy="584775"/>
          </a:xfrm>
          <a:prstGeom prst="rect">
            <a:avLst/>
          </a:prstGeom>
          <a:noFill/>
        </p:spPr>
        <p:txBody>
          <a:bodyPr wrap="none" rtlCol="0">
            <a:spAutoFit/>
          </a:bodyPr>
          <a:lstStyle/>
          <a:p>
            <a:pPr algn="ctr"/>
            <a:r>
              <a:rPr lang="tr-TR" sz="1600" b="1" dirty="0">
                <a:solidFill>
                  <a:schemeClr val="bg1"/>
                </a:solidFill>
                <a:latin typeface="Arial" panose="020B0604020202020204" pitchFamily="34" charset="0"/>
              </a:rPr>
              <a:t>03 – 10 Haziran, 2023</a:t>
            </a:r>
            <a:endParaRPr lang="hr-HR" sz="1600" b="1" dirty="0">
              <a:solidFill>
                <a:schemeClr val="bg1"/>
              </a:solidFill>
              <a:latin typeface="Arial" panose="020B0604020202020204" pitchFamily="34" charset="0"/>
            </a:endParaRPr>
          </a:p>
          <a:p>
            <a:pPr algn="ctr"/>
            <a:r>
              <a:rPr lang="tr-TR" sz="1600" b="1" dirty="0">
                <a:solidFill>
                  <a:schemeClr val="bg1"/>
                </a:solidFill>
                <a:latin typeface="Arial" panose="020B0604020202020204" pitchFamily="34" charset="0"/>
              </a:rPr>
              <a:t>Kızılcahamam, </a:t>
            </a:r>
            <a:r>
              <a:rPr lang="en-GB" sz="1600" b="1" dirty="0" err="1">
                <a:solidFill>
                  <a:schemeClr val="bg1"/>
                </a:solidFill>
                <a:latin typeface="Arial" panose="020B0604020202020204" pitchFamily="34" charset="0"/>
              </a:rPr>
              <a:t>Ank</a:t>
            </a:r>
            <a:r>
              <a:rPr lang="tr-TR" sz="1600" b="1" dirty="0">
                <a:solidFill>
                  <a:schemeClr val="bg1"/>
                </a:solidFill>
                <a:latin typeface="Arial" panose="020B0604020202020204" pitchFamily="34" charset="0"/>
              </a:rPr>
              <a:t>a</a:t>
            </a:r>
            <a:r>
              <a:rPr lang="en-GB" sz="1600" b="1" dirty="0" err="1">
                <a:solidFill>
                  <a:schemeClr val="bg1"/>
                </a:solidFill>
                <a:latin typeface="Arial" panose="020B0604020202020204" pitchFamily="34" charset="0"/>
              </a:rPr>
              <a:t>ra</a:t>
            </a:r>
            <a:endParaRPr lang="en-US" sz="1600" dirty="0">
              <a:solidFill>
                <a:schemeClr val="bg1"/>
              </a:solidFill>
            </a:endParaRPr>
          </a:p>
        </p:txBody>
      </p:sp>
      <p:sp>
        <p:nvSpPr>
          <p:cNvPr id="11" name="TextBox 10">
            <a:extLst>
              <a:ext uri="{FF2B5EF4-FFF2-40B4-BE49-F238E27FC236}">
                <a16:creationId xmlns:a16="http://schemas.microsoft.com/office/drawing/2014/main" id="{9E4F5689-B1EF-4853-9679-A8131335CE24}"/>
              </a:ext>
            </a:extLst>
          </p:cNvPr>
          <p:cNvSpPr txBox="1"/>
          <p:nvPr/>
        </p:nvSpPr>
        <p:spPr>
          <a:xfrm>
            <a:off x="1584996" y="2741283"/>
            <a:ext cx="9022021" cy="1938992"/>
          </a:xfrm>
          <a:prstGeom prst="rect">
            <a:avLst/>
          </a:prstGeom>
          <a:noFill/>
        </p:spPr>
        <p:txBody>
          <a:bodyPr wrap="none" rtlCol="0">
            <a:spAutoFit/>
          </a:bodyPr>
          <a:lstStyle/>
          <a:p>
            <a:pPr algn="ctr"/>
            <a:r>
              <a:rPr lang="tr-TR" sz="2400" b="1" dirty="0" smtClean="0">
                <a:solidFill>
                  <a:schemeClr val="bg1"/>
                </a:solidFill>
                <a:latin typeface="Arial" panose="020B0604020202020204" pitchFamily="34" charset="0"/>
              </a:rPr>
              <a:t>Eğiticilerin Eğitimi</a:t>
            </a:r>
            <a:br>
              <a:rPr lang="tr-TR" sz="2400" b="1" dirty="0" smtClean="0">
                <a:solidFill>
                  <a:schemeClr val="bg1"/>
                </a:solidFill>
                <a:latin typeface="Arial" panose="020B0604020202020204" pitchFamily="34" charset="0"/>
              </a:rPr>
            </a:br>
            <a:r>
              <a:rPr lang="tr-TR" sz="2400" b="1" smtClean="0">
                <a:solidFill>
                  <a:schemeClr val="bg1"/>
                </a:solidFill>
                <a:latin typeface="Arial" panose="020B0604020202020204" pitchFamily="34" charset="0"/>
              </a:rPr>
              <a:t/>
            </a:r>
            <a:br>
              <a:rPr lang="tr-TR" sz="2400" b="1" smtClean="0">
                <a:solidFill>
                  <a:schemeClr val="bg1"/>
                </a:solidFill>
                <a:latin typeface="Arial" panose="020B0604020202020204" pitchFamily="34" charset="0"/>
              </a:rPr>
            </a:br>
            <a:r>
              <a:rPr lang="tr-TR" sz="2400" b="1" smtClean="0">
                <a:solidFill>
                  <a:schemeClr val="bg1"/>
                </a:solidFill>
                <a:latin typeface="Arial" panose="020B0604020202020204" pitchFamily="34" charset="0"/>
              </a:rPr>
              <a:t>İklim </a:t>
            </a:r>
            <a:r>
              <a:rPr lang="tr-TR" sz="2400" b="1" dirty="0">
                <a:solidFill>
                  <a:schemeClr val="bg1"/>
                </a:solidFill>
                <a:latin typeface="Arial" panose="020B0604020202020204" pitchFamily="34" charset="0"/>
              </a:rPr>
              <a:t>değişikliğinin tarımsal üretim ve uygulamalara etkisi </a:t>
            </a:r>
            <a:endParaRPr lang="tr-TR" sz="2400" b="1" dirty="0" smtClean="0">
              <a:solidFill>
                <a:schemeClr val="bg1"/>
              </a:solidFill>
              <a:latin typeface="Arial" panose="020B0604020202020204" pitchFamily="34" charset="0"/>
            </a:endParaRPr>
          </a:p>
          <a:p>
            <a:pPr algn="ctr"/>
            <a:endParaRPr lang="tr-TR" sz="2400" b="1" dirty="0" smtClean="0">
              <a:solidFill>
                <a:schemeClr val="bg1"/>
              </a:solidFill>
              <a:latin typeface="Arial" panose="020B0604020202020204" pitchFamily="34" charset="0"/>
            </a:endParaRPr>
          </a:p>
          <a:p>
            <a:pPr algn="ctr"/>
            <a:r>
              <a:rPr lang="tr-TR" sz="2400" b="1" dirty="0" smtClean="0">
                <a:solidFill>
                  <a:schemeClr val="bg1"/>
                </a:solidFill>
                <a:latin typeface="Arial" panose="020B0604020202020204" pitchFamily="34" charset="0"/>
              </a:rPr>
              <a:t>Prof. Dr. Ertuğrul AKSOY</a:t>
            </a:r>
            <a:endParaRPr lang="tr-TR" sz="2400" dirty="0">
              <a:solidFill>
                <a:schemeClr val="bg1"/>
              </a:solidFill>
            </a:endParaRPr>
          </a:p>
        </p:txBody>
      </p:sp>
    </p:spTree>
    <p:extLst>
      <p:ext uri="{BB962C8B-B14F-4D97-AF65-F5344CB8AC3E}">
        <p14:creationId xmlns:p14="http://schemas.microsoft.com/office/powerpoint/2010/main" val="251143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720435" y="1918186"/>
            <a:ext cx="10889673" cy="4247317"/>
          </a:xfrm>
          <a:prstGeom prst="rect">
            <a:avLst/>
          </a:prstGeom>
        </p:spPr>
        <p:txBody>
          <a:bodyPr wrap="square">
            <a:spAutoFit/>
          </a:bodyPr>
          <a:lstStyle/>
          <a:p>
            <a:r>
              <a:rPr lang="tr-TR" b="1" dirty="0" smtClean="0"/>
              <a:t>Doğal </a:t>
            </a:r>
            <a:r>
              <a:rPr lang="tr-TR" b="1" dirty="0"/>
              <a:t>dengenin korunmasında çayır ve meraların önemi </a:t>
            </a:r>
            <a:endParaRPr lang="tr-TR" b="1" dirty="0" smtClean="0"/>
          </a:p>
          <a:p>
            <a:endParaRPr lang="tr-TR" dirty="0"/>
          </a:p>
          <a:p>
            <a:pPr marL="285750" indent="-285750" algn="just">
              <a:buFont typeface="Wingdings" panose="05000000000000000000" pitchFamily="2" charset="2"/>
              <a:buChar char="ü"/>
            </a:pPr>
            <a:r>
              <a:rPr lang="tr-TR" dirty="0"/>
              <a:t>Çayır ve mera alanları doğal bir ekosistem olarak sayısız bitki ve hayvan için yaşam ortamıdırlar. Günümüzde bu alanların doğal hayata sağladıkları katkının daha iyi anlaşılması ile özellikle gelişmiş ülkelerde çayır ve meralara özel bir değer verilemeye başlanmıştır. </a:t>
            </a:r>
            <a:endParaRPr lang="tr-TR" dirty="0" smtClean="0"/>
          </a:p>
          <a:p>
            <a:pPr marL="285750" indent="-285750" algn="just">
              <a:buFont typeface="Wingdings" panose="05000000000000000000" pitchFamily="2" charset="2"/>
              <a:buChar char="ü"/>
            </a:pPr>
            <a:r>
              <a:rPr lang="tr-TR" dirty="0" smtClean="0"/>
              <a:t>Binlerce </a:t>
            </a:r>
            <a:r>
              <a:rPr lang="tr-TR" dirty="0"/>
              <a:t>bitki ve hayvan türünün bu alanlarda besin ve yaşama ortamı bularak hayatlarını devam ettirmesi ile ekosistem kendi döngüsünü sürdürmektedir</a:t>
            </a:r>
            <a:r>
              <a:rPr lang="tr-TR" dirty="0" smtClean="0"/>
              <a:t>.</a:t>
            </a:r>
            <a:endParaRPr lang="tr-TR" dirty="0"/>
          </a:p>
          <a:p>
            <a:pPr marL="285750" indent="-285750">
              <a:buFont typeface="Wingdings" panose="05000000000000000000" pitchFamily="2" charset="2"/>
              <a:buChar char="ü"/>
            </a:pPr>
            <a:r>
              <a:rPr lang="tr-TR" dirty="0"/>
              <a:t>Doğal kaynaklar arasında yer alan çayır ve meralar önemli bir su toplama havzası olduğundan doğal yağışların toprağa işleyerek yıl boyu taban sularını, kaynakları, akarsuları besleyerek, doğadaki su döngüsünde önemli bir yer almaktadırlar </a:t>
            </a:r>
          </a:p>
          <a:p>
            <a:pPr marL="285750" indent="-285750">
              <a:buFont typeface="Wingdings" panose="05000000000000000000" pitchFamily="2" charset="2"/>
              <a:buChar char="ü"/>
            </a:pPr>
            <a:r>
              <a:rPr lang="tr-TR" dirty="0"/>
              <a:t>Mera vejetasyonun oluşturan bitki türleri, özellikle fosil kökenli yakıtların aşırı kullanılmasından kaynaklanan ve atmosferdeki miktardaki normalin üzerine çıkabilen karbondioksit gazını fotosentezde kullanarak, organik maddeye çevirmektedirler. Böylece karbondioksit diğer organizmaların kullanabileceği bir forma çevrilmekle kalmaz aynı zamanda yanında, bu gazın fazlalığında ortaya çıkan ve </a:t>
            </a:r>
            <a:r>
              <a:rPr lang="tr-TR" b="1" dirty="0"/>
              <a:t>sera etkisi olarak adlandırılan küresel ısınmanın</a:t>
            </a:r>
            <a:r>
              <a:rPr lang="tr-TR" dirty="0"/>
              <a:t> önüne geçilmesi de sağlanmış olunur.</a:t>
            </a:r>
            <a:r>
              <a:rPr lang="tr-TR" dirty="0" smtClean="0"/>
              <a:t> </a:t>
            </a:r>
            <a:endParaRPr lang="tr-TR" dirty="0"/>
          </a:p>
        </p:txBody>
      </p:sp>
    </p:spTree>
    <p:extLst>
      <p:ext uri="{BB962C8B-B14F-4D97-AF65-F5344CB8AC3E}">
        <p14:creationId xmlns:p14="http://schemas.microsoft.com/office/powerpoint/2010/main" val="1924247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720435" y="1918186"/>
            <a:ext cx="10889673" cy="4832092"/>
          </a:xfrm>
          <a:prstGeom prst="rect">
            <a:avLst/>
          </a:prstGeom>
        </p:spPr>
        <p:txBody>
          <a:bodyPr wrap="square">
            <a:spAutoFit/>
          </a:bodyPr>
          <a:lstStyle/>
          <a:p>
            <a:r>
              <a:rPr lang="tr-TR" dirty="0" smtClean="0"/>
              <a:t>Meraların </a:t>
            </a:r>
            <a:r>
              <a:rPr lang="tr-TR" dirty="0"/>
              <a:t>taşıma kapasitelerine, iklim koşullarına, bitki özelliklerine  dikkat edilmeden yapılan aşırı otlama sonucu bozulan mera vasfı nedeniyle yukarıda açıklanan fonksiyonlarını yerine getiremez. Bu şekildeki meraların uygun ıslah yöntem ve araçlar kullanılarak ıslah edilmesi gerekir.</a:t>
            </a:r>
          </a:p>
          <a:p>
            <a:endParaRPr lang="tr-TR" b="1" dirty="0"/>
          </a:p>
          <a:p>
            <a:r>
              <a:rPr lang="tr-TR" sz="2000" b="1" dirty="0" smtClean="0"/>
              <a:t>Aşırı otlatma ve uygun olmayan yönetimi  </a:t>
            </a:r>
            <a:r>
              <a:rPr lang="tr-TR" sz="2000" b="1" dirty="0"/>
              <a:t>sonucu </a:t>
            </a:r>
            <a:r>
              <a:rPr lang="tr-TR" sz="2000" b="1" dirty="0" smtClean="0"/>
              <a:t>Meraların </a:t>
            </a:r>
            <a:r>
              <a:rPr lang="tr-TR" sz="2000" b="1" dirty="0"/>
              <a:t>ıslahını </a:t>
            </a:r>
            <a:r>
              <a:rPr lang="tr-TR" sz="2000" b="1" dirty="0" smtClean="0"/>
              <a:t>gerektiren sorunlar</a:t>
            </a:r>
          </a:p>
          <a:p>
            <a:r>
              <a:rPr lang="tr-TR" b="1" dirty="0"/>
              <a:t>1. </a:t>
            </a:r>
            <a:r>
              <a:rPr lang="tr-TR" dirty="0"/>
              <a:t>Çayır ve meraların verim güçlerini kaybetmeleri,</a:t>
            </a:r>
          </a:p>
          <a:p>
            <a:r>
              <a:rPr lang="tr-TR" b="1" dirty="0"/>
              <a:t>2. </a:t>
            </a:r>
            <a:r>
              <a:rPr lang="tr-TR" dirty="0"/>
              <a:t>Botanik kompozisyonda istenmeyen değişikliklerin olması (Lezzetsiz türlerin çoğalması),</a:t>
            </a:r>
          </a:p>
          <a:p>
            <a:r>
              <a:rPr lang="tr-TR" b="1" dirty="0"/>
              <a:t>3. </a:t>
            </a:r>
            <a:r>
              <a:rPr lang="tr-TR" dirty="0"/>
              <a:t>Yabancı bitkilerin giderek artış göstermesi,</a:t>
            </a:r>
          </a:p>
          <a:p>
            <a:r>
              <a:rPr lang="tr-TR" b="1" dirty="0"/>
              <a:t>4. </a:t>
            </a:r>
            <a:r>
              <a:rPr lang="tr-TR" dirty="0"/>
              <a:t>Çayır-mera topraklarında verimliliğin kaybolmaya başlaması,</a:t>
            </a:r>
          </a:p>
          <a:p>
            <a:r>
              <a:rPr lang="tr-TR" b="1" dirty="0"/>
              <a:t>5. </a:t>
            </a:r>
            <a:r>
              <a:rPr lang="tr-TR" dirty="0"/>
              <a:t>Erozyonun ortaya çıkması,</a:t>
            </a:r>
          </a:p>
          <a:p>
            <a:r>
              <a:rPr lang="tr-TR" b="1" dirty="0"/>
              <a:t>6. </a:t>
            </a:r>
            <a:r>
              <a:rPr lang="tr-TR" dirty="0"/>
              <a:t>Bitki örtüsünün seyrekleşmeye başlaması,</a:t>
            </a:r>
          </a:p>
          <a:p>
            <a:r>
              <a:rPr lang="tr-TR" b="1" dirty="0"/>
              <a:t>7. </a:t>
            </a:r>
            <a:r>
              <a:rPr lang="tr-TR" dirty="0"/>
              <a:t>Su </a:t>
            </a:r>
            <a:r>
              <a:rPr lang="tr-TR" dirty="0" smtClean="0"/>
              <a:t>tutma kapasitesinin  bozulması ,</a:t>
            </a:r>
            <a:endParaRPr lang="tr-TR" dirty="0"/>
          </a:p>
          <a:p>
            <a:r>
              <a:rPr lang="tr-TR" b="1" dirty="0"/>
              <a:t>8. </a:t>
            </a:r>
            <a:r>
              <a:rPr lang="tr-TR" dirty="0"/>
              <a:t>Çayır ve meraların toprak ve bitki örtüsünde ortaya çıkan düzensizlikler</a:t>
            </a:r>
            <a:r>
              <a:rPr lang="tr-TR" dirty="0" smtClean="0"/>
              <a:t>.</a:t>
            </a:r>
          </a:p>
          <a:p>
            <a:endParaRPr lang="tr-TR" dirty="0"/>
          </a:p>
          <a:p>
            <a:r>
              <a:rPr lang="tr-TR" dirty="0"/>
              <a:t>Toprakların sıkışması, hayvanların otlayamadığı dikenli, sert yapılı ve zehirli </a:t>
            </a:r>
            <a:r>
              <a:rPr lang="tr-TR" dirty="0" smtClean="0"/>
              <a:t>bitkilerin çoğalması</a:t>
            </a:r>
            <a:r>
              <a:rPr lang="tr-TR" dirty="0"/>
              <a:t>, hayvan dışkılarının düzensiz dağılması, bitki ve hayvanları engelleyen taş </a:t>
            </a:r>
            <a:r>
              <a:rPr lang="tr-TR" dirty="0" smtClean="0"/>
              <a:t>ve çakılların ortaya çıkması veya çoğalması </a:t>
            </a:r>
            <a:r>
              <a:rPr lang="tr-TR" dirty="0"/>
              <a:t>ıslah işlemlerini zorunlu hale getirir.</a:t>
            </a:r>
            <a:r>
              <a:rPr lang="tr-TR" b="1" dirty="0" smtClean="0"/>
              <a:t> </a:t>
            </a:r>
            <a:endParaRPr lang="tr-TR" b="1" dirty="0"/>
          </a:p>
        </p:txBody>
      </p:sp>
    </p:spTree>
    <p:extLst>
      <p:ext uri="{BB962C8B-B14F-4D97-AF65-F5344CB8AC3E}">
        <p14:creationId xmlns:p14="http://schemas.microsoft.com/office/powerpoint/2010/main" val="5076797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2"/>
          <a:stretch>
            <a:fillRect/>
          </a:stretch>
        </p:blipFill>
        <p:spPr>
          <a:xfrm>
            <a:off x="6708" y="3237776"/>
            <a:ext cx="3685803" cy="2765459"/>
          </a:xfrm>
          <a:prstGeom prst="rect">
            <a:avLst/>
          </a:prstGeom>
        </p:spPr>
      </p:pic>
      <p:pic>
        <p:nvPicPr>
          <p:cNvPr id="8" name="Resim 7"/>
          <p:cNvPicPr>
            <a:picLocks noChangeAspect="1"/>
          </p:cNvPicPr>
          <p:nvPr/>
        </p:nvPicPr>
        <p:blipFill>
          <a:blip r:embed="rId3"/>
          <a:stretch>
            <a:fillRect/>
          </a:stretch>
        </p:blipFill>
        <p:spPr>
          <a:xfrm>
            <a:off x="3838368" y="3237776"/>
            <a:ext cx="3659310" cy="2745581"/>
          </a:xfrm>
          <a:prstGeom prst="rect">
            <a:avLst/>
          </a:prstGeom>
        </p:spPr>
      </p:pic>
      <p:pic>
        <p:nvPicPr>
          <p:cNvPr id="9" name="Resim 8"/>
          <p:cNvPicPr>
            <a:picLocks noChangeAspect="1"/>
          </p:cNvPicPr>
          <p:nvPr/>
        </p:nvPicPr>
        <p:blipFill>
          <a:blip r:embed="rId4"/>
          <a:stretch>
            <a:fillRect/>
          </a:stretch>
        </p:blipFill>
        <p:spPr>
          <a:xfrm>
            <a:off x="7789391" y="3237776"/>
            <a:ext cx="4032892" cy="2268502"/>
          </a:xfrm>
          <a:prstGeom prst="rect">
            <a:avLst/>
          </a:prstGeom>
        </p:spPr>
      </p:pic>
    </p:spTree>
    <p:extLst>
      <p:ext uri="{BB962C8B-B14F-4D97-AF65-F5344CB8AC3E}">
        <p14:creationId xmlns:p14="http://schemas.microsoft.com/office/powerpoint/2010/main" val="2751792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88622" y="2619166"/>
            <a:ext cx="3715472" cy="2787719"/>
          </a:xfrm>
          <a:prstGeom prst="rect">
            <a:avLst/>
          </a:prstGeom>
        </p:spPr>
      </p:pic>
      <p:pic>
        <p:nvPicPr>
          <p:cNvPr id="5" name="Resim 4"/>
          <p:cNvPicPr>
            <a:picLocks noChangeAspect="1"/>
          </p:cNvPicPr>
          <p:nvPr/>
        </p:nvPicPr>
        <p:blipFill>
          <a:blip r:embed="rId3"/>
          <a:stretch>
            <a:fillRect/>
          </a:stretch>
        </p:blipFill>
        <p:spPr>
          <a:xfrm>
            <a:off x="8239980" y="2619166"/>
            <a:ext cx="3952019" cy="2965200"/>
          </a:xfrm>
          <a:prstGeom prst="rect">
            <a:avLst/>
          </a:prstGeom>
        </p:spPr>
      </p:pic>
      <p:pic>
        <p:nvPicPr>
          <p:cNvPr id="6" name="Resim 5"/>
          <p:cNvPicPr>
            <a:picLocks noChangeAspect="1"/>
          </p:cNvPicPr>
          <p:nvPr/>
        </p:nvPicPr>
        <p:blipFill>
          <a:blip r:embed="rId4"/>
          <a:stretch>
            <a:fillRect/>
          </a:stretch>
        </p:blipFill>
        <p:spPr>
          <a:xfrm>
            <a:off x="3892714" y="2868580"/>
            <a:ext cx="4170025" cy="3127519"/>
          </a:xfrm>
          <a:prstGeom prst="rect">
            <a:avLst/>
          </a:prstGeom>
        </p:spPr>
      </p:pic>
    </p:spTree>
    <p:extLst>
      <p:ext uri="{BB962C8B-B14F-4D97-AF65-F5344CB8AC3E}">
        <p14:creationId xmlns:p14="http://schemas.microsoft.com/office/powerpoint/2010/main" val="25592806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697603" y="1963184"/>
            <a:ext cx="3600000" cy="2701081"/>
          </a:xfrm>
          <a:prstGeom prst="rect">
            <a:avLst/>
          </a:prstGeom>
        </p:spPr>
      </p:pic>
      <p:pic>
        <p:nvPicPr>
          <p:cNvPr id="3" name="Resim 2"/>
          <p:cNvPicPr>
            <a:picLocks noChangeAspect="1"/>
          </p:cNvPicPr>
          <p:nvPr/>
        </p:nvPicPr>
        <p:blipFill>
          <a:blip r:embed="rId3"/>
          <a:stretch>
            <a:fillRect/>
          </a:stretch>
        </p:blipFill>
        <p:spPr>
          <a:xfrm>
            <a:off x="4414837" y="3552263"/>
            <a:ext cx="3600000" cy="2701081"/>
          </a:xfrm>
          <a:prstGeom prst="rect">
            <a:avLst/>
          </a:prstGeom>
        </p:spPr>
      </p:pic>
      <p:pic>
        <p:nvPicPr>
          <p:cNvPr id="4" name="Resim 3"/>
          <p:cNvPicPr>
            <a:picLocks noChangeAspect="1"/>
          </p:cNvPicPr>
          <p:nvPr/>
        </p:nvPicPr>
        <p:blipFill>
          <a:blip r:embed="rId4"/>
          <a:stretch>
            <a:fillRect/>
          </a:stretch>
        </p:blipFill>
        <p:spPr>
          <a:xfrm>
            <a:off x="8132071" y="1963185"/>
            <a:ext cx="3600000" cy="2701080"/>
          </a:xfrm>
          <a:prstGeom prst="rect">
            <a:avLst/>
          </a:prstGeom>
        </p:spPr>
      </p:pic>
    </p:spTree>
    <p:extLst>
      <p:ext uri="{BB962C8B-B14F-4D97-AF65-F5344CB8AC3E}">
        <p14:creationId xmlns:p14="http://schemas.microsoft.com/office/powerpoint/2010/main" val="8974701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223" y="4447569"/>
            <a:ext cx="1980029" cy="369332"/>
          </a:xfrm>
          <a:prstGeom prst="rect">
            <a:avLst/>
          </a:prstGeom>
          <a:noFill/>
        </p:spPr>
        <p:txBody>
          <a:bodyPr wrap="none" rtlCol="0">
            <a:spAutoFit/>
          </a:bodyPr>
          <a:lstStyle/>
          <a:p>
            <a:r>
              <a:rPr lang="en-GB" b="1" dirty="0">
                <a:solidFill>
                  <a:schemeClr val="bg1"/>
                </a:solidFill>
                <a:latin typeface="Arial" panose="020B0604020202020204" pitchFamily="34" charset="0"/>
                <a:ea typeface="Times New Roman" panose="02020603050405020304" pitchFamily="18" charset="0"/>
              </a:rPr>
              <a:t>Kick-off Meeting</a:t>
            </a:r>
            <a:endParaRPr lang="en-US" dirty="0">
              <a:solidFill>
                <a:schemeClr val="bg1"/>
              </a:solidFill>
            </a:endParaRPr>
          </a:p>
        </p:txBody>
      </p:sp>
      <p:pic>
        <p:nvPicPr>
          <p:cNvPr id="2" name="Resim 1"/>
          <p:cNvPicPr>
            <a:picLocks noChangeAspect="1"/>
          </p:cNvPicPr>
          <p:nvPr/>
        </p:nvPicPr>
        <p:blipFill>
          <a:blip r:embed="rId2"/>
          <a:stretch>
            <a:fillRect/>
          </a:stretch>
        </p:blipFill>
        <p:spPr>
          <a:xfrm>
            <a:off x="578333" y="1963186"/>
            <a:ext cx="3311186" cy="2484383"/>
          </a:xfrm>
          <a:prstGeom prst="rect">
            <a:avLst/>
          </a:prstGeom>
        </p:spPr>
      </p:pic>
      <p:pic>
        <p:nvPicPr>
          <p:cNvPr id="7" name="Resim 6"/>
          <p:cNvPicPr>
            <a:picLocks noChangeAspect="1"/>
          </p:cNvPicPr>
          <p:nvPr/>
        </p:nvPicPr>
        <p:blipFill>
          <a:blip r:embed="rId3"/>
          <a:stretch>
            <a:fillRect/>
          </a:stretch>
        </p:blipFill>
        <p:spPr>
          <a:xfrm>
            <a:off x="3944884" y="2996960"/>
            <a:ext cx="3913162" cy="2901218"/>
          </a:xfrm>
          <a:prstGeom prst="rect">
            <a:avLst/>
          </a:prstGeom>
        </p:spPr>
      </p:pic>
      <p:pic>
        <p:nvPicPr>
          <p:cNvPr id="8" name="Resim 7"/>
          <p:cNvPicPr>
            <a:picLocks noChangeAspect="1"/>
          </p:cNvPicPr>
          <p:nvPr/>
        </p:nvPicPr>
        <p:blipFill>
          <a:blip r:embed="rId4"/>
          <a:stretch>
            <a:fillRect/>
          </a:stretch>
        </p:blipFill>
        <p:spPr>
          <a:xfrm>
            <a:off x="7913411" y="1963185"/>
            <a:ext cx="3803432" cy="2853715"/>
          </a:xfrm>
          <a:prstGeom prst="rect">
            <a:avLst/>
          </a:prstGeom>
        </p:spPr>
      </p:pic>
    </p:spTree>
    <p:extLst>
      <p:ext uri="{BB962C8B-B14F-4D97-AF65-F5344CB8AC3E}">
        <p14:creationId xmlns:p14="http://schemas.microsoft.com/office/powerpoint/2010/main" val="36825767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223" y="4447569"/>
            <a:ext cx="1980029" cy="369332"/>
          </a:xfrm>
          <a:prstGeom prst="rect">
            <a:avLst/>
          </a:prstGeom>
          <a:noFill/>
        </p:spPr>
        <p:txBody>
          <a:bodyPr wrap="none" rtlCol="0">
            <a:spAutoFit/>
          </a:bodyPr>
          <a:lstStyle/>
          <a:p>
            <a:r>
              <a:rPr lang="en-GB" b="1" dirty="0">
                <a:solidFill>
                  <a:schemeClr val="bg1"/>
                </a:solidFill>
                <a:latin typeface="Arial" panose="020B0604020202020204" pitchFamily="34" charset="0"/>
                <a:ea typeface="Times New Roman" panose="02020603050405020304" pitchFamily="18" charset="0"/>
              </a:rPr>
              <a:t>Kick-off Meeting</a:t>
            </a:r>
            <a:endParaRPr lang="en-US" dirty="0">
              <a:solidFill>
                <a:schemeClr val="bg1"/>
              </a:solidFill>
            </a:endParaRP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4785"/>
          <a:stretch/>
        </p:blipFill>
        <p:spPr bwMode="auto">
          <a:xfrm>
            <a:off x="1675667" y="3780630"/>
            <a:ext cx="8165019" cy="1540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1708364" y="2369642"/>
            <a:ext cx="8132322" cy="132343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8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TEŞEKKÜRLER</a:t>
            </a:r>
          </a:p>
        </p:txBody>
      </p:sp>
    </p:spTree>
    <p:extLst>
      <p:ext uri="{BB962C8B-B14F-4D97-AF65-F5344CB8AC3E}">
        <p14:creationId xmlns:p14="http://schemas.microsoft.com/office/powerpoint/2010/main" val="40118658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651163" y="1843574"/>
            <a:ext cx="10958946" cy="1908215"/>
          </a:xfrm>
          <a:prstGeom prst="rect">
            <a:avLst/>
          </a:prstGeom>
        </p:spPr>
        <p:txBody>
          <a:bodyPr wrap="square">
            <a:spAutoFit/>
          </a:bodyPr>
          <a:lstStyle/>
          <a:p>
            <a:r>
              <a:rPr lang="tr-TR" b="1" dirty="0" smtClean="0">
                <a:solidFill>
                  <a:srgbClr val="C00000"/>
                </a:solidFill>
              </a:rPr>
              <a:t>Türkiye Tarım  ve Çayır-Mera Arazileri varlığı</a:t>
            </a:r>
          </a:p>
          <a:p>
            <a:pPr algn="ctr"/>
            <a:endParaRPr lang="tr-TR" sz="1000" b="1" dirty="0"/>
          </a:p>
          <a:p>
            <a:pPr marL="342900" indent="-342900" algn="just">
              <a:buFont typeface="Wingdings" panose="05000000000000000000" pitchFamily="2" charset="2"/>
              <a:buChar char="ü"/>
            </a:pPr>
            <a:r>
              <a:rPr lang="tr-TR" dirty="0"/>
              <a:t>Türkiye, toprak kaynakları açısından </a:t>
            </a:r>
            <a:r>
              <a:rPr lang="tr-TR" dirty="0" smtClean="0"/>
              <a:t>zengin bir ülke </a:t>
            </a:r>
            <a:r>
              <a:rPr lang="tr-TR" smtClean="0"/>
              <a:t>değidir</a:t>
            </a:r>
            <a:r>
              <a:rPr lang="tr-TR" smtClean="0"/>
              <a:t>. </a:t>
            </a:r>
            <a:r>
              <a:rPr lang="tr-TR" dirty="0"/>
              <a:t>1982-84 yıllarında güncellenen yoklama düzeyindeki toprak etütlerinin yorumlarına göre belirlenen arazi yetenek sınıflarının özellikleri ve dağılımını gösteren veriler incelendiğinde; korunması gereken arazilerin ülkemizin yaklaşık dörtte birini oluşturduğu, her türlü tarıma elverişli arazilerin ise sadece % 6,5 oranında kaldığı görülmektedir</a:t>
            </a:r>
          </a:p>
          <a:p>
            <a:r>
              <a:rPr lang="tr-TR" b="1" dirty="0" smtClean="0">
                <a:solidFill>
                  <a:srgbClr val="C00000"/>
                </a:solidFill>
              </a:rPr>
              <a:t> </a:t>
            </a:r>
            <a:endParaRPr lang="tr-TR" b="1" dirty="0">
              <a:solidFill>
                <a:srgbClr val="C00000"/>
              </a:solidFill>
            </a:endParaRPr>
          </a:p>
        </p:txBody>
      </p:sp>
      <p:graphicFrame>
        <p:nvGraphicFramePr>
          <p:cNvPr id="5" name="Table 2"/>
          <p:cNvGraphicFramePr>
            <a:graphicFrameLocks noGrp="1"/>
          </p:cNvGraphicFramePr>
          <p:nvPr>
            <p:extLst>
              <p:ext uri="{D42A27DB-BD31-4B8C-83A1-F6EECF244321}">
                <p14:modId xmlns:p14="http://schemas.microsoft.com/office/powerpoint/2010/main" val="2480388507"/>
              </p:ext>
            </p:extLst>
          </p:nvPr>
        </p:nvGraphicFramePr>
        <p:xfrm>
          <a:off x="1086126" y="3533605"/>
          <a:ext cx="8964487" cy="3167636"/>
        </p:xfrm>
        <a:graphic>
          <a:graphicData uri="http://schemas.openxmlformats.org/drawingml/2006/table">
            <a:tbl>
              <a:tblPr>
                <a:tableStyleId>{5C22544A-7EE6-4342-B048-85BDC9FD1C3A}</a:tableStyleId>
              </a:tblPr>
              <a:tblGrid>
                <a:gridCol w="3208783">
                  <a:extLst>
                    <a:ext uri="{9D8B030D-6E8A-4147-A177-3AD203B41FA5}">
                      <a16:colId xmlns:a16="http://schemas.microsoft.com/office/drawing/2014/main" val="3820881722"/>
                    </a:ext>
                  </a:extLst>
                </a:gridCol>
                <a:gridCol w="1143000">
                  <a:extLst>
                    <a:ext uri="{9D8B030D-6E8A-4147-A177-3AD203B41FA5}">
                      <a16:colId xmlns:a16="http://schemas.microsoft.com/office/drawing/2014/main" val="1906891167"/>
                    </a:ext>
                  </a:extLst>
                </a:gridCol>
                <a:gridCol w="685800">
                  <a:extLst>
                    <a:ext uri="{9D8B030D-6E8A-4147-A177-3AD203B41FA5}">
                      <a16:colId xmlns:a16="http://schemas.microsoft.com/office/drawing/2014/main" val="1778505485"/>
                    </a:ext>
                  </a:extLst>
                </a:gridCol>
                <a:gridCol w="1046584">
                  <a:extLst>
                    <a:ext uri="{9D8B030D-6E8A-4147-A177-3AD203B41FA5}">
                      <a16:colId xmlns:a16="http://schemas.microsoft.com/office/drawing/2014/main" val="1705047104"/>
                    </a:ext>
                  </a:extLst>
                </a:gridCol>
                <a:gridCol w="1152128">
                  <a:extLst>
                    <a:ext uri="{9D8B030D-6E8A-4147-A177-3AD203B41FA5}">
                      <a16:colId xmlns:a16="http://schemas.microsoft.com/office/drawing/2014/main" val="468076534"/>
                    </a:ext>
                  </a:extLst>
                </a:gridCol>
                <a:gridCol w="936104">
                  <a:extLst>
                    <a:ext uri="{9D8B030D-6E8A-4147-A177-3AD203B41FA5}">
                      <a16:colId xmlns:a16="http://schemas.microsoft.com/office/drawing/2014/main" val="3510813438"/>
                    </a:ext>
                  </a:extLst>
                </a:gridCol>
                <a:gridCol w="792088">
                  <a:extLst>
                    <a:ext uri="{9D8B030D-6E8A-4147-A177-3AD203B41FA5}">
                      <a16:colId xmlns:a16="http://schemas.microsoft.com/office/drawing/2014/main" val="2691663791"/>
                    </a:ext>
                  </a:extLst>
                </a:gridCol>
              </a:tblGrid>
              <a:tr h="120097">
                <a:tc gridSpan="7">
                  <a:txBody>
                    <a:bodyPr/>
                    <a:lstStyle/>
                    <a:p>
                      <a:pPr marL="210185" marR="169545" indent="111125" algn="ctr">
                        <a:lnSpc>
                          <a:spcPct val="99000"/>
                        </a:lnSpc>
                        <a:spcBef>
                          <a:spcPts val="65"/>
                        </a:spcBef>
                        <a:spcAft>
                          <a:spcPts val="0"/>
                        </a:spcAft>
                      </a:pPr>
                      <a:r>
                        <a:rPr lang="tr-TR" sz="1400" b="1" dirty="0" smtClean="0">
                          <a:effectLst/>
                          <a:latin typeface="+mj-lt"/>
                        </a:rPr>
                        <a:t>Türkiye’de </a:t>
                      </a:r>
                      <a:r>
                        <a:rPr lang="tr-TR" sz="1400" b="1" dirty="0">
                          <a:effectLst/>
                          <a:latin typeface="+mj-lt"/>
                        </a:rPr>
                        <a:t>Arazi Yetenek Sınıflarının Özellikleri ve Dağılımı</a:t>
                      </a:r>
                      <a:endParaRPr lang="tr-TR" sz="1400" b="1"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323347321"/>
                  </a:ext>
                </a:extLst>
              </a:tr>
              <a:tr h="240193">
                <a:tc gridSpan="3">
                  <a:txBody>
                    <a:bodyPr/>
                    <a:lstStyle/>
                    <a:p>
                      <a:pPr algn="l">
                        <a:lnSpc>
                          <a:spcPts val="600"/>
                        </a:lnSpc>
                        <a:spcBef>
                          <a:spcPts val="35"/>
                        </a:spcBef>
                        <a:spcAft>
                          <a:spcPts val="0"/>
                        </a:spcAft>
                      </a:pPr>
                      <a:r>
                        <a:rPr lang="tr-TR" sz="1400" b="1" dirty="0">
                          <a:effectLst/>
                          <a:latin typeface="+mj-lt"/>
                        </a:rPr>
                        <a:t> </a:t>
                      </a:r>
                    </a:p>
                    <a:p>
                      <a:pPr marL="942340" marR="376555" indent="-533400" algn="l">
                        <a:lnSpc>
                          <a:spcPct val="107000"/>
                        </a:lnSpc>
                        <a:spcAft>
                          <a:spcPts val="0"/>
                        </a:spcAft>
                      </a:pPr>
                      <a:r>
                        <a:rPr lang="tr-TR" sz="1400" b="1" dirty="0">
                          <a:effectLst/>
                          <a:latin typeface="+mj-lt"/>
                        </a:rPr>
                        <a:t>ARA</a:t>
                      </a:r>
                      <a:r>
                        <a:rPr lang="tr-TR" sz="1400" b="1" spc="-10" dirty="0">
                          <a:effectLst/>
                          <a:latin typeface="+mj-lt"/>
                        </a:rPr>
                        <a:t>Z</a:t>
                      </a:r>
                      <a:r>
                        <a:rPr lang="tr-TR" sz="1400" b="1" dirty="0">
                          <a:effectLst/>
                          <a:latin typeface="+mj-lt"/>
                        </a:rPr>
                        <a:t>İ YETENEK SINIFLARI VE Ö</a:t>
                      </a:r>
                      <a:r>
                        <a:rPr lang="tr-TR" sz="1400" b="1" spc="-10" dirty="0">
                          <a:effectLst/>
                          <a:latin typeface="+mj-lt"/>
                        </a:rPr>
                        <a:t>Z</a:t>
                      </a:r>
                      <a:r>
                        <a:rPr lang="tr-TR" sz="1400" b="1" dirty="0">
                          <a:effectLst/>
                          <a:latin typeface="+mj-lt"/>
                        </a:rPr>
                        <a:t>EL</a:t>
                      </a:r>
                      <a:r>
                        <a:rPr lang="tr-TR" sz="1400" b="1" spc="-5" dirty="0">
                          <a:effectLst/>
                          <a:latin typeface="+mj-lt"/>
                        </a:rPr>
                        <a:t>L</a:t>
                      </a:r>
                      <a:r>
                        <a:rPr lang="tr-TR" sz="1400" b="1" dirty="0">
                          <a:effectLst/>
                          <a:latin typeface="+mj-lt"/>
                        </a:rPr>
                        <a:t>İKLE</a:t>
                      </a:r>
                      <a:r>
                        <a:rPr lang="tr-TR" sz="1400" b="1" spc="5" dirty="0">
                          <a:effectLst/>
                          <a:latin typeface="+mj-lt"/>
                        </a:rPr>
                        <a:t>R</a:t>
                      </a:r>
                      <a:r>
                        <a:rPr lang="tr-TR" sz="1400" b="1" dirty="0">
                          <a:effectLst/>
                          <a:latin typeface="+mj-lt"/>
                        </a:rPr>
                        <a:t>İ</a:t>
                      </a:r>
                      <a:endParaRPr lang="tr-TR" sz="1400" b="1"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tc hMerge="1">
                  <a:txBody>
                    <a:bodyPr/>
                    <a:lstStyle/>
                    <a:p>
                      <a:endParaRPr lang="tr-TR"/>
                    </a:p>
                  </a:txBody>
                  <a:tcPr/>
                </a:tc>
                <a:tc gridSpan="2">
                  <a:txBody>
                    <a:bodyPr/>
                    <a:lstStyle/>
                    <a:p>
                      <a:pPr algn="l">
                        <a:lnSpc>
                          <a:spcPts val="1200"/>
                        </a:lnSpc>
                        <a:spcBef>
                          <a:spcPts val="10"/>
                        </a:spcBef>
                        <a:spcAft>
                          <a:spcPts val="0"/>
                        </a:spcAft>
                      </a:pPr>
                      <a:r>
                        <a:rPr lang="tr-TR" sz="1400" b="1" dirty="0">
                          <a:effectLst/>
                          <a:latin typeface="+mj-lt"/>
                        </a:rPr>
                        <a:t> </a:t>
                      </a:r>
                    </a:p>
                    <a:p>
                      <a:pPr marL="111125" algn="l">
                        <a:lnSpc>
                          <a:spcPct val="107000"/>
                        </a:lnSpc>
                        <a:spcAft>
                          <a:spcPts val="0"/>
                        </a:spcAft>
                      </a:pPr>
                      <a:r>
                        <a:rPr lang="tr-TR" sz="1400" b="1" dirty="0">
                          <a:effectLst/>
                          <a:latin typeface="+mj-lt"/>
                        </a:rPr>
                        <a:t>TOPLAM</a:t>
                      </a:r>
                      <a:r>
                        <a:rPr lang="tr-TR" sz="1400" b="1" spc="5" dirty="0">
                          <a:effectLst/>
                          <a:latin typeface="+mj-lt"/>
                        </a:rPr>
                        <a:t> </a:t>
                      </a:r>
                      <a:r>
                        <a:rPr lang="tr-TR" sz="1400" b="1" dirty="0">
                          <a:effectLst/>
                          <a:latin typeface="+mj-lt"/>
                        </a:rPr>
                        <a:t>ALAN</a:t>
                      </a:r>
                      <a:r>
                        <a:rPr lang="tr-TR" sz="1400" b="1" spc="5" dirty="0">
                          <a:effectLst/>
                          <a:latin typeface="+mj-lt"/>
                        </a:rPr>
                        <a:t> </a:t>
                      </a:r>
                      <a:r>
                        <a:rPr lang="tr-TR" sz="1400" b="1" dirty="0">
                          <a:effectLst/>
                          <a:latin typeface="+mj-lt"/>
                        </a:rPr>
                        <a:t>(ha)</a:t>
                      </a:r>
                      <a:endParaRPr lang="tr-TR" sz="1400" b="1"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tc gridSpan="2">
                  <a:txBody>
                    <a:bodyPr/>
                    <a:lstStyle/>
                    <a:p>
                      <a:pPr marL="210185" marR="169545" indent="111125" algn="ctr">
                        <a:lnSpc>
                          <a:spcPct val="99000"/>
                        </a:lnSpc>
                        <a:spcBef>
                          <a:spcPts val="65"/>
                        </a:spcBef>
                        <a:spcAft>
                          <a:spcPts val="0"/>
                        </a:spcAft>
                      </a:pPr>
                      <a:r>
                        <a:rPr lang="tr-TR" sz="1400" b="1" dirty="0">
                          <a:effectLst/>
                          <a:latin typeface="+mj-lt"/>
                        </a:rPr>
                        <a:t>GENEL TOPLAMA ORANI</a:t>
                      </a:r>
                      <a:r>
                        <a:rPr lang="tr-TR" sz="1400" b="1" spc="5" dirty="0">
                          <a:effectLst/>
                          <a:latin typeface="+mj-lt"/>
                        </a:rPr>
                        <a:t> </a:t>
                      </a:r>
                      <a:r>
                        <a:rPr lang="tr-TR" sz="1400" b="1" dirty="0">
                          <a:effectLst/>
                          <a:latin typeface="+mj-lt"/>
                        </a:rPr>
                        <a:t>(</a:t>
                      </a:r>
                      <a:r>
                        <a:rPr lang="tr-TR" sz="1400" b="1" spc="-20" dirty="0">
                          <a:effectLst/>
                          <a:latin typeface="+mj-lt"/>
                        </a:rPr>
                        <a:t>%</a:t>
                      </a:r>
                      <a:r>
                        <a:rPr lang="tr-TR" sz="1400" b="1" dirty="0">
                          <a:effectLst/>
                          <a:latin typeface="+mj-lt"/>
                        </a:rPr>
                        <a:t>)</a:t>
                      </a:r>
                      <a:endParaRPr lang="tr-TR" sz="1400" b="1"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extLst>
                  <a:ext uri="{0D108BD9-81ED-4DB2-BD59-A6C34878D82A}">
                    <a16:rowId xmlns:a16="http://schemas.microsoft.com/office/drawing/2014/main" val="2657557522"/>
                  </a:ext>
                </a:extLst>
              </a:tr>
              <a:tr h="96212">
                <a:tc>
                  <a:txBody>
                    <a:bodyPr/>
                    <a:lstStyle/>
                    <a:p>
                      <a:pPr marL="38100" algn="l">
                        <a:lnSpc>
                          <a:spcPts val="1140"/>
                        </a:lnSpc>
                        <a:spcAft>
                          <a:spcPts val="0"/>
                        </a:spcAft>
                      </a:pPr>
                      <a:r>
                        <a:rPr lang="tr-TR" sz="1400" b="1" dirty="0">
                          <a:effectLst/>
                          <a:latin typeface="+mj-lt"/>
                        </a:rPr>
                        <a:t>Özellik</a:t>
                      </a:r>
                      <a:endParaRPr lang="tr-TR" sz="1400" b="1"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62865" algn="ctr">
                        <a:lnSpc>
                          <a:spcPts val="1140"/>
                        </a:lnSpc>
                        <a:spcAft>
                          <a:spcPts val="0"/>
                        </a:spcAft>
                      </a:pPr>
                      <a:r>
                        <a:rPr lang="tr-TR" sz="1400" b="1" dirty="0">
                          <a:effectLst/>
                          <a:latin typeface="+mj-lt"/>
                        </a:rPr>
                        <a:t>Verim Gücü</a:t>
                      </a:r>
                      <a:endParaRPr lang="tr-TR" sz="1400" b="1"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8735" algn="ctr">
                        <a:lnSpc>
                          <a:spcPts val="1140"/>
                        </a:lnSpc>
                        <a:spcAft>
                          <a:spcPts val="0"/>
                        </a:spcAft>
                      </a:pPr>
                      <a:r>
                        <a:rPr lang="tr-TR" sz="1400" b="1" dirty="0">
                          <a:effectLst/>
                          <a:latin typeface="+mj-lt"/>
                        </a:rPr>
                        <a:t>S</a:t>
                      </a:r>
                      <a:r>
                        <a:rPr lang="tr-TR" sz="1400" b="1" spc="-5" dirty="0">
                          <a:effectLst/>
                          <a:latin typeface="+mj-lt"/>
                        </a:rPr>
                        <a:t>ı</a:t>
                      </a:r>
                      <a:r>
                        <a:rPr lang="tr-TR" sz="1400" b="1" dirty="0">
                          <a:effectLst/>
                          <a:latin typeface="+mj-lt"/>
                        </a:rPr>
                        <a:t>nıf</a:t>
                      </a:r>
                      <a:endParaRPr lang="tr-TR" sz="1400" b="1"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33985" algn="ctr">
                        <a:lnSpc>
                          <a:spcPts val="1140"/>
                        </a:lnSpc>
                        <a:spcAft>
                          <a:spcPts val="0"/>
                        </a:spcAft>
                      </a:pPr>
                      <a:r>
                        <a:rPr lang="tr-TR" sz="1400" b="1" spc="5" dirty="0">
                          <a:effectLst/>
                          <a:latin typeface="+mj-lt"/>
                        </a:rPr>
                        <a:t>1965-71</a:t>
                      </a:r>
                      <a:endParaRPr lang="tr-TR" sz="1400" b="1"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02870" algn="ctr">
                        <a:lnSpc>
                          <a:spcPts val="1140"/>
                        </a:lnSpc>
                        <a:spcAft>
                          <a:spcPts val="0"/>
                        </a:spcAft>
                      </a:pPr>
                      <a:r>
                        <a:rPr lang="tr-TR" sz="1400" b="1" spc="5" dirty="0">
                          <a:effectLst/>
                          <a:latin typeface="+mj-lt"/>
                        </a:rPr>
                        <a:t>1982-84</a:t>
                      </a:r>
                      <a:endParaRPr lang="tr-TR" sz="1400" b="1"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8735" algn="ctr">
                        <a:lnSpc>
                          <a:spcPts val="1140"/>
                        </a:lnSpc>
                        <a:spcAft>
                          <a:spcPts val="0"/>
                        </a:spcAft>
                      </a:pPr>
                      <a:r>
                        <a:rPr lang="tr-TR" sz="1400" b="1" spc="5" dirty="0">
                          <a:effectLst/>
                          <a:latin typeface="+mj-lt"/>
                        </a:rPr>
                        <a:t>1965-71</a:t>
                      </a:r>
                      <a:endParaRPr lang="tr-TR" sz="1400" b="1"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8735" algn="ctr">
                        <a:lnSpc>
                          <a:spcPts val="1140"/>
                        </a:lnSpc>
                        <a:spcAft>
                          <a:spcPts val="0"/>
                        </a:spcAft>
                      </a:pPr>
                      <a:r>
                        <a:rPr lang="tr-TR" sz="1400" b="1" spc="5" dirty="0">
                          <a:effectLst/>
                          <a:latin typeface="+mj-lt"/>
                        </a:rPr>
                        <a:t>1982-84</a:t>
                      </a:r>
                      <a:endParaRPr lang="tr-TR" sz="1400" b="1"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304279030"/>
                  </a:ext>
                </a:extLst>
              </a:tr>
              <a:tr h="96212">
                <a:tc>
                  <a:txBody>
                    <a:bodyPr/>
                    <a:lstStyle/>
                    <a:p>
                      <a:pPr marL="38100" algn="l">
                        <a:lnSpc>
                          <a:spcPts val="1130"/>
                        </a:lnSpc>
                        <a:spcAft>
                          <a:spcPts val="0"/>
                        </a:spcAft>
                      </a:pPr>
                      <a:r>
                        <a:rPr lang="tr-TR" sz="1400" dirty="0">
                          <a:effectLst/>
                          <a:latin typeface="+mj-lt"/>
                        </a:rPr>
                        <a:t>Her</a:t>
                      </a:r>
                      <a:r>
                        <a:rPr lang="tr-TR" sz="1400" spc="5" dirty="0">
                          <a:effectLst/>
                          <a:latin typeface="+mj-lt"/>
                        </a:rPr>
                        <a:t> </a:t>
                      </a:r>
                      <a:r>
                        <a:rPr lang="tr-TR" sz="1400" dirty="0">
                          <a:effectLst/>
                          <a:latin typeface="+mj-lt"/>
                        </a:rPr>
                        <a:t>türlü </a:t>
                      </a:r>
                      <a:r>
                        <a:rPr lang="tr-TR" sz="1400" spc="5" dirty="0">
                          <a:effectLst/>
                          <a:latin typeface="+mj-lt"/>
                        </a:rPr>
                        <a:t> </a:t>
                      </a:r>
                      <a:r>
                        <a:rPr lang="tr-TR" sz="1400" dirty="0">
                          <a:effectLst/>
                          <a:latin typeface="+mj-lt"/>
                        </a:rPr>
                        <a:t>tar</a:t>
                      </a:r>
                      <a:r>
                        <a:rPr lang="tr-TR" sz="1400" spc="-5" dirty="0">
                          <a:effectLst/>
                          <a:latin typeface="+mj-lt"/>
                        </a:rPr>
                        <a:t>ı</a:t>
                      </a:r>
                      <a:r>
                        <a:rPr lang="tr-TR" sz="1400" spc="-10" dirty="0">
                          <a:effectLst/>
                          <a:latin typeface="+mj-lt"/>
                        </a:rPr>
                        <a:t>m</a:t>
                      </a:r>
                      <a:r>
                        <a:rPr lang="tr-TR" sz="1400" dirty="0">
                          <a:effectLst/>
                          <a:latin typeface="+mj-lt"/>
                        </a:rPr>
                        <a:t>a </a:t>
                      </a:r>
                      <a:r>
                        <a:rPr lang="tr-TR" sz="1400" spc="5" dirty="0">
                          <a:effectLst/>
                          <a:latin typeface="+mj-lt"/>
                        </a:rPr>
                        <a:t>v</a:t>
                      </a:r>
                      <a:r>
                        <a:rPr lang="tr-TR" sz="1400" dirty="0">
                          <a:effectLst/>
                          <a:latin typeface="+mj-lt"/>
                        </a:rPr>
                        <a:t>e </a:t>
                      </a:r>
                      <a:r>
                        <a:rPr lang="tr-TR" sz="1400" spc="-5" dirty="0" smtClean="0">
                          <a:effectLst/>
                          <a:latin typeface="+mj-lt"/>
                        </a:rPr>
                        <a:t>i</a:t>
                      </a:r>
                      <a:r>
                        <a:rPr lang="tr-TR" sz="1400" dirty="0" smtClean="0">
                          <a:effectLst/>
                          <a:latin typeface="+mj-lt"/>
                        </a:rPr>
                        <a:t>şle</a:t>
                      </a:r>
                      <a:r>
                        <a:rPr lang="tr-TR" sz="1400" spc="-10" dirty="0" smtClean="0">
                          <a:effectLst/>
                          <a:latin typeface="+mj-lt"/>
                        </a:rPr>
                        <a:t>m</a:t>
                      </a:r>
                      <a:r>
                        <a:rPr lang="tr-TR" sz="1400" dirty="0" smtClean="0">
                          <a:effectLst/>
                          <a:latin typeface="+mj-lt"/>
                        </a:rPr>
                        <a:t>eye</a:t>
                      </a:r>
                      <a:r>
                        <a:rPr lang="tr-TR" sz="1400" baseline="0" dirty="0" smtClean="0">
                          <a:effectLst/>
                          <a:latin typeface="+mj-lt"/>
                        </a:rPr>
                        <a:t> </a:t>
                      </a:r>
                      <a:r>
                        <a:rPr lang="tr-TR" sz="1400" dirty="0" smtClean="0">
                          <a:effectLst/>
                          <a:latin typeface="+mj-lt"/>
                        </a:rPr>
                        <a:t>elver</a:t>
                      </a:r>
                      <a:r>
                        <a:rPr lang="tr-TR" sz="1400" spc="-5" dirty="0" smtClean="0">
                          <a:effectLst/>
                          <a:latin typeface="+mj-lt"/>
                        </a:rPr>
                        <a:t>i</a:t>
                      </a:r>
                      <a:r>
                        <a:rPr lang="tr-TR" sz="1400" dirty="0" smtClean="0">
                          <a:effectLst/>
                          <a:latin typeface="+mj-lt"/>
                        </a:rPr>
                        <a:t>şli</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algn="ctr">
                        <a:lnSpc>
                          <a:spcPts val="1100"/>
                        </a:lnSpc>
                        <a:spcBef>
                          <a:spcPts val="25"/>
                        </a:spcBef>
                        <a:spcAft>
                          <a:spcPts val="0"/>
                        </a:spcAft>
                      </a:pPr>
                      <a:r>
                        <a:rPr lang="tr-TR" sz="1400" dirty="0">
                          <a:effectLst/>
                          <a:latin typeface="+mj-lt"/>
                        </a:rPr>
                        <a:t> </a:t>
                      </a:r>
                      <a:r>
                        <a:rPr lang="tr-TR" sz="1400" dirty="0" smtClean="0">
                          <a:effectLst/>
                          <a:latin typeface="+mj-lt"/>
                        </a:rPr>
                        <a:t>%</a:t>
                      </a:r>
                      <a:r>
                        <a:rPr lang="tr-TR" sz="1400" spc="5" dirty="0" smtClean="0">
                          <a:effectLst/>
                          <a:latin typeface="+mj-lt"/>
                        </a:rPr>
                        <a:t> </a:t>
                      </a:r>
                      <a:r>
                        <a:rPr lang="tr-TR" sz="1400" dirty="0">
                          <a:effectLst/>
                          <a:latin typeface="+mj-lt"/>
                        </a:rPr>
                        <a:t>100</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algn="ctr">
                        <a:lnSpc>
                          <a:spcPts val="1100"/>
                        </a:lnSpc>
                        <a:spcBef>
                          <a:spcPts val="25"/>
                        </a:spcBef>
                        <a:spcAft>
                          <a:spcPts val="0"/>
                        </a:spcAft>
                      </a:pPr>
                      <a:r>
                        <a:rPr lang="tr-TR" sz="1400" dirty="0">
                          <a:effectLst/>
                          <a:latin typeface="+mj-lt"/>
                        </a:rPr>
                        <a:t> </a:t>
                      </a:r>
                      <a:r>
                        <a:rPr lang="tr-TR" sz="1400" dirty="0" smtClean="0">
                          <a:effectLst/>
                          <a:latin typeface="+mj-lt"/>
                        </a:rPr>
                        <a:t>I</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algn="r">
                        <a:lnSpc>
                          <a:spcPts val="1100"/>
                        </a:lnSpc>
                        <a:spcBef>
                          <a:spcPts val="25"/>
                        </a:spcBef>
                        <a:spcAft>
                          <a:spcPts val="0"/>
                        </a:spcAft>
                      </a:pPr>
                      <a:r>
                        <a:rPr lang="tr-TR" sz="1400" dirty="0">
                          <a:effectLst/>
                          <a:latin typeface="+mj-lt"/>
                        </a:rPr>
                        <a:t> </a:t>
                      </a:r>
                      <a:r>
                        <a:rPr lang="tr-TR" sz="1400" dirty="0" smtClean="0">
                          <a:effectLst/>
                          <a:latin typeface="+mj-lt"/>
                        </a:rPr>
                        <a:t>5</a:t>
                      </a:r>
                      <a:r>
                        <a:rPr lang="tr-TR" sz="1400" spc="5" dirty="0" smtClean="0">
                          <a:effectLst/>
                          <a:latin typeface="+mj-lt"/>
                        </a:rPr>
                        <a:t> </a:t>
                      </a:r>
                      <a:r>
                        <a:rPr lang="tr-TR" sz="1400" spc="5" dirty="0">
                          <a:effectLst/>
                          <a:latin typeface="+mj-lt"/>
                        </a:rPr>
                        <a:t>01</a:t>
                      </a:r>
                      <a:r>
                        <a:rPr lang="tr-TR" sz="1400" dirty="0">
                          <a:effectLst/>
                          <a:latin typeface="+mj-lt"/>
                        </a:rPr>
                        <a:t>2</a:t>
                      </a:r>
                      <a:r>
                        <a:rPr lang="tr-TR" sz="1400" spc="5" dirty="0">
                          <a:effectLst/>
                          <a:latin typeface="+mj-lt"/>
                        </a:rPr>
                        <a:t> 537</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algn="r">
                        <a:lnSpc>
                          <a:spcPts val="1100"/>
                        </a:lnSpc>
                        <a:spcBef>
                          <a:spcPts val="25"/>
                        </a:spcBef>
                        <a:spcAft>
                          <a:spcPts val="0"/>
                        </a:spcAft>
                      </a:pPr>
                      <a:r>
                        <a:rPr lang="tr-TR" sz="1400" dirty="0">
                          <a:effectLst/>
                          <a:latin typeface="+mj-lt"/>
                        </a:rPr>
                        <a:t> </a:t>
                      </a:r>
                      <a:r>
                        <a:rPr lang="tr-TR" sz="1400" dirty="0" smtClean="0">
                          <a:effectLst/>
                          <a:latin typeface="+mj-lt"/>
                        </a:rPr>
                        <a:t>5</a:t>
                      </a:r>
                      <a:r>
                        <a:rPr lang="tr-TR" sz="1400" spc="5" dirty="0" smtClean="0">
                          <a:effectLst/>
                          <a:latin typeface="+mj-lt"/>
                        </a:rPr>
                        <a:t> </a:t>
                      </a:r>
                      <a:r>
                        <a:rPr lang="tr-TR" sz="1400" spc="5" dirty="0">
                          <a:effectLst/>
                          <a:latin typeface="+mj-lt"/>
                        </a:rPr>
                        <a:t>08</a:t>
                      </a:r>
                      <a:r>
                        <a:rPr lang="tr-TR" sz="1400" dirty="0">
                          <a:effectLst/>
                          <a:latin typeface="+mj-lt"/>
                        </a:rPr>
                        <a:t>6</a:t>
                      </a:r>
                      <a:r>
                        <a:rPr lang="tr-TR" sz="1400" spc="5" dirty="0">
                          <a:effectLst/>
                          <a:latin typeface="+mj-lt"/>
                        </a:rPr>
                        <a:t> 084</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algn="ctr">
                        <a:lnSpc>
                          <a:spcPts val="1100"/>
                        </a:lnSpc>
                        <a:spcBef>
                          <a:spcPts val="25"/>
                        </a:spcBef>
                        <a:spcAft>
                          <a:spcPts val="0"/>
                        </a:spcAft>
                      </a:pPr>
                      <a:r>
                        <a:rPr lang="tr-TR" sz="1400" dirty="0">
                          <a:effectLst/>
                          <a:latin typeface="+mj-lt"/>
                        </a:rPr>
                        <a:t> </a:t>
                      </a:r>
                      <a:r>
                        <a:rPr lang="tr-TR" sz="1400" spc="5" dirty="0" smtClean="0">
                          <a:effectLst/>
                          <a:latin typeface="+mj-lt"/>
                        </a:rPr>
                        <a:t>6,4</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algn="ctr">
                        <a:lnSpc>
                          <a:spcPts val="1100"/>
                        </a:lnSpc>
                        <a:spcBef>
                          <a:spcPts val="25"/>
                        </a:spcBef>
                        <a:spcAft>
                          <a:spcPts val="0"/>
                        </a:spcAft>
                      </a:pPr>
                      <a:r>
                        <a:rPr lang="tr-TR" sz="1400" dirty="0">
                          <a:effectLst/>
                          <a:latin typeface="+mj-lt"/>
                        </a:rPr>
                        <a:t> </a:t>
                      </a:r>
                      <a:r>
                        <a:rPr lang="tr-TR" sz="1400" spc="5" dirty="0" smtClean="0">
                          <a:effectLst/>
                          <a:latin typeface="+mj-lt"/>
                        </a:rPr>
                        <a:t>6,5</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247741068"/>
                  </a:ext>
                </a:extLst>
              </a:tr>
              <a:tr h="96212">
                <a:tc>
                  <a:txBody>
                    <a:bodyPr/>
                    <a:lstStyle/>
                    <a:p>
                      <a:pPr marL="38100" algn="l">
                        <a:lnSpc>
                          <a:spcPts val="1130"/>
                        </a:lnSpc>
                        <a:spcAft>
                          <a:spcPts val="0"/>
                        </a:spcAft>
                      </a:pPr>
                      <a:r>
                        <a:rPr lang="tr-TR" sz="1400" dirty="0">
                          <a:effectLst/>
                          <a:latin typeface="+mj-lt"/>
                        </a:rPr>
                        <a:t>İşle</a:t>
                      </a:r>
                      <a:r>
                        <a:rPr lang="tr-TR" sz="1400" spc="-10" dirty="0">
                          <a:effectLst/>
                          <a:latin typeface="+mj-lt"/>
                        </a:rPr>
                        <a:t>m</a:t>
                      </a:r>
                      <a:r>
                        <a:rPr lang="tr-TR" sz="1400" dirty="0">
                          <a:effectLst/>
                          <a:latin typeface="+mj-lt"/>
                        </a:rPr>
                        <a:t>eli tar</a:t>
                      </a:r>
                      <a:r>
                        <a:rPr lang="tr-TR" sz="1400" spc="-5" dirty="0">
                          <a:effectLst/>
                          <a:latin typeface="+mj-lt"/>
                        </a:rPr>
                        <a:t>ı</a:t>
                      </a:r>
                      <a:r>
                        <a:rPr lang="tr-TR" sz="1400" spc="-10" dirty="0">
                          <a:effectLst/>
                          <a:latin typeface="+mj-lt"/>
                        </a:rPr>
                        <a:t>m</a:t>
                      </a:r>
                      <a:r>
                        <a:rPr lang="tr-TR" sz="1400" dirty="0">
                          <a:effectLst/>
                          <a:latin typeface="+mj-lt"/>
                        </a:rPr>
                        <a:t>a orta elverişli</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66700" algn="ctr">
                        <a:lnSpc>
                          <a:spcPts val="1130"/>
                        </a:lnSpc>
                        <a:spcAft>
                          <a:spcPts val="0"/>
                        </a:spcAft>
                      </a:pPr>
                      <a:r>
                        <a:rPr lang="tr-TR" sz="1400" dirty="0">
                          <a:effectLst/>
                          <a:latin typeface="+mj-lt"/>
                        </a:rPr>
                        <a:t>%</a:t>
                      </a:r>
                      <a:r>
                        <a:rPr lang="tr-TR" sz="1400" spc="5" dirty="0">
                          <a:effectLst/>
                          <a:latin typeface="+mj-lt"/>
                        </a:rPr>
                        <a:t> 83</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04775" marR="92075" algn="ctr">
                        <a:lnSpc>
                          <a:spcPts val="1130"/>
                        </a:lnSpc>
                        <a:spcAft>
                          <a:spcPts val="0"/>
                        </a:spcAft>
                      </a:pPr>
                      <a:r>
                        <a:rPr lang="tr-TR" sz="1400" spc="5" dirty="0">
                          <a:effectLst/>
                          <a:latin typeface="+mj-lt"/>
                        </a:rPr>
                        <a:t>II</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7480" algn="r">
                        <a:lnSpc>
                          <a:spcPts val="1130"/>
                        </a:lnSpc>
                        <a:spcAft>
                          <a:spcPts val="0"/>
                        </a:spcAft>
                      </a:pPr>
                      <a:r>
                        <a:rPr lang="tr-TR" sz="1400">
                          <a:effectLst/>
                          <a:latin typeface="+mj-lt"/>
                        </a:rPr>
                        <a:t>6</a:t>
                      </a:r>
                      <a:r>
                        <a:rPr lang="tr-TR" sz="1400" spc="5">
                          <a:effectLst/>
                          <a:latin typeface="+mj-lt"/>
                        </a:rPr>
                        <a:t> 75</a:t>
                      </a:r>
                      <a:r>
                        <a:rPr lang="tr-TR" sz="1400">
                          <a:effectLst/>
                          <a:latin typeface="+mj-lt"/>
                        </a:rPr>
                        <a:t>8</a:t>
                      </a:r>
                      <a:r>
                        <a:rPr lang="tr-TR" sz="1400" spc="5">
                          <a:effectLst/>
                          <a:latin typeface="+mj-lt"/>
                        </a:rPr>
                        <a:t> 702</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8115" algn="r">
                        <a:lnSpc>
                          <a:spcPts val="1130"/>
                        </a:lnSpc>
                        <a:spcAft>
                          <a:spcPts val="0"/>
                        </a:spcAft>
                      </a:pPr>
                      <a:r>
                        <a:rPr lang="tr-TR" sz="1400" dirty="0">
                          <a:effectLst/>
                          <a:latin typeface="+mj-lt"/>
                        </a:rPr>
                        <a:t>6</a:t>
                      </a:r>
                      <a:r>
                        <a:rPr lang="tr-TR" sz="1400" spc="5" dirty="0">
                          <a:effectLst/>
                          <a:latin typeface="+mj-lt"/>
                        </a:rPr>
                        <a:t> 71</a:t>
                      </a:r>
                      <a:r>
                        <a:rPr lang="tr-TR" sz="1400" dirty="0">
                          <a:effectLst/>
                          <a:latin typeface="+mj-lt"/>
                        </a:rPr>
                        <a:t>2</a:t>
                      </a:r>
                      <a:r>
                        <a:rPr lang="tr-TR" sz="1400" spc="5" dirty="0">
                          <a:effectLst/>
                          <a:latin typeface="+mj-lt"/>
                        </a:rPr>
                        <a:t> 873</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61925" marR="149860" algn="ctr">
                        <a:lnSpc>
                          <a:spcPts val="1130"/>
                        </a:lnSpc>
                        <a:spcAft>
                          <a:spcPts val="0"/>
                        </a:spcAft>
                      </a:pPr>
                      <a:r>
                        <a:rPr lang="tr-TR" sz="1400" spc="5" dirty="0">
                          <a:effectLst/>
                          <a:latin typeface="+mj-lt"/>
                        </a:rPr>
                        <a:t>8,7</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72085" marR="161290" algn="ctr">
                        <a:lnSpc>
                          <a:spcPts val="1130"/>
                        </a:lnSpc>
                        <a:spcAft>
                          <a:spcPts val="0"/>
                        </a:spcAft>
                      </a:pPr>
                      <a:r>
                        <a:rPr lang="tr-TR" sz="1400" spc="5">
                          <a:effectLst/>
                          <a:latin typeface="+mj-lt"/>
                        </a:rPr>
                        <a:t>8,7</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632860160"/>
                  </a:ext>
                </a:extLst>
              </a:tr>
              <a:tr h="96212">
                <a:tc>
                  <a:txBody>
                    <a:bodyPr/>
                    <a:lstStyle/>
                    <a:p>
                      <a:pPr marL="38100" algn="l">
                        <a:lnSpc>
                          <a:spcPts val="1135"/>
                        </a:lnSpc>
                        <a:spcAft>
                          <a:spcPts val="0"/>
                        </a:spcAft>
                      </a:pPr>
                      <a:r>
                        <a:rPr lang="tr-TR" sz="1400">
                          <a:effectLst/>
                          <a:latin typeface="+mj-lt"/>
                        </a:rPr>
                        <a:t>İşle</a:t>
                      </a:r>
                      <a:r>
                        <a:rPr lang="tr-TR" sz="1400" spc="-10">
                          <a:effectLst/>
                          <a:latin typeface="+mj-lt"/>
                        </a:rPr>
                        <a:t>m</a:t>
                      </a:r>
                      <a:r>
                        <a:rPr lang="tr-TR" sz="1400">
                          <a:effectLst/>
                          <a:latin typeface="+mj-lt"/>
                        </a:rPr>
                        <a:t>eli tar</a:t>
                      </a:r>
                      <a:r>
                        <a:rPr lang="tr-TR" sz="1400" spc="-5">
                          <a:effectLst/>
                          <a:latin typeface="+mj-lt"/>
                        </a:rPr>
                        <a:t>ı</a:t>
                      </a:r>
                      <a:r>
                        <a:rPr lang="tr-TR" sz="1400" spc="-10">
                          <a:effectLst/>
                          <a:latin typeface="+mj-lt"/>
                        </a:rPr>
                        <a:t>m</a:t>
                      </a:r>
                      <a:r>
                        <a:rPr lang="tr-TR" sz="1400">
                          <a:effectLst/>
                          <a:latin typeface="+mj-lt"/>
                        </a:rPr>
                        <a:t>a s</a:t>
                      </a:r>
                      <a:r>
                        <a:rPr lang="tr-TR" sz="1400" spc="-5">
                          <a:effectLst/>
                          <a:latin typeface="+mj-lt"/>
                        </a:rPr>
                        <a:t>ı</a:t>
                      </a:r>
                      <a:r>
                        <a:rPr lang="tr-TR" sz="1400" spc="5">
                          <a:effectLst/>
                          <a:latin typeface="+mj-lt"/>
                        </a:rPr>
                        <a:t>n</a:t>
                      </a:r>
                      <a:r>
                        <a:rPr lang="tr-TR" sz="1400" spc="-5">
                          <a:effectLst/>
                          <a:latin typeface="+mj-lt"/>
                        </a:rPr>
                        <a:t>ı</a:t>
                      </a:r>
                      <a:r>
                        <a:rPr lang="tr-TR" sz="1400">
                          <a:effectLst/>
                          <a:latin typeface="+mj-lt"/>
                        </a:rPr>
                        <a:t>rlı</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44475" marR="231775" algn="ctr">
                        <a:lnSpc>
                          <a:spcPts val="1135"/>
                        </a:lnSpc>
                        <a:spcAft>
                          <a:spcPts val="0"/>
                        </a:spcAft>
                      </a:pPr>
                      <a:r>
                        <a:rPr lang="tr-TR" sz="1400" dirty="0">
                          <a:effectLst/>
                          <a:latin typeface="+mj-lt"/>
                        </a:rPr>
                        <a:t>%</a:t>
                      </a:r>
                      <a:r>
                        <a:rPr lang="tr-TR" sz="1400" spc="5" dirty="0">
                          <a:effectLst/>
                          <a:latin typeface="+mj-lt"/>
                        </a:rPr>
                        <a:t> 66</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05410" algn="ctr">
                        <a:lnSpc>
                          <a:spcPts val="1135"/>
                        </a:lnSpc>
                        <a:spcAft>
                          <a:spcPts val="0"/>
                        </a:spcAft>
                      </a:pPr>
                      <a:r>
                        <a:rPr lang="tr-TR" sz="1400" spc="5" dirty="0">
                          <a:effectLst/>
                          <a:latin typeface="+mj-lt"/>
                        </a:rPr>
                        <a:t>III</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6845" algn="r">
                        <a:lnSpc>
                          <a:spcPts val="1135"/>
                        </a:lnSpc>
                        <a:spcAft>
                          <a:spcPts val="0"/>
                        </a:spcAft>
                      </a:pPr>
                      <a:r>
                        <a:rPr lang="tr-TR" sz="1400">
                          <a:effectLst/>
                          <a:latin typeface="+mj-lt"/>
                        </a:rPr>
                        <a:t>7</a:t>
                      </a:r>
                      <a:r>
                        <a:rPr lang="tr-TR" sz="1400" spc="5">
                          <a:effectLst/>
                          <a:latin typeface="+mj-lt"/>
                        </a:rPr>
                        <a:t> 57</a:t>
                      </a:r>
                      <a:r>
                        <a:rPr lang="tr-TR" sz="1400">
                          <a:effectLst/>
                          <a:latin typeface="+mj-lt"/>
                        </a:rPr>
                        <a:t>4</a:t>
                      </a:r>
                      <a:r>
                        <a:rPr lang="tr-TR" sz="1400" spc="5">
                          <a:effectLst/>
                          <a:latin typeface="+mj-lt"/>
                        </a:rPr>
                        <a:t> 330</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7480" algn="r">
                        <a:lnSpc>
                          <a:spcPts val="1135"/>
                        </a:lnSpc>
                        <a:spcAft>
                          <a:spcPts val="0"/>
                        </a:spcAft>
                      </a:pPr>
                      <a:r>
                        <a:rPr lang="tr-TR" sz="1400" dirty="0">
                          <a:effectLst/>
                          <a:latin typeface="+mj-lt"/>
                        </a:rPr>
                        <a:t>7</a:t>
                      </a:r>
                      <a:r>
                        <a:rPr lang="tr-TR" sz="1400" spc="5" dirty="0">
                          <a:effectLst/>
                          <a:latin typeface="+mj-lt"/>
                        </a:rPr>
                        <a:t> 28</a:t>
                      </a:r>
                      <a:r>
                        <a:rPr lang="tr-TR" sz="1400" dirty="0">
                          <a:effectLst/>
                          <a:latin typeface="+mj-lt"/>
                        </a:rPr>
                        <a:t>2</a:t>
                      </a:r>
                      <a:r>
                        <a:rPr lang="tr-TR" sz="1400" spc="5" dirty="0">
                          <a:effectLst/>
                          <a:latin typeface="+mj-lt"/>
                        </a:rPr>
                        <a:t> 763</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61925" marR="149860" algn="ctr">
                        <a:lnSpc>
                          <a:spcPts val="1135"/>
                        </a:lnSpc>
                        <a:spcAft>
                          <a:spcPts val="0"/>
                        </a:spcAft>
                      </a:pPr>
                      <a:r>
                        <a:rPr lang="tr-TR" sz="1400" spc="5" dirty="0">
                          <a:effectLst/>
                          <a:latin typeface="+mj-lt"/>
                        </a:rPr>
                        <a:t>9,7</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71450" marR="161290" algn="ctr">
                        <a:lnSpc>
                          <a:spcPts val="1135"/>
                        </a:lnSpc>
                        <a:spcAft>
                          <a:spcPts val="0"/>
                        </a:spcAft>
                      </a:pPr>
                      <a:r>
                        <a:rPr lang="tr-TR" sz="1400" spc="5">
                          <a:effectLst/>
                          <a:latin typeface="+mj-lt"/>
                        </a:rPr>
                        <a:t>9,3</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505334703"/>
                  </a:ext>
                </a:extLst>
              </a:tr>
              <a:tr h="96212">
                <a:tc>
                  <a:txBody>
                    <a:bodyPr/>
                    <a:lstStyle/>
                    <a:p>
                      <a:pPr marL="38100" algn="l">
                        <a:lnSpc>
                          <a:spcPts val="1130"/>
                        </a:lnSpc>
                        <a:spcAft>
                          <a:spcPts val="0"/>
                        </a:spcAft>
                      </a:pPr>
                      <a:r>
                        <a:rPr lang="tr-TR" sz="1400">
                          <a:effectLst/>
                          <a:latin typeface="+mj-lt"/>
                        </a:rPr>
                        <a:t>Özel ön</a:t>
                      </a:r>
                      <a:r>
                        <a:rPr lang="tr-TR" sz="1400" spc="-5">
                          <a:effectLst/>
                          <a:latin typeface="+mj-lt"/>
                        </a:rPr>
                        <a:t>l</a:t>
                      </a:r>
                      <a:r>
                        <a:rPr lang="tr-TR" sz="1400">
                          <a:effectLst/>
                          <a:latin typeface="+mj-lt"/>
                        </a:rPr>
                        <a:t>e</a:t>
                      </a:r>
                      <a:r>
                        <a:rPr lang="tr-TR" sz="1400" spc="-10">
                          <a:effectLst/>
                          <a:latin typeface="+mj-lt"/>
                        </a:rPr>
                        <a:t>m</a:t>
                      </a:r>
                      <a:r>
                        <a:rPr lang="tr-TR" sz="1400" spc="-5">
                          <a:effectLst/>
                          <a:latin typeface="+mj-lt"/>
                        </a:rPr>
                        <a:t>l</a:t>
                      </a:r>
                      <a:r>
                        <a:rPr lang="tr-TR" sz="1400">
                          <a:effectLst/>
                          <a:latin typeface="+mj-lt"/>
                        </a:rPr>
                        <a:t>e özel ürün</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61620" marR="246380" algn="ctr">
                        <a:lnSpc>
                          <a:spcPts val="1130"/>
                        </a:lnSpc>
                        <a:spcAft>
                          <a:spcPts val="0"/>
                        </a:spcAft>
                      </a:pPr>
                      <a:r>
                        <a:rPr lang="tr-TR" sz="1400" dirty="0">
                          <a:effectLst/>
                          <a:latin typeface="+mj-lt"/>
                        </a:rPr>
                        <a:t>%50</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02870" algn="ctr">
                        <a:lnSpc>
                          <a:spcPts val="1130"/>
                        </a:lnSpc>
                        <a:spcAft>
                          <a:spcPts val="0"/>
                        </a:spcAft>
                      </a:pPr>
                      <a:r>
                        <a:rPr lang="tr-TR" sz="1400" dirty="0">
                          <a:effectLst/>
                          <a:latin typeface="+mj-lt"/>
                        </a:rPr>
                        <a:t>IV</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8115" algn="r">
                        <a:lnSpc>
                          <a:spcPts val="1130"/>
                        </a:lnSpc>
                        <a:spcAft>
                          <a:spcPts val="0"/>
                        </a:spcAft>
                      </a:pPr>
                      <a:r>
                        <a:rPr lang="tr-TR" sz="1400">
                          <a:effectLst/>
                          <a:latin typeface="+mj-lt"/>
                        </a:rPr>
                        <a:t>7</a:t>
                      </a:r>
                      <a:r>
                        <a:rPr lang="tr-TR" sz="1400" spc="5">
                          <a:effectLst/>
                          <a:latin typeface="+mj-lt"/>
                        </a:rPr>
                        <a:t> </a:t>
                      </a:r>
                      <a:r>
                        <a:rPr lang="tr-TR" sz="1400">
                          <a:effectLst/>
                          <a:latin typeface="+mj-lt"/>
                        </a:rPr>
                        <a:t>201</a:t>
                      </a:r>
                      <a:r>
                        <a:rPr lang="tr-TR" sz="1400" spc="5">
                          <a:effectLst/>
                          <a:latin typeface="+mj-lt"/>
                        </a:rPr>
                        <a:t> </a:t>
                      </a:r>
                      <a:r>
                        <a:rPr lang="tr-TR" sz="1400">
                          <a:effectLst/>
                          <a:latin typeface="+mj-lt"/>
                        </a:rPr>
                        <a:t>016</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8115" algn="r">
                        <a:lnSpc>
                          <a:spcPts val="1130"/>
                        </a:lnSpc>
                        <a:spcAft>
                          <a:spcPts val="0"/>
                        </a:spcAft>
                      </a:pPr>
                      <a:r>
                        <a:rPr lang="tr-TR" sz="1400" dirty="0">
                          <a:effectLst/>
                          <a:latin typeface="+mj-lt"/>
                        </a:rPr>
                        <a:t>7</a:t>
                      </a:r>
                      <a:r>
                        <a:rPr lang="tr-TR" sz="1400" spc="5" dirty="0">
                          <a:effectLst/>
                          <a:latin typeface="+mj-lt"/>
                        </a:rPr>
                        <a:t> </a:t>
                      </a:r>
                      <a:r>
                        <a:rPr lang="tr-TR" sz="1400" dirty="0">
                          <a:effectLst/>
                          <a:latin typeface="+mj-lt"/>
                        </a:rPr>
                        <a:t>425</a:t>
                      </a:r>
                      <a:r>
                        <a:rPr lang="tr-TR" sz="1400" spc="5" dirty="0">
                          <a:effectLst/>
                          <a:latin typeface="+mj-lt"/>
                        </a:rPr>
                        <a:t> </a:t>
                      </a:r>
                      <a:r>
                        <a:rPr lang="tr-TR" sz="1400" dirty="0">
                          <a:effectLst/>
                          <a:latin typeface="+mj-lt"/>
                        </a:rPr>
                        <a:t>045</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61925" marR="149860" algn="ctr">
                        <a:lnSpc>
                          <a:spcPts val="1130"/>
                        </a:lnSpc>
                        <a:spcAft>
                          <a:spcPts val="0"/>
                        </a:spcAft>
                      </a:pPr>
                      <a:r>
                        <a:rPr lang="tr-TR" sz="1400">
                          <a:effectLst/>
                          <a:latin typeface="+mj-lt"/>
                        </a:rPr>
                        <a:t>9,3</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72085" marR="161290" algn="ctr">
                        <a:lnSpc>
                          <a:spcPts val="1130"/>
                        </a:lnSpc>
                        <a:spcAft>
                          <a:spcPts val="0"/>
                        </a:spcAft>
                      </a:pPr>
                      <a:r>
                        <a:rPr lang="tr-TR" sz="1400" dirty="0">
                          <a:effectLst/>
                          <a:latin typeface="+mj-lt"/>
                        </a:rPr>
                        <a:t>9,5</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837647806"/>
                  </a:ext>
                </a:extLst>
              </a:tr>
              <a:tr h="124098">
                <a:tc>
                  <a:txBody>
                    <a:bodyPr/>
                    <a:lstStyle/>
                    <a:p>
                      <a:pPr algn="l">
                        <a:lnSpc>
                          <a:spcPct val="107000"/>
                        </a:lnSpc>
                        <a:spcAft>
                          <a:spcPts val="0"/>
                        </a:spcAft>
                      </a:pPr>
                      <a:r>
                        <a:rPr lang="tr-TR" sz="1400" dirty="0">
                          <a:effectLst/>
                          <a:latin typeface="+mj-lt"/>
                        </a:rPr>
                        <a:t> </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7000"/>
                        </a:lnSpc>
                        <a:spcAft>
                          <a:spcPts val="0"/>
                        </a:spcAft>
                      </a:pPr>
                      <a:r>
                        <a:rPr lang="tr-TR" sz="1400" dirty="0">
                          <a:effectLst/>
                          <a:latin typeface="+mj-lt"/>
                        </a:rPr>
                        <a:t> </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43815" algn="ctr">
                        <a:lnSpc>
                          <a:spcPts val="1135"/>
                        </a:lnSpc>
                        <a:spcAft>
                          <a:spcPts val="0"/>
                        </a:spcAft>
                      </a:pPr>
                      <a:r>
                        <a:rPr lang="tr-TR" sz="1400" dirty="0">
                          <a:effectLst/>
                          <a:latin typeface="+mj-lt"/>
                        </a:rPr>
                        <a:t>T</a:t>
                      </a:r>
                      <a:r>
                        <a:rPr lang="tr-TR" sz="1400" spc="5" dirty="0">
                          <a:effectLst/>
                          <a:latin typeface="+mj-lt"/>
                        </a:rPr>
                        <a:t>op.</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93345" algn="r">
                        <a:lnSpc>
                          <a:spcPts val="1135"/>
                        </a:lnSpc>
                        <a:spcAft>
                          <a:spcPts val="0"/>
                        </a:spcAft>
                      </a:pPr>
                      <a:r>
                        <a:rPr lang="tr-TR" sz="1400" spc="5" dirty="0">
                          <a:effectLst/>
                          <a:latin typeface="+mj-lt"/>
                        </a:rPr>
                        <a:t>2</a:t>
                      </a:r>
                      <a:r>
                        <a:rPr lang="tr-TR" sz="1400" dirty="0">
                          <a:effectLst/>
                          <a:latin typeface="+mj-lt"/>
                        </a:rPr>
                        <a:t>6</a:t>
                      </a:r>
                      <a:r>
                        <a:rPr lang="tr-TR" sz="1400" spc="5" dirty="0">
                          <a:effectLst/>
                          <a:latin typeface="+mj-lt"/>
                        </a:rPr>
                        <a:t> 54</a:t>
                      </a:r>
                      <a:r>
                        <a:rPr lang="tr-TR" sz="1400" dirty="0">
                          <a:effectLst/>
                          <a:latin typeface="+mj-lt"/>
                        </a:rPr>
                        <a:t>6</a:t>
                      </a:r>
                      <a:r>
                        <a:rPr lang="tr-TR" sz="1400" spc="5" dirty="0">
                          <a:effectLst/>
                          <a:latin typeface="+mj-lt"/>
                        </a:rPr>
                        <a:t> 585</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93980" algn="r">
                        <a:lnSpc>
                          <a:spcPts val="1135"/>
                        </a:lnSpc>
                        <a:spcAft>
                          <a:spcPts val="0"/>
                        </a:spcAft>
                      </a:pPr>
                      <a:r>
                        <a:rPr lang="tr-TR" sz="1400" spc="5" dirty="0">
                          <a:effectLst/>
                          <a:latin typeface="+mj-lt"/>
                        </a:rPr>
                        <a:t>2</a:t>
                      </a:r>
                      <a:r>
                        <a:rPr lang="tr-TR" sz="1400" dirty="0">
                          <a:effectLst/>
                          <a:latin typeface="+mj-lt"/>
                        </a:rPr>
                        <a:t>6</a:t>
                      </a:r>
                      <a:r>
                        <a:rPr lang="tr-TR" sz="1400" spc="5" dirty="0">
                          <a:effectLst/>
                          <a:latin typeface="+mj-lt"/>
                        </a:rPr>
                        <a:t> 55</a:t>
                      </a:r>
                      <a:r>
                        <a:rPr lang="tr-TR" sz="1400" dirty="0">
                          <a:effectLst/>
                          <a:latin typeface="+mj-lt"/>
                        </a:rPr>
                        <a:t>6</a:t>
                      </a:r>
                      <a:r>
                        <a:rPr lang="tr-TR" sz="1400" spc="5" dirty="0">
                          <a:effectLst/>
                          <a:latin typeface="+mj-lt"/>
                        </a:rPr>
                        <a:t> 768</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2400" algn="ctr">
                        <a:lnSpc>
                          <a:spcPts val="1135"/>
                        </a:lnSpc>
                        <a:spcAft>
                          <a:spcPts val="0"/>
                        </a:spcAft>
                      </a:pPr>
                      <a:r>
                        <a:rPr lang="tr-TR" sz="1400" spc="5">
                          <a:effectLst/>
                          <a:latin typeface="+mj-lt"/>
                        </a:rPr>
                        <a:t>34,1</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87960" marR="177165" algn="ctr">
                        <a:lnSpc>
                          <a:spcPts val="1135"/>
                        </a:lnSpc>
                        <a:spcAft>
                          <a:spcPts val="0"/>
                        </a:spcAft>
                      </a:pPr>
                      <a:r>
                        <a:rPr lang="tr-TR" sz="1400" spc="5" dirty="0">
                          <a:effectLst/>
                          <a:latin typeface="+mj-lt"/>
                        </a:rPr>
                        <a:t>34</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987209056"/>
                  </a:ext>
                </a:extLst>
              </a:tr>
              <a:tr h="124098">
                <a:tc>
                  <a:txBody>
                    <a:bodyPr/>
                    <a:lstStyle/>
                    <a:p>
                      <a:pPr marL="38100" algn="l">
                        <a:lnSpc>
                          <a:spcPts val="1130"/>
                        </a:lnSpc>
                        <a:spcAft>
                          <a:spcPts val="0"/>
                        </a:spcAft>
                      </a:pPr>
                      <a:r>
                        <a:rPr lang="tr-TR" sz="1400" dirty="0">
                          <a:effectLst/>
                          <a:latin typeface="+mj-lt"/>
                        </a:rPr>
                        <a:t>İşlen</a:t>
                      </a:r>
                      <a:r>
                        <a:rPr lang="tr-TR" sz="1400" spc="-10" dirty="0">
                          <a:effectLst/>
                          <a:latin typeface="+mj-lt"/>
                        </a:rPr>
                        <a:t>m</a:t>
                      </a:r>
                      <a:r>
                        <a:rPr lang="tr-TR" sz="1400" dirty="0">
                          <a:effectLst/>
                          <a:latin typeface="+mj-lt"/>
                        </a:rPr>
                        <a:t>eyen y</a:t>
                      </a:r>
                      <a:r>
                        <a:rPr lang="tr-TR" sz="1400" spc="-5" dirty="0">
                          <a:effectLst/>
                          <a:latin typeface="+mj-lt"/>
                        </a:rPr>
                        <a:t>a</a:t>
                      </a:r>
                      <a:r>
                        <a:rPr lang="tr-TR" sz="1400" dirty="0">
                          <a:effectLst/>
                          <a:latin typeface="+mj-lt"/>
                        </a:rPr>
                        <a:t>ş ve</a:t>
                      </a:r>
                      <a:r>
                        <a:rPr lang="tr-TR" sz="1400" spc="-5" dirty="0">
                          <a:effectLst/>
                          <a:latin typeface="+mj-lt"/>
                        </a:rPr>
                        <a:t>y</a:t>
                      </a:r>
                      <a:r>
                        <a:rPr lang="tr-TR" sz="1400" dirty="0">
                          <a:effectLst/>
                          <a:latin typeface="+mj-lt"/>
                        </a:rPr>
                        <a:t>a </a:t>
                      </a:r>
                      <a:r>
                        <a:rPr lang="tr-TR" sz="1400" dirty="0" smtClean="0">
                          <a:effectLst/>
                          <a:latin typeface="+mj-lt"/>
                        </a:rPr>
                        <a:t>ka</a:t>
                      </a:r>
                      <a:r>
                        <a:rPr lang="tr-TR" sz="1400" spc="-5" dirty="0" smtClean="0">
                          <a:effectLst/>
                          <a:latin typeface="+mj-lt"/>
                        </a:rPr>
                        <a:t>y</a:t>
                      </a:r>
                      <a:r>
                        <a:rPr lang="tr-TR" sz="1400" dirty="0" smtClean="0">
                          <a:effectLst/>
                          <a:latin typeface="+mj-lt"/>
                        </a:rPr>
                        <a:t>a</a:t>
                      </a:r>
                      <a:r>
                        <a:rPr lang="tr-TR" sz="1400" baseline="0" dirty="0" smtClean="0">
                          <a:effectLst/>
                          <a:latin typeface="+mj-lt"/>
                        </a:rPr>
                        <a:t> </a:t>
                      </a:r>
                      <a:r>
                        <a:rPr lang="tr-TR" sz="1400" dirty="0" smtClean="0">
                          <a:effectLst/>
                          <a:latin typeface="+mj-lt"/>
                        </a:rPr>
                        <a:t>ç</a:t>
                      </a:r>
                      <a:r>
                        <a:rPr lang="tr-TR" sz="1400" spc="-5" dirty="0" smtClean="0">
                          <a:effectLst/>
                          <a:latin typeface="+mj-lt"/>
                        </a:rPr>
                        <a:t>ı</a:t>
                      </a:r>
                      <a:r>
                        <a:rPr lang="tr-TR" sz="1400" spc="5" dirty="0" smtClean="0">
                          <a:effectLst/>
                          <a:latin typeface="+mj-lt"/>
                        </a:rPr>
                        <a:t>k</a:t>
                      </a:r>
                      <a:r>
                        <a:rPr lang="tr-TR" sz="1400" dirty="0" smtClean="0">
                          <a:effectLst/>
                          <a:latin typeface="+mj-lt"/>
                        </a:rPr>
                        <a:t>ış</a:t>
                      </a:r>
                      <a:r>
                        <a:rPr lang="tr-TR" sz="1400" spc="-5" dirty="0" smtClean="0">
                          <a:effectLst/>
                          <a:latin typeface="+mj-lt"/>
                        </a:rPr>
                        <a:t>l</a:t>
                      </a:r>
                      <a:r>
                        <a:rPr lang="tr-TR" sz="1400" dirty="0" smtClean="0">
                          <a:effectLst/>
                          <a:latin typeface="+mj-lt"/>
                        </a:rPr>
                        <a:t>ı </a:t>
                      </a:r>
                      <a:r>
                        <a:rPr lang="tr-TR" sz="1400" dirty="0">
                          <a:effectLst/>
                          <a:latin typeface="+mj-lt"/>
                        </a:rPr>
                        <a:t>düz</a:t>
                      </a:r>
                      <a:r>
                        <a:rPr lang="tr-TR" sz="1400" spc="5" dirty="0">
                          <a:effectLst/>
                          <a:latin typeface="+mj-lt"/>
                        </a:rPr>
                        <a:t> </a:t>
                      </a:r>
                      <a:r>
                        <a:rPr lang="tr-TR" sz="1400" dirty="0">
                          <a:effectLst/>
                          <a:latin typeface="+mj-lt"/>
                        </a:rPr>
                        <a:t>arazi</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44475" marR="231775" algn="ctr">
                        <a:lnSpc>
                          <a:spcPct val="107000"/>
                        </a:lnSpc>
                        <a:spcAft>
                          <a:spcPts val="0"/>
                        </a:spcAft>
                      </a:pPr>
                      <a:r>
                        <a:rPr lang="tr-TR" sz="1400" dirty="0" smtClean="0">
                          <a:effectLst/>
                          <a:latin typeface="+mj-lt"/>
                        </a:rPr>
                        <a:t>%</a:t>
                      </a:r>
                      <a:r>
                        <a:rPr lang="tr-TR" sz="1400" spc="5" dirty="0" smtClean="0">
                          <a:effectLst/>
                          <a:latin typeface="+mj-lt"/>
                        </a:rPr>
                        <a:t> </a:t>
                      </a:r>
                      <a:r>
                        <a:rPr lang="tr-TR" sz="1400" spc="5" dirty="0">
                          <a:effectLst/>
                          <a:latin typeface="+mj-lt"/>
                        </a:rPr>
                        <a:t>33</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00965" marR="89535" algn="ctr">
                        <a:lnSpc>
                          <a:spcPct val="107000"/>
                        </a:lnSpc>
                        <a:spcAft>
                          <a:spcPts val="0"/>
                        </a:spcAft>
                      </a:pPr>
                      <a:r>
                        <a:rPr lang="tr-TR" sz="1400" dirty="0" smtClean="0">
                          <a:effectLst/>
                          <a:latin typeface="+mj-lt"/>
                        </a:rPr>
                        <a:t>V</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53365" algn="r">
                        <a:lnSpc>
                          <a:spcPct val="107000"/>
                        </a:lnSpc>
                        <a:spcAft>
                          <a:spcPts val="0"/>
                        </a:spcAft>
                      </a:pPr>
                      <a:r>
                        <a:rPr lang="tr-TR" sz="1400" spc="5" dirty="0" smtClean="0">
                          <a:effectLst/>
                          <a:latin typeface="+mj-lt"/>
                        </a:rPr>
                        <a:t>16</a:t>
                      </a:r>
                      <a:r>
                        <a:rPr lang="tr-TR" sz="1400" dirty="0" smtClean="0">
                          <a:effectLst/>
                          <a:latin typeface="+mj-lt"/>
                        </a:rPr>
                        <a:t>5</a:t>
                      </a:r>
                      <a:r>
                        <a:rPr lang="tr-TR" sz="1400" spc="5" dirty="0" smtClean="0">
                          <a:effectLst/>
                          <a:latin typeface="+mj-lt"/>
                        </a:rPr>
                        <a:t> </a:t>
                      </a:r>
                      <a:r>
                        <a:rPr lang="tr-TR" sz="1400" spc="5" dirty="0">
                          <a:effectLst/>
                          <a:latin typeface="+mj-lt"/>
                        </a:rPr>
                        <a:t>547</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54000" algn="r">
                        <a:lnSpc>
                          <a:spcPct val="107000"/>
                        </a:lnSpc>
                        <a:spcAft>
                          <a:spcPts val="0"/>
                        </a:spcAft>
                      </a:pPr>
                      <a:r>
                        <a:rPr lang="tr-TR" sz="1400" spc="5" dirty="0" smtClean="0">
                          <a:effectLst/>
                          <a:latin typeface="+mj-lt"/>
                        </a:rPr>
                        <a:t>12</a:t>
                      </a:r>
                      <a:r>
                        <a:rPr lang="tr-TR" sz="1400" dirty="0" smtClean="0">
                          <a:effectLst/>
                          <a:latin typeface="+mj-lt"/>
                        </a:rPr>
                        <a:t>7</a:t>
                      </a:r>
                      <a:r>
                        <a:rPr lang="tr-TR" sz="1400" spc="5" dirty="0" smtClean="0">
                          <a:effectLst/>
                          <a:latin typeface="+mj-lt"/>
                        </a:rPr>
                        <a:t> </a:t>
                      </a:r>
                      <a:r>
                        <a:rPr lang="tr-TR" sz="1400" spc="5" dirty="0">
                          <a:effectLst/>
                          <a:latin typeface="+mj-lt"/>
                        </a:rPr>
                        <a:t>934</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61925" marR="149860" algn="ctr">
                        <a:lnSpc>
                          <a:spcPct val="107000"/>
                        </a:lnSpc>
                        <a:spcAft>
                          <a:spcPts val="0"/>
                        </a:spcAft>
                      </a:pPr>
                      <a:r>
                        <a:rPr lang="tr-TR" sz="1400" spc="5" dirty="0" smtClean="0">
                          <a:effectLst/>
                          <a:latin typeface="+mj-lt"/>
                        </a:rPr>
                        <a:t>0,2</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61925" algn="ctr">
                        <a:lnSpc>
                          <a:spcPct val="107000"/>
                        </a:lnSpc>
                        <a:spcAft>
                          <a:spcPts val="0"/>
                        </a:spcAft>
                      </a:pPr>
                      <a:r>
                        <a:rPr lang="tr-TR" sz="1400" spc="5" dirty="0" smtClean="0">
                          <a:effectLst/>
                          <a:latin typeface="+mj-lt"/>
                        </a:rPr>
                        <a:t>0,16</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030709390"/>
                  </a:ext>
                </a:extLst>
              </a:tr>
              <a:tr h="96212">
                <a:tc>
                  <a:txBody>
                    <a:bodyPr/>
                    <a:lstStyle/>
                    <a:p>
                      <a:pPr marL="38100" algn="l">
                        <a:lnSpc>
                          <a:spcPts val="1130"/>
                        </a:lnSpc>
                        <a:spcAft>
                          <a:spcPts val="0"/>
                        </a:spcAft>
                      </a:pPr>
                      <a:r>
                        <a:rPr lang="tr-TR" sz="1400">
                          <a:effectLst/>
                          <a:latin typeface="+mj-lt"/>
                        </a:rPr>
                        <a:t>İ</a:t>
                      </a:r>
                      <a:r>
                        <a:rPr lang="tr-TR" sz="1400" spc="-5">
                          <a:effectLst/>
                          <a:latin typeface="+mj-lt"/>
                        </a:rPr>
                        <a:t>y</a:t>
                      </a:r>
                      <a:r>
                        <a:rPr lang="tr-TR" sz="1400">
                          <a:effectLst/>
                          <a:latin typeface="+mj-lt"/>
                        </a:rPr>
                        <a:t>i </a:t>
                      </a:r>
                      <a:r>
                        <a:rPr lang="tr-TR" sz="1400" spc="-10">
                          <a:effectLst/>
                          <a:latin typeface="+mj-lt"/>
                        </a:rPr>
                        <a:t>m</a:t>
                      </a:r>
                      <a:r>
                        <a:rPr lang="tr-TR" sz="1400">
                          <a:effectLst/>
                          <a:latin typeface="+mj-lt"/>
                        </a:rPr>
                        <a:t>e</a:t>
                      </a:r>
                      <a:r>
                        <a:rPr lang="tr-TR" sz="1400" spc="5">
                          <a:effectLst/>
                          <a:latin typeface="+mj-lt"/>
                        </a:rPr>
                        <a:t>ra</a:t>
                      </a:r>
                      <a:r>
                        <a:rPr lang="tr-TR" sz="1400">
                          <a:effectLst/>
                          <a:latin typeface="+mj-lt"/>
                        </a:rPr>
                        <a:t>,</a:t>
                      </a:r>
                      <a:r>
                        <a:rPr lang="tr-TR" sz="1400" spc="5">
                          <a:effectLst/>
                          <a:latin typeface="+mj-lt"/>
                        </a:rPr>
                        <a:t> </a:t>
                      </a:r>
                      <a:r>
                        <a:rPr lang="tr-TR" sz="1400">
                          <a:effectLst/>
                          <a:latin typeface="+mj-lt"/>
                        </a:rPr>
                        <a:t>i</a:t>
                      </a:r>
                      <a:r>
                        <a:rPr lang="tr-TR" sz="1400" spc="-5">
                          <a:effectLst/>
                          <a:latin typeface="+mj-lt"/>
                        </a:rPr>
                        <a:t>y</a:t>
                      </a:r>
                      <a:r>
                        <a:rPr lang="tr-TR" sz="1400">
                          <a:effectLst/>
                          <a:latin typeface="+mj-lt"/>
                        </a:rPr>
                        <a:t>i </a:t>
                      </a:r>
                      <a:r>
                        <a:rPr lang="tr-TR" sz="1400" spc="5">
                          <a:effectLst/>
                          <a:latin typeface="+mj-lt"/>
                        </a:rPr>
                        <a:t>or</a:t>
                      </a:r>
                      <a:r>
                        <a:rPr lang="tr-TR" sz="1400" spc="-10">
                          <a:effectLst/>
                          <a:latin typeface="+mj-lt"/>
                        </a:rPr>
                        <a:t>m</a:t>
                      </a:r>
                      <a:r>
                        <a:rPr lang="tr-TR" sz="1400">
                          <a:effectLst/>
                          <a:latin typeface="+mj-lt"/>
                        </a:rPr>
                        <a:t>an</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60985" marR="247015" algn="ctr">
                        <a:lnSpc>
                          <a:spcPts val="1130"/>
                        </a:lnSpc>
                        <a:spcAft>
                          <a:spcPts val="0"/>
                        </a:spcAft>
                      </a:pPr>
                      <a:r>
                        <a:rPr lang="tr-TR" sz="1400" spc="5" dirty="0">
                          <a:effectLst/>
                          <a:latin typeface="+mj-lt"/>
                        </a:rPr>
                        <a:t>%20</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02235" algn="ctr">
                        <a:lnSpc>
                          <a:spcPts val="1130"/>
                        </a:lnSpc>
                        <a:spcAft>
                          <a:spcPts val="0"/>
                        </a:spcAft>
                      </a:pPr>
                      <a:r>
                        <a:rPr lang="tr-TR" sz="1400" spc="5">
                          <a:effectLst/>
                          <a:latin typeface="+mj-lt"/>
                        </a:rPr>
                        <a:t>VI</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93980" algn="r">
                        <a:lnSpc>
                          <a:spcPts val="1130"/>
                        </a:lnSpc>
                        <a:spcAft>
                          <a:spcPts val="0"/>
                        </a:spcAft>
                      </a:pPr>
                      <a:r>
                        <a:rPr lang="tr-TR" sz="1400" spc="5" dirty="0">
                          <a:effectLst/>
                          <a:latin typeface="+mj-lt"/>
                        </a:rPr>
                        <a:t>1</a:t>
                      </a:r>
                      <a:r>
                        <a:rPr lang="tr-TR" sz="1400" dirty="0">
                          <a:effectLst/>
                          <a:latin typeface="+mj-lt"/>
                        </a:rPr>
                        <a:t>0</a:t>
                      </a:r>
                      <a:r>
                        <a:rPr lang="tr-TR" sz="1400" spc="5" dirty="0">
                          <a:effectLst/>
                          <a:latin typeface="+mj-lt"/>
                        </a:rPr>
                        <a:t> 23</a:t>
                      </a:r>
                      <a:r>
                        <a:rPr lang="tr-TR" sz="1400" dirty="0">
                          <a:effectLst/>
                          <a:latin typeface="+mj-lt"/>
                        </a:rPr>
                        <a:t>8</a:t>
                      </a:r>
                      <a:r>
                        <a:rPr lang="tr-TR" sz="1400" spc="5" dirty="0">
                          <a:effectLst/>
                          <a:latin typeface="+mj-lt"/>
                        </a:rPr>
                        <a:t> 533</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94615" algn="r">
                        <a:lnSpc>
                          <a:spcPts val="1130"/>
                        </a:lnSpc>
                        <a:spcAft>
                          <a:spcPts val="0"/>
                        </a:spcAft>
                      </a:pPr>
                      <a:r>
                        <a:rPr lang="tr-TR" sz="1400" spc="5" dirty="0">
                          <a:effectLst/>
                          <a:latin typeface="+mj-lt"/>
                        </a:rPr>
                        <a:t>1</a:t>
                      </a:r>
                      <a:r>
                        <a:rPr lang="tr-TR" sz="1400" dirty="0">
                          <a:effectLst/>
                          <a:latin typeface="+mj-lt"/>
                        </a:rPr>
                        <a:t>0</a:t>
                      </a:r>
                      <a:r>
                        <a:rPr lang="tr-TR" sz="1400" spc="5" dirty="0">
                          <a:effectLst/>
                          <a:latin typeface="+mj-lt"/>
                        </a:rPr>
                        <a:t> 82</a:t>
                      </a:r>
                      <a:r>
                        <a:rPr lang="tr-TR" sz="1400" dirty="0">
                          <a:effectLst/>
                          <a:latin typeface="+mj-lt"/>
                        </a:rPr>
                        <a:t>5</a:t>
                      </a:r>
                      <a:r>
                        <a:rPr lang="tr-TR" sz="1400" spc="5" dirty="0">
                          <a:effectLst/>
                          <a:latin typeface="+mj-lt"/>
                        </a:rPr>
                        <a:t> 762</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2400" algn="ctr">
                        <a:lnSpc>
                          <a:spcPts val="1130"/>
                        </a:lnSpc>
                        <a:spcAft>
                          <a:spcPts val="0"/>
                        </a:spcAft>
                      </a:pPr>
                      <a:r>
                        <a:rPr lang="tr-TR" sz="1400" spc="5">
                          <a:effectLst/>
                          <a:latin typeface="+mj-lt"/>
                        </a:rPr>
                        <a:t>13,2</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62560" algn="ctr">
                        <a:lnSpc>
                          <a:spcPts val="1130"/>
                        </a:lnSpc>
                        <a:spcAft>
                          <a:spcPts val="0"/>
                        </a:spcAft>
                      </a:pPr>
                      <a:r>
                        <a:rPr lang="tr-TR" sz="1400" spc="5" dirty="0">
                          <a:effectLst/>
                          <a:latin typeface="+mj-lt"/>
                        </a:rPr>
                        <a:t>13,9</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029429621"/>
                  </a:ext>
                </a:extLst>
              </a:tr>
              <a:tr h="96212">
                <a:tc>
                  <a:txBody>
                    <a:bodyPr/>
                    <a:lstStyle/>
                    <a:p>
                      <a:pPr marL="38100" algn="l">
                        <a:lnSpc>
                          <a:spcPts val="1130"/>
                        </a:lnSpc>
                        <a:spcAft>
                          <a:spcPts val="0"/>
                        </a:spcAft>
                      </a:pPr>
                      <a:r>
                        <a:rPr lang="tr-TR" sz="1400">
                          <a:effectLst/>
                          <a:latin typeface="+mj-lt"/>
                        </a:rPr>
                        <a:t>B</a:t>
                      </a:r>
                      <a:r>
                        <a:rPr lang="tr-TR" sz="1400" spc="5">
                          <a:effectLst/>
                          <a:latin typeface="+mj-lt"/>
                        </a:rPr>
                        <a:t>ozu</a:t>
                      </a:r>
                      <a:r>
                        <a:rPr lang="tr-TR" sz="1400">
                          <a:effectLst/>
                          <a:latin typeface="+mj-lt"/>
                        </a:rPr>
                        <a:t>k</a:t>
                      </a:r>
                      <a:r>
                        <a:rPr lang="tr-TR" sz="1400" spc="5">
                          <a:effectLst/>
                          <a:latin typeface="+mj-lt"/>
                        </a:rPr>
                        <a:t> </a:t>
                      </a:r>
                      <a:r>
                        <a:rPr lang="tr-TR" sz="1400" spc="-10">
                          <a:effectLst/>
                          <a:latin typeface="+mj-lt"/>
                        </a:rPr>
                        <a:t>m</a:t>
                      </a:r>
                      <a:r>
                        <a:rPr lang="tr-TR" sz="1400">
                          <a:effectLst/>
                          <a:latin typeface="+mj-lt"/>
                        </a:rPr>
                        <a:t>e</a:t>
                      </a:r>
                      <a:r>
                        <a:rPr lang="tr-TR" sz="1400" spc="5">
                          <a:effectLst/>
                          <a:latin typeface="+mj-lt"/>
                        </a:rPr>
                        <a:t>ra</a:t>
                      </a:r>
                      <a:r>
                        <a:rPr lang="tr-TR" sz="1400">
                          <a:effectLst/>
                          <a:latin typeface="+mj-lt"/>
                        </a:rPr>
                        <a:t>,</a:t>
                      </a:r>
                      <a:r>
                        <a:rPr lang="tr-TR" sz="1400" spc="5">
                          <a:effectLst/>
                          <a:latin typeface="+mj-lt"/>
                        </a:rPr>
                        <a:t> bozu</a:t>
                      </a:r>
                      <a:r>
                        <a:rPr lang="tr-TR" sz="1400">
                          <a:effectLst/>
                          <a:latin typeface="+mj-lt"/>
                        </a:rPr>
                        <a:t>k</a:t>
                      </a:r>
                      <a:r>
                        <a:rPr lang="tr-TR" sz="1400" spc="5">
                          <a:effectLst/>
                          <a:latin typeface="+mj-lt"/>
                        </a:rPr>
                        <a:t> or</a:t>
                      </a:r>
                      <a:r>
                        <a:rPr lang="tr-TR" sz="1400" spc="-10">
                          <a:effectLst/>
                          <a:latin typeface="+mj-lt"/>
                        </a:rPr>
                        <a:t>m</a:t>
                      </a:r>
                      <a:r>
                        <a:rPr lang="tr-TR" sz="1400">
                          <a:effectLst/>
                          <a:latin typeface="+mj-lt"/>
                        </a:rPr>
                        <a:t>an</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67970" algn="ctr">
                        <a:lnSpc>
                          <a:spcPts val="1130"/>
                        </a:lnSpc>
                        <a:spcAft>
                          <a:spcPts val="0"/>
                        </a:spcAft>
                      </a:pPr>
                      <a:r>
                        <a:rPr lang="tr-TR" sz="1400" dirty="0">
                          <a:effectLst/>
                          <a:latin typeface="+mj-lt"/>
                        </a:rPr>
                        <a:t>%</a:t>
                      </a:r>
                      <a:r>
                        <a:rPr lang="tr-TR" sz="1400" spc="5" dirty="0">
                          <a:effectLst/>
                          <a:latin typeface="+mj-lt"/>
                        </a:rPr>
                        <a:t> 10</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81280" algn="ctr">
                        <a:lnSpc>
                          <a:spcPts val="1130"/>
                        </a:lnSpc>
                        <a:spcAft>
                          <a:spcPts val="0"/>
                        </a:spcAft>
                      </a:pPr>
                      <a:r>
                        <a:rPr lang="tr-TR" sz="1400" spc="5">
                          <a:effectLst/>
                          <a:latin typeface="+mj-lt"/>
                        </a:rPr>
                        <a:t>VII</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94615" algn="r">
                        <a:lnSpc>
                          <a:spcPts val="1130"/>
                        </a:lnSpc>
                        <a:spcAft>
                          <a:spcPts val="0"/>
                        </a:spcAft>
                      </a:pPr>
                      <a:r>
                        <a:rPr lang="tr-TR" sz="1400" spc="5" dirty="0">
                          <a:effectLst/>
                          <a:latin typeface="+mj-lt"/>
                        </a:rPr>
                        <a:t>3</a:t>
                      </a:r>
                      <a:r>
                        <a:rPr lang="tr-TR" sz="1400" dirty="0">
                          <a:effectLst/>
                          <a:latin typeface="+mj-lt"/>
                        </a:rPr>
                        <a:t>6</a:t>
                      </a:r>
                      <a:r>
                        <a:rPr lang="tr-TR" sz="1400" spc="5" dirty="0">
                          <a:effectLst/>
                          <a:latin typeface="+mj-lt"/>
                        </a:rPr>
                        <a:t> 28</a:t>
                      </a:r>
                      <a:r>
                        <a:rPr lang="tr-TR" sz="1400" dirty="0">
                          <a:effectLst/>
                          <a:latin typeface="+mj-lt"/>
                        </a:rPr>
                        <a:t>8</a:t>
                      </a:r>
                      <a:r>
                        <a:rPr lang="tr-TR" sz="1400" spc="5" dirty="0">
                          <a:effectLst/>
                          <a:latin typeface="+mj-lt"/>
                        </a:rPr>
                        <a:t> 553</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94615" algn="r">
                        <a:lnSpc>
                          <a:spcPts val="1130"/>
                        </a:lnSpc>
                        <a:spcAft>
                          <a:spcPts val="0"/>
                        </a:spcAft>
                      </a:pPr>
                      <a:r>
                        <a:rPr lang="tr-TR" sz="1400" spc="5" dirty="0">
                          <a:effectLst/>
                          <a:latin typeface="+mj-lt"/>
                        </a:rPr>
                        <a:t>3</a:t>
                      </a:r>
                      <a:r>
                        <a:rPr lang="tr-TR" sz="1400" dirty="0">
                          <a:effectLst/>
                          <a:latin typeface="+mj-lt"/>
                        </a:rPr>
                        <a:t>5</a:t>
                      </a:r>
                      <a:r>
                        <a:rPr lang="tr-TR" sz="1400" spc="5" dirty="0">
                          <a:effectLst/>
                          <a:latin typeface="+mj-lt"/>
                        </a:rPr>
                        <a:t> 83</a:t>
                      </a:r>
                      <a:r>
                        <a:rPr lang="tr-TR" sz="1400" dirty="0">
                          <a:effectLst/>
                          <a:latin typeface="+mj-lt"/>
                        </a:rPr>
                        <a:t>6</a:t>
                      </a:r>
                      <a:r>
                        <a:rPr lang="tr-TR" sz="1400" spc="5" dirty="0">
                          <a:effectLst/>
                          <a:latin typeface="+mj-lt"/>
                        </a:rPr>
                        <a:t> 350</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2400" algn="ctr">
                        <a:lnSpc>
                          <a:spcPts val="1130"/>
                        </a:lnSpc>
                        <a:spcAft>
                          <a:spcPts val="0"/>
                        </a:spcAft>
                      </a:pPr>
                      <a:r>
                        <a:rPr lang="tr-TR" sz="1400" spc="5">
                          <a:effectLst/>
                          <a:latin typeface="+mj-lt"/>
                        </a:rPr>
                        <a:t>46,6</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62560" algn="ctr">
                        <a:lnSpc>
                          <a:spcPts val="1130"/>
                        </a:lnSpc>
                        <a:spcAft>
                          <a:spcPts val="0"/>
                        </a:spcAft>
                      </a:pPr>
                      <a:r>
                        <a:rPr lang="tr-TR" sz="1400" spc="5" dirty="0">
                          <a:effectLst/>
                          <a:latin typeface="+mj-lt"/>
                        </a:rPr>
                        <a:t>46,0</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866163532"/>
                  </a:ext>
                </a:extLst>
              </a:tr>
              <a:tr h="124098">
                <a:tc>
                  <a:txBody>
                    <a:bodyPr/>
                    <a:lstStyle/>
                    <a:p>
                      <a:pPr algn="l">
                        <a:lnSpc>
                          <a:spcPct val="107000"/>
                        </a:lnSpc>
                        <a:spcAft>
                          <a:spcPts val="0"/>
                        </a:spcAft>
                      </a:pPr>
                      <a:r>
                        <a:rPr lang="tr-TR" sz="1400">
                          <a:effectLst/>
                          <a:latin typeface="+mj-lt"/>
                        </a:rPr>
                        <a:t> </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7000"/>
                        </a:lnSpc>
                        <a:spcAft>
                          <a:spcPts val="0"/>
                        </a:spcAft>
                      </a:pPr>
                      <a:r>
                        <a:rPr lang="tr-TR" sz="1400" dirty="0">
                          <a:effectLst/>
                          <a:latin typeface="+mj-lt"/>
                        </a:rPr>
                        <a:t> </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43815" algn="ctr">
                        <a:lnSpc>
                          <a:spcPts val="1135"/>
                        </a:lnSpc>
                        <a:spcAft>
                          <a:spcPts val="0"/>
                        </a:spcAft>
                      </a:pPr>
                      <a:r>
                        <a:rPr lang="tr-TR" sz="1400" dirty="0">
                          <a:effectLst/>
                          <a:latin typeface="+mj-lt"/>
                        </a:rPr>
                        <a:t>T</a:t>
                      </a:r>
                      <a:r>
                        <a:rPr lang="tr-TR" sz="1400" spc="5" dirty="0">
                          <a:effectLst/>
                          <a:latin typeface="+mj-lt"/>
                        </a:rPr>
                        <a:t>op.</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93345" algn="r">
                        <a:lnSpc>
                          <a:spcPts val="1135"/>
                        </a:lnSpc>
                        <a:spcAft>
                          <a:spcPts val="0"/>
                        </a:spcAft>
                      </a:pPr>
                      <a:r>
                        <a:rPr lang="tr-TR" sz="1400" spc="5" dirty="0">
                          <a:effectLst/>
                          <a:latin typeface="+mj-lt"/>
                        </a:rPr>
                        <a:t>4</a:t>
                      </a:r>
                      <a:r>
                        <a:rPr lang="tr-TR" sz="1400" dirty="0">
                          <a:effectLst/>
                          <a:latin typeface="+mj-lt"/>
                        </a:rPr>
                        <a:t>6</a:t>
                      </a:r>
                      <a:r>
                        <a:rPr lang="tr-TR" sz="1400" spc="5" dirty="0">
                          <a:effectLst/>
                          <a:latin typeface="+mj-lt"/>
                        </a:rPr>
                        <a:t> 69</a:t>
                      </a:r>
                      <a:r>
                        <a:rPr lang="tr-TR" sz="1400" dirty="0">
                          <a:effectLst/>
                          <a:latin typeface="+mj-lt"/>
                        </a:rPr>
                        <a:t>2</a:t>
                      </a:r>
                      <a:r>
                        <a:rPr lang="tr-TR" sz="1400" spc="5" dirty="0">
                          <a:effectLst/>
                          <a:latin typeface="+mj-lt"/>
                        </a:rPr>
                        <a:t> 633</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93980" algn="r">
                        <a:lnSpc>
                          <a:spcPts val="1135"/>
                        </a:lnSpc>
                        <a:spcAft>
                          <a:spcPts val="0"/>
                        </a:spcAft>
                      </a:pPr>
                      <a:r>
                        <a:rPr lang="tr-TR" sz="1400" spc="5" dirty="0">
                          <a:effectLst/>
                          <a:latin typeface="+mj-lt"/>
                        </a:rPr>
                        <a:t>4</a:t>
                      </a:r>
                      <a:r>
                        <a:rPr lang="tr-TR" sz="1400" dirty="0">
                          <a:effectLst/>
                          <a:latin typeface="+mj-lt"/>
                        </a:rPr>
                        <a:t>6</a:t>
                      </a:r>
                      <a:r>
                        <a:rPr lang="tr-TR" sz="1400" spc="5" dirty="0">
                          <a:effectLst/>
                          <a:latin typeface="+mj-lt"/>
                        </a:rPr>
                        <a:t> 79</a:t>
                      </a:r>
                      <a:r>
                        <a:rPr lang="tr-TR" sz="1400" dirty="0">
                          <a:effectLst/>
                          <a:latin typeface="+mj-lt"/>
                        </a:rPr>
                        <a:t>0</a:t>
                      </a:r>
                      <a:r>
                        <a:rPr lang="tr-TR" sz="1400" spc="5" dirty="0">
                          <a:effectLst/>
                          <a:latin typeface="+mj-lt"/>
                        </a:rPr>
                        <a:t> 036</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2400" algn="ctr">
                        <a:lnSpc>
                          <a:spcPts val="1135"/>
                        </a:lnSpc>
                        <a:spcAft>
                          <a:spcPts val="0"/>
                        </a:spcAft>
                      </a:pPr>
                      <a:r>
                        <a:rPr lang="tr-TR" sz="1400" spc="5">
                          <a:effectLst/>
                          <a:latin typeface="+mj-lt"/>
                        </a:rPr>
                        <a:t>60,0</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61925" algn="ctr">
                        <a:lnSpc>
                          <a:spcPts val="1135"/>
                        </a:lnSpc>
                        <a:spcAft>
                          <a:spcPts val="0"/>
                        </a:spcAft>
                      </a:pPr>
                      <a:r>
                        <a:rPr lang="tr-TR" sz="1400" spc="5" dirty="0">
                          <a:effectLst/>
                          <a:latin typeface="+mj-lt"/>
                        </a:rPr>
                        <a:t>60,0</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027360436"/>
                  </a:ext>
                </a:extLst>
              </a:tr>
              <a:tr h="96212">
                <a:tc>
                  <a:txBody>
                    <a:bodyPr/>
                    <a:lstStyle/>
                    <a:p>
                      <a:pPr marL="38100" algn="l">
                        <a:lnSpc>
                          <a:spcPts val="1130"/>
                        </a:lnSpc>
                        <a:spcAft>
                          <a:spcPts val="0"/>
                        </a:spcAft>
                      </a:pPr>
                      <a:r>
                        <a:rPr lang="tr-TR" sz="1400">
                          <a:effectLst/>
                          <a:latin typeface="+mj-lt"/>
                        </a:rPr>
                        <a:t>Tar</a:t>
                      </a:r>
                      <a:r>
                        <a:rPr lang="tr-TR" sz="1400" spc="-5">
                          <a:effectLst/>
                          <a:latin typeface="+mj-lt"/>
                        </a:rPr>
                        <a:t>ı</a:t>
                      </a:r>
                      <a:r>
                        <a:rPr lang="tr-TR" sz="1400" spc="-10">
                          <a:effectLst/>
                          <a:latin typeface="+mj-lt"/>
                        </a:rPr>
                        <a:t>m</a:t>
                      </a:r>
                      <a:r>
                        <a:rPr lang="tr-TR" sz="1400">
                          <a:effectLst/>
                          <a:latin typeface="+mj-lt"/>
                        </a:rPr>
                        <a:t>a el</a:t>
                      </a:r>
                      <a:r>
                        <a:rPr lang="tr-TR" sz="1400" spc="5">
                          <a:effectLst/>
                          <a:latin typeface="+mj-lt"/>
                        </a:rPr>
                        <a:t>v</a:t>
                      </a:r>
                      <a:r>
                        <a:rPr lang="tr-TR" sz="1400">
                          <a:effectLst/>
                          <a:latin typeface="+mj-lt"/>
                        </a:rPr>
                        <a:t>e</a:t>
                      </a:r>
                      <a:r>
                        <a:rPr lang="tr-TR" sz="1400" spc="5">
                          <a:effectLst/>
                          <a:latin typeface="+mj-lt"/>
                        </a:rPr>
                        <a:t>r</a:t>
                      </a:r>
                      <a:r>
                        <a:rPr lang="tr-TR" sz="1400" spc="-5">
                          <a:effectLst/>
                          <a:latin typeface="+mj-lt"/>
                        </a:rPr>
                        <a:t>i</a:t>
                      </a:r>
                      <a:r>
                        <a:rPr lang="tr-TR" sz="1400">
                          <a:effectLst/>
                          <a:latin typeface="+mj-lt"/>
                        </a:rPr>
                        <a:t>şs</a:t>
                      </a:r>
                      <a:r>
                        <a:rPr lang="tr-TR" sz="1400" spc="-5">
                          <a:effectLst/>
                          <a:latin typeface="+mj-lt"/>
                        </a:rPr>
                        <a:t>i</a:t>
                      </a:r>
                      <a:r>
                        <a:rPr lang="tr-TR" sz="1400">
                          <a:effectLst/>
                          <a:latin typeface="+mj-lt"/>
                        </a:rPr>
                        <a:t>z</a:t>
                      </a:r>
                      <a:r>
                        <a:rPr lang="tr-TR" sz="1400" spc="5">
                          <a:effectLst/>
                          <a:latin typeface="+mj-lt"/>
                        </a:rPr>
                        <a:t> </a:t>
                      </a:r>
                      <a:r>
                        <a:rPr lang="tr-TR" sz="1400">
                          <a:effectLst/>
                          <a:latin typeface="+mj-lt"/>
                        </a:rPr>
                        <a:t>arazi</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78130" marR="262255" algn="ctr">
                        <a:lnSpc>
                          <a:spcPts val="1130"/>
                        </a:lnSpc>
                        <a:spcAft>
                          <a:spcPts val="0"/>
                        </a:spcAft>
                      </a:pPr>
                      <a:r>
                        <a:rPr lang="tr-TR" sz="1400" dirty="0">
                          <a:effectLst/>
                          <a:latin typeface="+mj-lt"/>
                        </a:rPr>
                        <a:t>%</a:t>
                      </a:r>
                      <a:r>
                        <a:rPr lang="tr-TR" sz="1400" spc="5" dirty="0">
                          <a:effectLst/>
                          <a:latin typeface="+mj-lt"/>
                        </a:rPr>
                        <a:t> </a:t>
                      </a:r>
                      <a:r>
                        <a:rPr lang="tr-TR" sz="1400" dirty="0">
                          <a:effectLst/>
                          <a:latin typeface="+mj-lt"/>
                        </a:rPr>
                        <a:t>0</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60325" algn="ctr">
                        <a:lnSpc>
                          <a:spcPts val="1130"/>
                        </a:lnSpc>
                        <a:spcAft>
                          <a:spcPts val="0"/>
                        </a:spcAft>
                      </a:pPr>
                      <a:r>
                        <a:rPr lang="tr-TR" sz="1400" dirty="0">
                          <a:effectLst/>
                          <a:latin typeface="+mj-lt"/>
                        </a:rPr>
                        <a:t>VIII</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8750" algn="r">
                        <a:lnSpc>
                          <a:spcPts val="1130"/>
                        </a:lnSpc>
                        <a:spcAft>
                          <a:spcPts val="0"/>
                        </a:spcAft>
                      </a:pPr>
                      <a:r>
                        <a:rPr lang="tr-TR" sz="1400">
                          <a:effectLst/>
                          <a:latin typeface="+mj-lt"/>
                        </a:rPr>
                        <a:t>3</a:t>
                      </a:r>
                      <a:r>
                        <a:rPr lang="tr-TR" sz="1400" spc="5">
                          <a:effectLst/>
                          <a:latin typeface="+mj-lt"/>
                        </a:rPr>
                        <a:t> </a:t>
                      </a:r>
                      <a:r>
                        <a:rPr lang="tr-TR" sz="1400">
                          <a:effectLst/>
                          <a:latin typeface="+mj-lt"/>
                        </a:rPr>
                        <a:t>455</a:t>
                      </a:r>
                      <a:r>
                        <a:rPr lang="tr-TR" sz="1400" spc="5">
                          <a:effectLst/>
                          <a:latin typeface="+mj-lt"/>
                        </a:rPr>
                        <a:t> </a:t>
                      </a:r>
                      <a:r>
                        <a:rPr lang="tr-TR" sz="1400">
                          <a:effectLst/>
                          <a:latin typeface="+mj-lt"/>
                        </a:rPr>
                        <a:t>513</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8750" algn="r">
                        <a:lnSpc>
                          <a:spcPts val="1130"/>
                        </a:lnSpc>
                        <a:spcAft>
                          <a:spcPts val="0"/>
                        </a:spcAft>
                      </a:pPr>
                      <a:r>
                        <a:rPr lang="tr-TR" sz="1400" dirty="0">
                          <a:effectLst/>
                          <a:latin typeface="+mj-lt"/>
                        </a:rPr>
                        <a:t>4</a:t>
                      </a:r>
                      <a:r>
                        <a:rPr lang="tr-TR" sz="1400" spc="5" dirty="0">
                          <a:effectLst/>
                          <a:latin typeface="+mj-lt"/>
                        </a:rPr>
                        <a:t> </a:t>
                      </a:r>
                      <a:r>
                        <a:rPr lang="tr-TR" sz="1400" dirty="0">
                          <a:effectLst/>
                          <a:latin typeface="+mj-lt"/>
                        </a:rPr>
                        <a:t>542</a:t>
                      </a:r>
                      <a:r>
                        <a:rPr lang="tr-TR" sz="1400" spc="5" dirty="0">
                          <a:effectLst/>
                          <a:latin typeface="+mj-lt"/>
                        </a:rPr>
                        <a:t> </a:t>
                      </a:r>
                      <a:r>
                        <a:rPr lang="tr-TR" sz="1400" dirty="0">
                          <a:effectLst/>
                          <a:latin typeface="+mj-lt"/>
                        </a:rPr>
                        <a:t>896</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62560" marR="149225" algn="ctr">
                        <a:lnSpc>
                          <a:spcPts val="1130"/>
                        </a:lnSpc>
                        <a:spcAft>
                          <a:spcPts val="0"/>
                        </a:spcAft>
                      </a:pPr>
                      <a:r>
                        <a:rPr lang="tr-TR" sz="1400">
                          <a:effectLst/>
                          <a:latin typeface="+mj-lt"/>
                        </a:rPr>
                        <a:t>5,9</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72085" marR="161290" algn="ctr">
                        <a:lnSpc>
                          <a:spcPts val="1130"/>
                        </a:lnSpc>
                        <a:spcAft>
                          <a:spcPts val="0"/>
                        </a:spcAft>
                      </a:pPr>
                      <a:r>
                        <a:rPr lang="tr-TR" sz="1400" dirty="0">
                          <a:effectLst/>
                          <a:latin typeface="+mj-lt"/>
                        </a:rPr>
                        <a:t>5,8</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35594074"/>
                  </a:ext>
                </a:extLst>
              </a:tr>
              <a:tr h="124098">
                <a:tc>
                  <a:txBody>
                    <a:bodyPr/>
                    <a:lstStyle/>
                    <a:p>
                      <a:pPr marL="38100" algn="l">
                        <a:lnSpc>
                          <a:spcPts val="1130"/>
                        </a:lnSpc>
                        <a:spcAft>
                          <a:spcPts val="0"/>
                        </a:spcAft>
                      </a:pPr>
                      <a:r>
                        <a:rPr lang="tr-TR" sz="1400">
                          <a:effectLst/>
                          <a:latin typeface="+mj-lt"/>
                        </a:rPr>
                        <a:t>Toplam</a:t>
                      </a:r>
                      <a:r>
                        <a:rPr lang="tr-TR" sz="1400" spc="-10">
                          <a:effectLst/>
                          <a:latin typeface="+mj-lt"/>
                        </a:rPr>
                        <a:t> </a:t>
                      </a:r>
                      <a:r>
                        <a:rPr lang="tr-TR" sz="1400">
                          <a:effectLst/>
                          <a:latin typeface="+mj-lt"/>
                        </a:rPr>
                        <a:t>(su</a:t>
                      </a:r>
                      <a:r>
                        <a:rPr lang="tr-TR" sz="1400" spc="5">
                          <a:effectLst/>
                          <a:latin typeface="+mj-lt"/>
                        </a:rPr>
                        <a:t> </a:t>
                      </a:r>
                      <a:r>
                        <a:rPr lang="tr-TR" sz="1400" spc="-5">
                          <a:effectLst/>
                          <a:latin typeface="+mj-lt"/>
                        </a:rPr>
                        <a:t>y</a:t>
                      </a:r>
                      <a:r>
                        <a:rPr lang="tr-TR" sz="1400" spc="5">
                          <a:effectLst/>
                          <a:latin typeface="+mj-lt"/>
                        </a:rPr>
                        <a:t>ü</a:t>
                      </a:r>
                      <a:r>
                        <a:rPr lang="tr-TR" sz="1400">
                          <a:effectLst/>
                          <a:latin typeface="+mj-lt"/>
                        </a:rPr>
                        <a:t>ze</a:t>
                      </a:r>
                      <a:r>
                        <a:rPr lang="tr-TR" sz="1400" spc="-5">
                          <a:effectLst/>
                          <a:latin typeface="+mj-lt"/>
                        </a:rPr>
                        <a:t>y</a:t>
                      </a:r>
                      <a:r>
                        <a:rPr lang="tr-TR" sz="1400">
                          <a:effectLst/>
                          <a:latin typeface="+mj-lt"/>
                        </a:rPr>
                        <a:t>i hariç)</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7000"/>
                        </a:lnSpc>
                        <a:spcAft>
                          <a:spcPts val="0"/>
                        </a:spcAft>
                      </a:pPr>
                      <a:r>
                        <a:rPr lang="tr-TR" sz="1400" dirty="0">
                          <a:effectLst/>
                          <a:latin typeface="+mj-lt"/>
                        </a:rPr>
                        <a:t> </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43815" algn="l">
                        <a:lnSpc>
                          <a:spcPts val="1140"/>
                        </a:lnSpc>
                        <a:spcAft>
                          <a:spcPts val="0"/>
                        </a:spcAft>
                      </a:pPr>
                      <a:r>
                        <a:rPr lang="tr-TR" sz="1400">
                          <a:effectLst/>
                          <a:latin typeface="+mj-lt"/>
                        </a:rPr>
                        <a:t>T</a:t>
                      </a:r>
                      <a:r>
                        <a:rPr lang="tr-TR" sz="1400" spc="5">
                          <a:effectLst/>
                          <a:latin typeface="+mj-lt"/>
                        </a:rPr>
                        <a:t>op.</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93345" algn="r">
                        <a:lnSpc>
                          <a:spcPts val="1140"/>
                        </a:lnSpc>
                        <a:spcAft>
                          <a:spcPts val="0"/>
                        </a:spcAft>
                      </a:pPr>
                      <a:r>
                        <a:rPr lang="tr-TR" sz="1400" spc="5">
                          <a:effectLst/>
                          <a:latin typeface="+mj-lt"/>
                        </a:rPr>
                        <a:t>7</a:t>
                      </a:r>
                      <a:r>
                        <a:rPr lang="tr-TR" sz="1400">
                          <a:effectLst/>
                          <a:latin typeface="+mj-lt"/>
                        </a:rPr>
                        <a:t>6</a:t>
                      </a:r>
                      <a:r>
                        <a:rPr lang="tr-TR" sz="1400" spc="5">
                          <a:effectLst/>
                          <a:latin typeface="+mj-lt"/>
                        </a:rPr>
                        <a:t> 69</a:t>
                      </a:r>
                      <a:r>
                        <a:rPr lang="tr-TR" sz="1400">
                          <a:effectLst/>
                          <a:latin typeface="+mj-lt"/>
                        </a:rPr>
                        <a:t>4</a:t>
                      </a:r>
                      <a:r>
                        <a:rPr lang="tr-TR" sz="1400" spc="5">
                          <a:effectLst/>
                          <a:latin typeface="+mj-lt"/>
                        </a:rPr>
                        <a:t> 731</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93980" algn="r">
                        <a:lnSpc>
                          <a:spcPts val="1140"/>
                        </a:lnSpc>
                        <a:spcAft>
                          <a:spcPts val="0"/>
                        </a:spcAft>
                      </a:pPr>
                      <a:r>
                        <a:rPr lang="tr-TR" sz="1400" spc="5" dirty="0">
                          <a:effectLst/>
                          <a:latin typeface="+mj-lt"/>
                        </a:rPr>
                        <a:t>7</a:t>
                      </a:r>
                      <a:r>
                        <a:rPr lang="tr-TR" sz="1400" dirty="0">
                          <a:effectLst/>
                          <a:latin typeface="+mj-lt"/>
                        </a:rPr>
                        <a:t>6</a:t>
                      </a:r>
                      <a:r>
                        <a:rPr lang="tr-TR" sz="1400" spc="5" dirty="0">
                          <a:effectLst/>
                          <a:latin typeface="+mj-lt"/>
                        </a:rPr>
                        <a:t> 74</a:t>
                      </a:r>
                      <a:r>
                        <a:rPr lang="tr-TR" sz="1400" dirty="0">
                          <a:effectLst/>
                          <a:latin typeface="+mj-lt"/>
                        </a:rPr>
                        <a:t>1</a:t>
                      </a:r>
                      <a:r>
                        <a:rPr lang="tr-TR" sz="1400" spc="5" dirty="0">
                          <a:effectLst/>
                          <a:latin typeface="+mj-lt"/>
                        </a:rPr>
                        <a:t> 591</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20650" algn="ctr">
                        <a:lnSpc>
                          <a:spcPts val="1140"/>
                        </a:lnSpc>
                        <a:spcAft>
                          <a:spcPts val="0"/>
                        </a:spcAft>
                      </a:pPr>
                      <a:r>
                        <a:rPr lang="tr-TR" sz="1400" spc="5">
                          <a:effectLst/>
                          <a:latin typeface="+mj-lt"/>
                        </a:rPr>
                        <a:t>100,0</a:t>
                      </a:r>
                      <a:endParaRPr lang="tr-TR" sz="14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30175" algn="ctr">
                        <a:lnSpc>
                          <a:spcPts val="1140"/>
                        </a:lnSpc>
                        <a:spcAft>
                          <a:spcPts val="0"/>
                        </a:spcAft>
                      </a:pPr>
                      <a:r>
                        <a:rPr lang="tr-TR" sz="1400" spc="5" dirty="0">
                          <a:effectLst/>
                          <a:latin typeface="+mj-lt"/>
                        </a:rPr>
                        <a:t>100,0</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111389991"/>
                  </a:ext>
                </a:extLst>
              </a:tr>
              <a:tr h="197310">
                <a:tc gridSpan="7">
                  <a:txBody>
                    <a:bodyPr/>
                    <a:lstStyle/>
                    <a:p>
                      <a:pPr marL="224155" algn="l">
                        <a:lnSpc>
                          <a:spcPts val="1175"/>
                        </a:lnSpc>
                        <a:spcAft>
                          <a:spcPts val="0"/>
                        </a:spcAft>
                      </a:pPr>
                      <a:r>
                        <a:rPr lang="tr-TR" sz="1400" dirty="0">
                          <a:effectLst/>
                          <a:latin typeface="+mj-lt"/>
                        </a:rPr>
                        <a:t>Topraksu,</a:t>
                      </a:r>
                      <a:r>
                        <a:rPr lang="tr-TR" sz="1400" spc="-45" dirty="0">
                          <a:effectLst/>
                          <a:latin typeface="+mj-lt"/>
                        </a:rPr>
                        <a:t> </a:t>
                      </a:r>
                      <a:r>
                        <a:rPr lang="tr-TR" sz="1400" dirty="0">
                          <a:effectLst/>
                          <a:latin typeface="+mj-lt"/>
                        </a:rPr>
                        <a:t>Türkiye</a:t>
                      </a:r>
                      <a:r>
                        <a:rPr lang="tr-TR" sz="1400" spc="-40" dirty="0">
                          <a:effectLst/>
                          <a:latin typeface="+mj-lt"/>
                        </a:rPr>
                        <a:t> </a:t>
                      </a:r>
                      <a:r>
                        <a:rPr lang="tr-TR" sz="1400" dirty="0">
                          <a:effectLst/>
                          <a:latin typeface="+mj-lt"/>
                        </a:rPr>
                        <a:t>Ara</a:t>
                      </a:r>
                      <a:r>
                        <a:rPr lang="tr-TR" sz="1400" spc="-5" dirty="0">
                          <a:effectLst/>
                          <a:latin typeface="+mj-lt"/>
                        </a:rPr>
                        <a:t>z</a:t>
                      </a:r>
                      <a:r>
                        <a:rPr lang="tr-TR" sz="1400" dirty="0">
                          <a:effectLst/>
                          <a:latin typeface="+mj-lt"/>
                        </a:rPr>
                        <a:t>i</a:t>
                      </a:r>
                      <a:r>
                        <a:rPr lang="tr-TR" sz="1400" spc="-25" dirty="0">
                          <a:effectLst/>
                          <a:latin typeface="+mj-lt"/>
                        </a:rPr>
                        <a:t> </a:t>
                      </a:r>
                      <a:r>
                        <a:rPr lang="tr-TR" sz="1400" dirty="0">
                          <a:effectLst/>
                          <a:latin typeface="+mj-lt"/>
                        </a:rPr>
                        <a:t>Varlı</a:t>
                      </a:r>
                      <a:r>
                        <a:rPr lang="tr-TR" sz="1400" spc="5" dirty="0">
                          <a:effectLst/>
                          <a:latin typeface="+mj-lt"/>
                        </a:rPr>
                        <a:t>ğ</a:t>
                      </a:r>
                      <a:r>
                        <a:rPr lang="tr-TR" sz="1400" dirty="0">
                          <a:effectLst/>
                          <a:latin typeface="+mj-lt"/>
                        </a:rPr>
                        <a:t>ı,</a:t>
                      </a:r>
                      <a:r>
                        <a:rPr lang="tr-TR" sz="1400" spc="-35" dirty="0">
                          <a:effectLst/>
                          <a:latin typeface="+mj-lt"/>
                        </a:rPr>
                        <a:t> </a:t>
                      </a:r>
                      <a:r>
                        <a:rPr lang="tr-TR" sz="1400" dirty="0">
                          <a:effectLst/>
                          <a:latin typeface="+mj-lt"/>
                        </a:rPr>
                        <a:t>Ankara</a:t>
                      </a:r>
                      <a:r>
                        <a:rPr lang="tr-TR" sz="1400" spc="-30" dirty="0">
                          <a:effectLst/>
                          <a:latin typeface="+mj-lt"/>
                        </a:rPr>
                        <a:t> </a:t>
                      </a:r>
                      <a:r>
                        <a:rPr lang="tr-TR" sz="1400" dirty="0">
                          <a:effectLst/>
                          <a:latin typeface="+mj-lt"/>
                        </a:rPr>
                        <a:t>1978;</a:t>
                      </a:r>
                      <a:r>
                        <a:rPr lang="tr-TR" sz="1400" spc="-25" dirty="0">
                          <a:effectLst/>
                          <a:latin typeface="+mj-lt"/>
                        </a:rPr>
                        <a:t> </a:t>
                      </a:r>
                      <a:r>
                        <a:rPr lang="tr-TR" sz="1400" dirty="0">
                          <a:effectLst/>
                          <a:latin typeface="+mj-lt"/>
                        </a:rPr>
                        <a:t>KHGM,Yıllık</a:t>
                      </a:r>
                      <a:r>
                        <a:rPr lang="tr-TR" sz="1400" spc="-65" dirty="0">
                          <a:effectLst/>
                          <a:latin typeface="+mj-lt"/>
                        </a:rPr>
                        <a:t> </a:t>
                      </a:r>
                      <a:r>
                        <a:rPr lang="tr-TR" sz="1400" dirty="0">
                          <a:effectLst/>
                          <a:latin typeface="+mj-lt"/>
                        </a:rPr>
                        <a:t>Envanter,</a:t>
                      </a:r>
                      <a:r>
                        <a:rPr lang="tr-TR" sz="1400" spc="-45" dirty="0">
                          <a:effectLst/>
                          <a:latin typeface="+mj-lt"/>
                        </a:rPr>
                        <a:t> </a:t>
                      </a:r>
                      <a:r>
                        <a:rPr lang="tr-TR" sz="1400" dirty="0">
                          <a:effectLst/>
                          <a:latin typeface="+mj-lt"/>
                        </a:rPr>
                        <a:t>Ankara</a:t>
                      </a:r>
                      <a:r>
                        <a:rPr lang="tr-TR" sz="1400" spc="-30" dirty="0">
                          <a:effectLst/>
                          <a:latin typeface="+mj-lt"/>
                        </a:rPr>
                        <a:t> </a:t>
                      </a:r>
                      <a:r>
                        <a:rPr lang="tr-TR" sz="1400" dirty="0">
                          <a:effectLst/>
                          <a:latin typeface="+mj-lt"/>
                        </a:rPr>
                        <a:t>1998.</a:t>
                      </a:r>
                    </a:p>
                    <a:p>
                      <a:pPr marL="130175" algn="l">
                        <a:lnSpc>
                          <a:spcPts val="1140"/>
                        </a:lnSpc>
                        <a:spcAft>
                          <a:spcPts val="0"/>
                        </a:spcAft>
                      </a:pPr>
                      <a:r>
                        <a:rPr lang="tr-TR" sz="1400" spc="5" dirty="0">
                          <a:effectLst/>
                          <a:latin typeface="+mj-lt"/>
                        </a:rPr>
                        <a:t> </a:t>
                      </a:r>
                      <a:endParaRPr lang="tr-TR" sz="1400"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374088923"/>
                  </a:ext>
                </a:extLst>
              </a:tr>
            </a:tbl>
          </a:graphicData>
        </a:graphic>
      </p:graphicFrame>
    </p:spTree>
    <p:extLst>
      <p:ext uri="{BB962C8B-B14F-4D97-AF65-F5344CB8AC3E}">
        <p14:creationId xmlns:p14="http://schemas.microsoft.com/office/powerpoint/2010/main" val="2206851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81889" y="2090171"/>
            <a:ext cx="11014365" cy="923330"/>
          </a:xfrm>
          <a:prstGeom prst="rect">
            <a:avLst/>
          </a:prstGeom>
        </p:spPr>
        <p:txBody>
          <a:bodyPr wrap="square">
            <a:spAutoFit/>
          </a:bodyPr>
          <a:lstStyle/>
          <a:p>
            <a:pPr marL="342900" indent="-342900" algn="just">
              <a:buFont typeface="Wingdings" panose="05000000000000000000" pitchFamily="2" charset="2"/>
              <a:buChar char="ü"/>
            </a:pPr>
            <a:r>
              <a:rPr lang="tr-TR" dirty="0"/>
              <a:t>Dünyanın dağ oluşum kuşağı üzerinde bulunan Türkiye’de; ülke yüzeyi genellikle çok dik ve sarp meyilli (% 47,5) olup, düz-düze yakın arazi çok azdır (% 12,4). Toprak derinliği genelde çok sığ-sığ (% 67,7) olup, derin topraklardan oluşan arazi azdır (% 14,3) </a:t>
            </a:r>
            <a:r>
              <a:rPr lang="tr-TR" dirty="0" smtClean="0"/>
              <a:t>.</a:t>
            </a:r>
            <a:endParaRPr lang="tr-TR" dirty="0"/>
          </a:p>
        </p:txBody>
      </p:sp>
      <p:graphicFrame>
        <p:nvGraphicFramePr>
          <p:cNvPr id="3" name="Table 4"/>
          <p:cNvGraphicFramePr>
            <a:graphicFrameLocks noGrp="1"/>
          </p:cNvGraphicFramePr>
          <p:nvPr>
            <p:extLst>
              <p:ext uri="{D42A27DB-BD31-4B8C-83A1-F6EECF244321}">
                <p14:modId xmlns:p14="http://schemas.microsoft.com/office/powerpoint/2010/main" val="2890503238"/>
              </p:ext>
            </p:extLst>
          </p:nvPr>
        </p:nvGraphicFramePr>
        <p:xfrm>
          <a:off x="720437" y="3214255"/>
          <a:ext cx="5541818" cy="3029218"/>
        </p:xfrm>
        <a:graphic>
          <a:graphicData uri="http://schemas.openxmlformats.org/drawingml/2006/table">
            <a:tbl>
              <a:tblPr>
                <a:tableStyleId>{5C22544A-7EE6-4342-B048-85BDC9FD1C3A}</a:tableStyleId>
              </a:tblPr>
              <a:tblGrid>
                <a:gridCol w="246057">
                  <a:extLst>
                    <a:ext uri="{9D8B030D-6E8A-4147-A177-3AD203B41FA5}">
                      <a16:colId xmlns:a16="http://schemas.microsoft.com/office/drawing/2014/main" val="3399352548"/>
                    </a:ext>
                  </a:extLst>
                </a:gridCol>
                <a:gridCol w="1544896">
                  <a:extLst>
                    <a:ext uri="{9D8B030D-6E8A-4147-A177-3AD203B41FA5}">
                      <a16:colId xmlns:a16="http://schemas.microsoft.com/office/drawing/2014/main" val="1295059478"/>
                    </a:ext>
                  </a:extLst>
                </a:gridCol>
                <a:gridCol w="814671">
                  <a:extLst>
                    <a:ext uri="{9D8B030D-6E8A-4147-A177-3AD203B41FA5}">
                      <a16:colId xmlns:a16="http://schemas.microsoft.com/office/drawing/2014/main" val="3718935413"/>
                    </a:ext>
                  </a:extLst>
                </a:gridCol>
                <a:gridCol w="1293891">
                  <a:extLst>
                    <a:ext uri="{9D8B030D-6E8A-4147-A177-3AD203B41FA5}">
                      <a16:colId xmlns:a16="http://schemas.microsoft.com/office/drawing/2014/main" val="224727217"/>
                    </a:ext>
                  </a:extLst>
                </a:gridCol>
                <a:gridCol w="1642303">
                  <a:extLst>
                    <a:ext uri="{9D8B030D-6E8A-4147-A177-3AD203B41FA5}">
                      <a16:colId xmlns:a16="http://schemas.microsoft.com/office/drawing/2014/main" val="4083842367"/>
                    </a:ext>
                  </a:extLst>
                </a:gridCol>
              </a:tblGrid>
              <a:tr h="491881">
                <a:tc gridSpan="5">
                  <a:txBody>
                    <a:bodyPr/>
                    <a:lstStyle/>
                    <a:p>
                      <a:pPr marL="152400" algn="ctr">
                        <a:lnSpc>
                          <a:spcPct val="107000"/>
                        </a:lnSpc>
                        <a:spcBef>
                          <a:spcPts val="490"/>
                        </a:spcBef>
                        <a:spcAft>
                          <a:spcPts val="0"/>
                        </a:spcAft>
                      </a:pPr>
                      <a:r>
                        <a:rPr lang="tr-TR" sz="1800" b="1" dirty="0" smtClean="0">
                          <a:effectLst/>
                          <a:latin typeface="+mj-lt"/>
                        </a:rPr>
                        <a:t>Türkiye </a:t>
                      </a:r>
                      <a:r>
                        <a:rPr lang="tr-TR" sz="1800" b="1" dirty="0">
                          <a:effectLst/>
                          <a:latin typeface="+mj-lt"/>
                        </a:rPr>
                        <a:t>Topraklarının Eğim Özellikleri</a:t>
                      </a:r>
                      <a:endParaRPr lang="tr-TR" sz="1800" b="1" dirty="0">
                        <a:effectLst/>
                        <a:latin typeface="+mj-lt"/>
                        <a:ea typeface="Calibri" panose="020F0502020204030204" pitchFamily="34" charset="0"/>
                        <a:cs typeface="Times New Roman" panose="02020603050405020304" pitchFamily="18" charset="0"/>
                      </a:endParaRPr>
                    </a:p>
                  </a:txBody>
                  <a:tcPr marL="0" marR="0" marT="0" marB="0"/>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183304341"/>
                  </a:ext>
                </a:extLst>
              </a:tr>
              <a:tr h="280480">
                <a:tc gridSpan="2">
                  <a:txBody>
                    <a:bodyPr/>
                    <a:lstStyle/>
                    <a:p>
                      <a:pPr marL="376555" algn="l">
                        <a:lnSpc>
                          <a:spcPct val="107000"/>
                        </a:lnSpc>
                        <a:spcBef>
                          <a:spcPts val="490"/>
                        </a:spcBef>
                        <a:spcAft>
                          <a:spcPts val="0"/>
                        </a:spcAft>
                      </a:pPr>
                      <a:r>
                        <a:rPr lang="tr-TR" sz="1800" b="1" dirty="0">
                          <a:effectLst/>
                          <a:latin typeface="+mj-lt"/>
                        </a:rPr>
                        <a:t>EĞİM</a:t>
                      </a:r>
                      <a:r>
                        <a:rPr lang="tr-TR" sz="1800" b="1" spc="-30" dirty="0">
                          <a:effectLst/>
                          <a:latin typeface="+mj-lt"/>
                        </a:rPr>
                        <a:t> </a:t>
                      </a:r>
                      <a:r>
                        <a:rPr lang="tr-TR" sz="1800" b="1" dirty="0">
                          <a:effectLst/>
                          <a:latin typeface="+mj-lt"/>
                        </a:rPr>
                        <a:t>(Meyil)</a:t>
                      </a:r>
                      <a:endParaRPr lang="tr-TR" sz="1800" b="1" dirty="0">
                        <a:effectLst/>
                        <a:latin typeface="+mj-lt"/>
                        <a:ea typeface="Calibri" panose="020F0502020204030204" pitchFamily="34" charset="0"/>
                        <a:cs typeface="Times New Roman" panose="02020603050405020304" pitchFamily="18" charset="0"/>
                      </a:endParaRPr>
                    </a:p>
                  </a:txBody>
                  <a:tcPr marL="0" marR="0" marT="0" marB="0"/>
                </a:tc>
                <a:tc hMerge="1">
                  <a:txBody>
                    <a:bodyPr/>
                    <a:lstStyle/>
                    <a:p>
                      <a:endParaRPr lang="tr-TR"/>
                    </a:p>
                  </a:txBody>
                  <a:tcPr/>
                </a:tc>
                <a:tc>
                  <a:txBody>
                    <a:bodyPr/>
                    <a:lstStyle/>
                    <a:p>
                      <a:pPr marL="215900" marR="205105" algn="ctr">
                        <a:lnSpc>
                          <a:spcPct val="107000"/>
                        </a:lnSpc>
                        <a:spcBef>
                          <a:spcPts val="490"/>
                        </a:spcBef>
                        <a:spcAft>
                          <a:spcPts val="0"/>
                        </a:spcAft>
                      </a:pPr>
                      <a:r>
                        <a:rPr lang="tr-TR" sz="1800" b="1" dirty="0">
                          <a:effectLst/>
                          <a:latin typeface="+mj-lt"/>
                        </a:rPr>
                        <a:t>%</a:t>
                      </a:r>
                      <a:endParaRPr lang="tr-TR" sz="1800" b="1"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marL="162560" algn="l">
                        <a:lnSpc>
                          <a:spcPct val="107000"/>
                        </a:lnSpc>
                        <a:spcBef>
                          <a:spcPts val="490"/>
                        </a:spcBef>
                        <a:spcAft>
                          <a:spcPts val="0"/>
                        </a:spcAft>
                      </a:pPr>
                      <a:r>
                        <a:rPr lang="tr-TR" sz="1800" b="1" dirty="0">
                          <a:effectLst/>
                          <a:latin typeface="+mj-lt"/>
                        </a:rPr>
                        <a:t>Alan</a:t>
                      </a:r>
                      <a:r>
                        <a:rPr lang="tr-TR" sz="1800" b="1" spc="-25" dirty="0">
                          <a:effectLst/>
                          <a:latin typeface="+mj-lt"/>
                        </a:rPr>
                        <a:t> </a:t>
                      </a:r>
                      <a:r>
                        <a:rPr lang="tr-TR" sz="1800" b="1" dirty="0">
                          <a:effectLst/>
                          <a:latin typeface="+mj-lt"/>
                        </a:rPr>
                        <a:t>(ha)</a:t>
                      </a:r>
                      <a:endParaRPr lang="tr-TR" sz="1800" b="1"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marL="152400" algn="l">
                        <a:lnSpc>
                          <a:spcPct val="107000"/>
                        </a:lnSpc>
                        <a:spcBef>
                          <a:spcPts val="490"/>
                        </a:spcBef>
                        <a:spcAft>
                          <a:spcPts val="0"/>
                        </a:spcAft>
                      </a:pPr>
                      <a:r>
                        <a:rPr lang="tr-TR" sz="1800" b="1" dirty="0">
                          <a:effectLst/>
                          <a:latin typeface="+mj-lt"/>
                        </a:rPr>
                        <a:t>Oran</a:t>
                      </a:r>
                      <a:r>
                        <a:rPr lang="tr-TR" sz="1800" b="1" spc="-25" dirty="0">
                          <a:effectLst/>
                          <a:latin typeface="+mj-lt"/>
                        </a:rPr>
                        <a:t> </a:t>
                      </a:r>
                      <a:r>
                        <a:rPr lang="tr-TR" sz="1800" b="1" dirty="0">
                          <a:effectLst/>
                          <a:latin typeface="+mj-lt"/>
                        </a:rPr>
                        <a:t>(%)</a:t>
                      </a:r>
                      <a:endParaRPr lang="tr-TR" sz="1800" b="1" dirty="0">
                        <a:effectLst/>
                        <a:latin typeface="+mj-lt"/>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4062057383"/>
                  </a:ext>
                </a:extLst>
              </a:tr>
              <a:tr h="280480">
                <a:tc>
                  <a:txBody>
                    <a:bodyPr/>
                    <a:lstStyle/>
                    <a:p>
                      <a:pPr marL="40005" algn="l">
                        <a:lnSpc>
                          <a:spcPts val="1250"/>
                        </a:lnSpc>
                        <a:spcAft>
                          <a:spcPts val="0"/>
                        </a:spcAft>
                      </a:pPr>
                      <a:r>
                        <a:rPr lang="tr-TR" sz="1800">
                          <a:effectLst/>
                          <a:latin typeface="+mj-lt"/>
                        </a:rPr>
                        <a:t>1</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8100" algn="l">
                        <a:lnSpc>
                          <a:spcPts val="1250"/>
                        </a:lnSpc>
                        <a:spcAft>
                          <a:spcPts val="0"/>
                        </a:spcAft>
                      </a:pPr>
                      <a:r>
                        <a:rPr lang="tr-TR" sz="1800" dirty="0">
                          <a:effectLst/>
                          <a:latin typeface="+mj-lt"/>
                        </a:rPr>
                        <a:t>Düz</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51460" marR="239395" algn="ctr">
                        <a:lnSpc>
                          <a:spcPts val="1245"/>
                        </a:lnSpc>
                        <a:spcAft>
                          <a:spcPts val="0"/>
                        </a:spcAft>
                      </a:pPr>
                      <a:r>
                        <a:rPr lang="tr-TR" sz="1800" dirty="0">
                          <a:effectLst/>
                          <a:latin typeface="+mj-lt"/>
                        </a:rPr>
                        <a:t>0</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3035" algn="l">
                        <a:lnSpc>
                          <a:spcPts val="1245"/>
                        </a:lnSpc>
                        <a:spcAft>
                          <a:spcPts val="0"/>
                        </a:spcAft>
                      </a:pPr>
                      <a:r>
                        <a:rPr lang="tr-TR" sz="1800" dirty="0">
                          <a:effectLst/>
                          <a:latin typeface="+mj-lt"/>
                        </a:rPr>
                        <a:t>5 </a:t>
                      </a:r>
                      <a:r>
                        <a:rPr lang="tr-TR" sz="1800" spc="5" dirty="0">
                          <a:effectLst/>
                          <a:latin typeface="+mj-lt"/>
                        </a:rPr>
                        <a:t>53</a:t>
                      </a:r>
                      <a:r>
                        <a:rPr lang="tr-TR" sz="1800" dirty="0">
                          <a:effectLst/>
                          <a:latin typeface="+mj-lt"/>
                        </a:rPr>
                        <a:t>8</a:t>
                      </a:r>
                      <a:r>
                        <a:rPr lang="tr-TR" sz="1800" spc="-10" dirty="0">
                          <a:effectLst/>
                          <a:latin typeface="+mj-lt"/>
                        </a:rPr>
                        <a:t> </a:t>
                      </a:r>
                      <a:r>
                        <a:rPr lang="tr-TR" sz="1800" spc="5" dirty="0">
                          <a:effectLst/>
                          <a:latin typeface="+mj-lt"/>
                        </a:rPr>
                        <a:t>952</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99085" marR="285750" algn="l">
                        <a:lnSpc>
                          <a:spcPts val="1245"/>
                        </a:lnSpc>
                        <a:spcAft>
                          <a:spcPts val="0"/>
                        </a:spcAft>
                      </a:pPr>
                      <a:r>
                        <a:rPr lang="tr-TR" sz="1800" spc="5" dirty="0">
                          <a:effectLst/>
                          <a:latin typeface="+mj-lt"/>
                        </a:rPr>
                        <a:t>6,88</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682798280"/>
                  </a:ext>
                </a:extLst>
              </a:tr>
              <a:tr h="280480">
                <a:tc>
                  <a:txBody>
                    <a:bodyPr/>
                    <a:lstStyle/>
                    <a:p>
                      <a:pPr marL="40005" algn="l">
                        <a:lnSpc>
                          <a:spcPts val="1250"/>
                        </a:lnSpc>
                        <a:spcAft>
                          <a:spcPts val="0"/>
                        </a:spcAft>
                      </a:pPr>
                      <a:r>
                        <a:rPr lang="tr-TR" sz="1800">
                          <a:effectLst/>
                          <a:latin typeface="+mj-lt"/>
                        </a:rPr>
                        <a:t>2</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8100" algn="l">
                        <a:lnSpc>
                          <a:spcPts val="1250"/>
                        </a:lnSpc>
                        <a:spcAft>
                          <a:spcPts val="0"/>
                        </a:spcAft>
                      </a:pPr>
                      <a:r>
                        <a:rPr lang="tr-TR" sz="1800">
                          <a:effectLst/>
                          <a:latin typeface="+mj-lt"/>
                        </a:rPr>
                        <a:t>Dü</a:t>
                      </a:r>
                      <a:r>
                        <a:rPr lang="tr-TR" sz="1800" spc="-10">
                          <a:effectLst/>
                          <a:latin typeface="+mj-lt"/>
                        </a:rPr>
                        <a:t>z</a:t>
                      </a:r>
                      <a:r>
                        <a:rPr lang="tr-TR" sz="1800">
                          <a:effectLst/>
                          <a:latin typeface="+mj-lt"/>
                        </a:rPr>
                        <a:t>-Dü</a:t>
                      </a:r>
                      <a:r>
                        <a:rPr lang="tr-TR" sz="1800" spc="-10">
                          <a:effectLst/>
                          <a:latin typeface="+mj-lt"/>
                        </a:rPr>
                        <a:t>z</a:t>
                      </a:r>
                      <a:r>
                        <a:rPr lang="tr-TR" sz="1800">
                          <a:effectLst/>
                          <a:latin typeface="+mj-lt"/>
                        </a:rPr>
                        <a:t>e</a:t>
                      </a:r>
                      <a:r>
                        <a:rPr lang="tr-TR" sz="1800" spc="-45">
                          <a:effectLst/>
                          <a:latin typeface="+mj-lt"/>
                        </a:rPr>
                        <a:t> </a:t>
                      </a:r>
                      <a:r>
                        <a:rPr lang="tr-TR" sz="1800">
                          <a:effectLst/>
                          <a:latin typeface="+mj-lt"/>
                        </a:rPr>
                        <a:t>Yakın</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92405" marR="180975" algn="ctr">
                        <a:lnSpc>
                          <a:spcPts val="1245"/>
                        </a:lnSpc>
                        <a:spcAft>
                          <a:spcPts val="0"/>
                        </a:spcAft>
                      </a:pPr>
                      <a:r>
                        <a:rPr lang="tr-TR" sz="1800" spc="5" dirty="0">
                          <a:effectLst/>
                          <a:latin typeface="+mj-lt"/>
                        </a:rPr>
                        <a:t>0-2</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3670" algn="l">
                        <a:lnSpc>
                          <a:spcPts val="1245"/>
                        </a:lnSpc>
                        <a:spcAft>
                          <a:spcPts val="0"/>
                        </a:spcAft>
                      </a:pPr>
                      <a:r>
                        <a:rPr lang="tr-TR" sz="1800" dirty="0">
                          <a:effectLst/>
                          <a:latin typeface="+mj-lt"/>
                        </a:rPr>
                        <a:t>4 </a:t>
                      </a:r>
                      <a:r>
                        <a:rPr lang="tr-TR" sz="1800" spc="5" dirty="0">
                          <a:effectLst/>
                          <a:latin typeface="+mj-lt"/>
                        </a:rPr>
                        <a:t>34</a:t>
                      </a:r>
                      <a:r>
                        <a:rPr lang="tr-TR" sz="1800" dirty="0">
                          <a:effectLst/>
                          <a:latin typeface="+mj-lt"/>
                        </a:rPr>
                        <a:t>6</a:t>
                      </a:r>
                      <a:r>
                        <a:rPr lang="tr-TR" sz="1800" spc="-10" dirty="0">
                          <a:effectLst/>
                          <a:latin typeface="+mj-lt"/>
                        </a:rPr>
                        <a:t> </a:t>
                      </a:r>
                      <a:r>
                        <a:rPr lang="tr-TR" sz="1800" spc="5" dirty="0">
                          <a:effectLst/>
                          <a:latin typeface="+mj-lt"/>
                        </a:rPr>
                        <a:t>145</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99085" marR="285750" algn="l">
                        <a:lnSpc>
                          <a:spcPts val="1245"/>
                        </a:lnSpc>
                        <a:spcAft>
                          <a:spcPts val="0"/>
                        </a:spcAft>
                      </a:pPr>
                      <a:r>
                        <a:rPr lang="tr-TR" sz="1800" spc="5" dirty="0" smtClean="0">
                          <a:effectLst/>
                          <a:latin typeface="+mj-lt"/>
                        </a:rPr>
                        <a:t>5,59</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223774809"/>
                  </a:ext>
                </a:extLst>
              </a:tr>
              <a:tr h="280480">
                <a:tc>
                  <a:txBody>
                    <a:bodyPr/>
                    <a:lstStyle/>
                    <a:p>
                      <a:pPr marL="40005" algn="l">
                        <a:lnSpc>
                          <a:spcPts val="1250"/>
                        </a:lnSpc>
                        <a:spcAft>
                          <a:spcPts val="0"/>
                        </a:spcAft>
                      </a:pPr>
                      <a:r>
                        <a:rPr lang="tr-TR" sz="1800">
                          <a:effectLst/>
                          <a:latin typeface="+mj-lt"/>
                        </a:rPr>
                        <a:t>3</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8100" algn="l">
                        <a:lnSpc>
                          <a:spcPts val="1250"/>
                        </a:lnSpc>
                        <a:spcAft>
                          <a:spcPts val="0"/>
                        </a:spcAft>
                      </a:pPr>
                      <a:r>
                        <a:rPr lang="tr-TR" sz="1800">
                          <a:effectLst/>
                          <a:latin typeface="+mj-lt"/>
                        </a:rPr>
                        <a:t>Hafif</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92405" marR="180975" algn="ctr">
                        <a:lnSpc>
                          <a:spcPts val="1245"/>
                        </a:lnSpc>
                        <a:spcAft>
                          <a:spcPts val="0"/>
                        </a:spcAft>
                      </a:pPr>
                      <a:r>
                        <a:rPr lang="tr-TR" sz="1800" spc="5" dirty="0">
                          <a:effectLst/>
                          <a:latin typeface="+mj-lt"/>
                        </a:rPr>
                        <a:t>2-6</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3670" algn="l">
                        <a:lnSpc>
                          <a:spcPts val="1245"/>
                        </a:lnSpc>
                        <a:spcAft>
                          <a:spcPts val="0"/>
                        </a:spcAft>
                      </a:pPr>
                      <a:r>
                        <a:rPr lang="tr-TR" sz="1800" dirty="0">
                          <a:effectLst/>
                          <a:latin typeface="+mj-lt"/>
                        </a:rPr>
                        <a:t>8 </a:t>
                      </a:r>
                      <a:r>
                        <a:rPr lang="tr-TR" sz="1800" spc="5" dirty="0">
                          <a:effectLst/>
                          <a:latin typeface="+mj-lt"/>
                        </a:rPr>
                        <a:t>47</a:t>
                      </a:r>
                      <a:r>
                        <a:rPr lang="tr-TR" sz="1800" dirty="0">
                          <a:effectLst/>
                          <a:latin typeface="+mj-lt"/>
                        </a:rPr>
                        <a:t>6</a:t>
                      </a:r>
                      <a:r>
                        <a:rPr lang="tr-TR" sz="1800" spc="-10" dirty="0">
                          <a:effectLst/>
                          <a:latin typeface="+mj-lt"/>
                        </a:rPr>
                        <a:t> </a:t>
                      </a:r>
                      <a:r>
                        <a:rPr lang="tr-TR" sz="1800" spc="5" dirty="0">
                          <a:effectLst/>
                          <a:latin typeface="+mj-lt"/>
                        </a:rPr>
                        <a:t>067</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87655" algn="l">
                        <a:lnSpc>
                          <a:spcPts val="1245"/>
                        </a:lnSpc>
                        <a:spcAft>
                          <a:spcPts val="0"/>
                        </a:spcAft>
                      </a:pPr>
                      <a:r>
                        <a:rPr lang="tr-TR" sz="1800" spc="5" dirty="0">
                          <a:effectLst/>
                          <a:latin typeface="+mj-lt"/>
                        </a:rPr>
                        <a:t>10,89</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742021646"/>
                  </a:ext>
                </a:extLst>
              </a:tr>
              <a:tr h="280480">
                <a:tc>
                  <a:txBody>
                    <a:bodyPr/>
                    <a:lstStyle/>
                    <a:p>
                      <a:pPr marL="40005" algn="l">
                        <a:lnSpc>
                          <a:spcPts val="1255"/>
                        </a:lnSpc>
                        <a:spcAft>
                          <a:spcPts val="0"/>
                        </a:spcAft>
                      </a:pPr>
                      <a:r>
                        <a:rPr lang="tr-TR" sz="1800">
                          <a:effectLst/>
                          <a:latin typeface="+mj-lt"/>
                        </a:rPr>
                        <a:t>4</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8100" algn="l">
                        <a:lnSpc>
                          <a:spcPts val="1255"/>
                        </a:lnSpc>
                        <a:spcAft>
                          <a:spcPts val="0"/>
                        </a:spcAft>
                      </a:pPr>
                      <a:r>
                        <a:rPr lang="tr-TR" sz="1800">
                          <a:effectLst/>
                          <a:latin typeface="+mj-lt"/>
                        </a:rPr>
                        <a:t>Orta</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80975" algn="ctr">
                        <a:lnSpc>
                          <a:spcPts val="1245"/>
                        </a:lnSpc>
                        <a:spcAft>
                          <a:spcPts val="0"/>
                        </a:spcAft>
                      </a:pPr>
                      <a:r>
                        <a:rPr lang="tr-TR" sz="1800" spc="5" dirty="0">
                          <a:effectLst/>
                          <a:latin typeface="+mj-lt"/>
                        </a:rPr>
                        <a:t>6-12</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83185" algn="l">
                        <a:lnSpc>
                          <a:spcPts val="1245"/>
                        </a:lnSpc>
                        <a:spcAft>
                          <a:spcPts val="0"/>
                        </a:spcAft>
                      </a:pPr>
                      <a:r>
                        <a:rPr lang="tr-TR" sz="1800" spc="5">
                          <a:effectLst/>
                          <a:latin typeface="+mj-lt"/>
                        </a:rPr>
                        <a:t>1</a:t>
                      </a:r>
                      <a:r>
                        <a:rPr lang="tr-TR" sz="1800">
                          <a:effectLst/>
                          <a:latin typeface="+mj-lt"/>
                        </a:rPr>
                        <a:t>0</a:t>
                      </a:r>
                      <a:r>
                        <a:rPr lang="tr-TR" sz="1800" spc="-5">
                          <a:effectLst/>
                          <a:latin typeface="+mj-lt"/>
                        </a:rPr>
                        <a:t> </a:t>
                      </a:r>
                      <a:r>
                        <a:rPr lang="tr-TR" sz="1800" spc="5">
                          <a:effectLst/>
                          <a:latin typeface="+mj-lt"/>
                        </a:rPr>
                        <a:t>51</a:t>
                      </a:r>
                      <a:r>
                        <a:rPr lang="tr-TR" sz="1800">
                          <a:effectLst/>
                          <a:latin typeface="+mj-lt"/>
                        </a:rPr>
                        <a:t>4</a:t>
                      </a:r>
                      <a:r>
                        <a:rPr lang="tr-TR" sz="1800" spc="-10">
                          <a:effectLst/>
                          <a:latin typeface="+mj-lt"/>
                        </a:rPr>
                        <a:t> </a:t>
                      </a:r>
                      <a:r>
                        <a:rPr lang="tr-TR" sz="1800" spc="5">
                          <a:effectLst/>
                          <a:latin typeface="+mj-lt"/>
                        </a:rPr>
                        <a:t>253</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87020" algn="l">
                        <a:lnSpc>
                          <a:spcPts val="1245"/>
                        </a:lnSpc>
                        <a:spcAft>
                          <a:spcPts val="0"/>
                        </a:spcAft>
                      </a:pPr>
                      <a:r>
                        <a:rPr lang="tr-TR" sz="1800" spc="5" dirty="0">
                          <a:effectLst/>
                          <a:latin typeface="+mj-lt"/>
                        </a:rPr>
                        <a:t>13,51</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63864928"/>
                  </a:ext>
                </a:extLst>
              </a:tr>
              <a:tr h="280480">
                <a:tc>
                  <a:txBody>
                    <a:bodyPr/>
                    <a:lstStyle/>
                    <a:p>
                      <a:pPr marL="40005" algn="l">
                        <a:lnSpc>
                          <a:spcPts val="1255"/>
                        </a:lnSpc>
                        <a:spcAft>
                          <a:spcPts val="0"/>
                        </a:spcAft>
                      </a:pPr>
                      <a:r>
                        <a:rPr lang="tr-TR" sz="1800">
                          <a:effectLst/>
                          <a:latin typeface="+mj-lt"/>
                        </a:rPr>
                        <a:t>5</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8100" algn="l">
                        <a:lnSpc>
                          <a:spcPts val="1255"/>
                        </a:lnSpc>
                        <a:spcAft>
                          <a:spcPts val="0"/>
                        </a:spcAft>
                      </a:pPr>
                      <a:r>
                        <a:rPr lang="tr-TR" sz="1800">
                          <a:effectLst/>
                          <a:latin typeface="+mj-lt"/>
                        </a:rPr>
                        <a:t>Dik</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45415" algn="ctr">
                        <a:lnSpc>
                          <a:spcPts val="1245"/>
                        </a:lnSpc>
                        <a:spcAft>
                          <a:spcPts val="0"/>
                        </a:spcAft>
                      </a:pPr>
                      <a:r>
                        <a:rPr lang="tr-TR" sz="1800" spc="5" dirty="0">
                          <a:effectLst/>
                          <a:latin typeface="+mj-lt"/>
                        </a:rPr>
                        <a:t>12-20</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83185" algn="l">
                        <a:lnSpc>
                          <a:spcPts val="1245"/>
                        </a:lnSpc>
                        <a:spcAft>
                          <a:spcPts val="0"/>
                        </a:spcAft>
                      </a:pPr>
                      <a:r>
                        <a:rPr lang="tr-TR" sz="1800" spc="5">
                          <a:effectLst/>
                          <a:latin typeface="+mj-lt"/>
                        </a:rPr>
                        <a:t>1</a:t>
                      </a:r>
                      <a:r>
                        <a:rPr lang="tr-TR" sz="1800">
                          <a:effectLst/>
                          <a:latin typeface="+mj-lt"/>
                        </a:rPr>
                        <a:t>0</a:t>
                      </a:r>
                      <a:r>
                        <a:rPr lang="tr-TR" sz="1800" spc="-5">
                          <a:effectLst/>
                          <a:latin typeface="+mj-lt"/>
                        </a:rPr>
                        <a:t> </a:t>
                      </a:r>
                      <a:r>
                        <a:rPr lang="tr-TR" sz="1800" spc="5">
                          <a:effectLst/>
                          <a:latin typeface="+mj-lt"/>
                        </a:rPr>
                        <a:t>74</a:t>
                      </a:r>
                      <a:r>
                        <a:rPr lang="tr-TR" sz="1800">
                          <a:effectLst/>
                          <a:latin typeface="+mj-lt"/>
                        </a:rPr>
                        <a:t>7</a:t>
                      </a:r>
                      <a:r>
                        <a:rPr lang="tr-TR" sz="1800" spc="-10">
                          <a:effectLst/>
                          <a:latin typeface="+mj-lt"/>
                        </a:rPr>
                        <a:t> </a:t>
                      </a:r>
                      <a:r>
                        <a:rPr lang="tr-TR" sz="1800" spc="5">
                          <a:effectLst/>
                          <a:latin typeface="+mj-lt"/>
                        </a:rPr>
                        <a:t>597</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87020" algn="l">
                        <a:lnSpc>
                          <a:spcPts val="1245"/>
                        </a:lnSpc>
                        <a:spcAft>
                          <a:spcPts val="0"/>
                        </a:spcAft>
                      </a:pPr>
                      <a:r>
                        <a:rPr lang="tr-TR" sz="1800" spc="5" dirty="0">
                          <a:effectLst/>
                          <a:latin typeface="+mj-lt"/>
                        </a:rPr>
                        <a:t>13,81</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893763320"/>
                  </a:ext>
                </a:extLst>
              </a:tr>
              <a:tr h="280480">
                <a:tc>
                  <a:txBody>
                    <a:bodyPr/>
                    <a:lstStyle/>
                    <a:p>
                      <a:pPr marL="40005" algn="l">
                        <a:lnSpc>
                          <a:spcPts val="1250"/>
                        </a:lnSpc>
                        <a:spcAft>
                          <a:spcPts val="0"/>
                        </a:spcAft>
                      </a:pPr>
                      <a:r>
                        <a:rPr lang="tr-TR" sz="1800">
                          <a:effectLst/>
                          <a:latin typeface="+mj-lt"/>
                        </a:rPr>
                        <a:t>6</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8100" algn="l">
                        <a:lnSpc>
                          <a:spcPts val="1250"/>
                        </a:lnSpc>
                        <a:spcAft>
                          <a:spcPts val="0"/>
                        </a:spcAft>
                      </a:pPr>
                      <a:r>
                        <a:rPr lang="tr-TR" sz="1800">
                          <a:effectLst/>
                          <a:latin typeface="+mj-lt"/>
                        </a:rPr>
                        <a:t>Çok</a:t>
                      </a:r>
                      <a:r>
                        <a:rPr lang="tr-TR" sz="1800" spc="-20">
                          <a:effectLst/>
                          <a:latin typeface="+mj-lt"/>
                        </a:rPr>
                        <a:t> </a:t>
                      </a:r>
                      <a:r>
                        <a:rPr lang="tr-TR" sz="1800">
                          <a:effectLst/>
                          <a:latin typeface="+mj-lt"/>
                        </a:rPr>
                        <a:t>Dik</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45415" algn="ctr">
                        <a:lnSpc>
                          <a:spcPts val="1245"/>
                        </a:lnSpc>
                        <a:spcAft>
                          <a:spcPts val="0"/>
                        </a:spcAft>
                      </a:pPr>
                      <a:r>
                        <a:rPr lang="tr-TR" sz="1800" spc="5" dirty="0">
                          <a:effectLst/>
                          <a:latin typeface="+mj-lt"/>
                        </a:rPr>
                        <a:t>20-30</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83185" algn="l">
                        <a:lnSpc>
                          <a:spcPts val="1245"/>
                        </a:lnSpc>
                        <a:spcAft>
                          <a:spcPts val="0"/>
                        </a:spcAft>
                      </a:pPr>
                      <a:r>
                        <a:rPr lang="tr-TR" sz="1800" spc="5">
                          <a:effectLst/>
                          <a:latin typeface="+mj-lt"/>
                        </a:rPr>
                        <a:t>1</a:t>
                      </a:r>
                      <a:r>
                        <a:rPr lang="tr-TR" sz="1800">
                          <a:effectLst/>
                          <a:latin typeface="+mj-lt"/>
                        </a:rPr>
                        <a:t>3</a:t>
                      </a:r>
                      <a:r>
                        <a:rPr lang="tr-TR" sz="1800" spc="-5">
                          <a:effectLst/>
                          <a:latin typeface="+mj-lt"/>
                        </a:rPr>
                        <a:t> </a:t>
                      </a:r>
                      <a:r>
                        <a:rPr lang="tr-TR" sz="1800" spc="5">
                          <a:effectLst/>
                          <a:latin typeface="+mj-lt"/>
                        </a:rPr>
                        <a:t>36</a:t>
                      </a:r>
                      <a:r>
                        <a:rPr lang="tr-TR" sz="1800">
                          <a:effectLst/>
                          <a:latin typeface="+mj-lt"/>
                        </a:rPr>
                        <a:t>8</a:t>
                      </a:r>
                      <a:r>
                        <a:rPr lang="tr-TR" sz="1800" spc="-10">
                          <a:effectLst/>
                          <a:latin typeface="+mj-lt"/>
                        </a:rPr>
                        <a:t> </a:t>
                      </a:r>
                      <a:r>
                        <a:rPr lang="tr-TR" sz="1800" spc="5">
                          <a:effectLst/>
                          <a:latin typeface="+mj-lt"/>
                        </a:rPr>
                        <a:t>866</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87020" algn="l">
                        <a:lnSpc>
                          <a:spcPts val="1245"/>
                        </a:lnSpc>
                        <a:spcAft>
                          <a:spcPts val="0"/>
                        </a:spcAft>
                      </a:pPr>
                      <a:r>
                        <a:rPr lang="tr-TR" sz="1800" spc="5" dirty="0">
                          <a:effectLst/>
                          <a:latin typeface="+mj-lt"/>
                        </a:rPr>
                        <a:t>17,18</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876990249"/>
                  </a:ext>
                </a:extLst>
              </a:tr>
              <a:tr h="280480">
                <a:tc>
                  <a:txBody>
                    <a:bodyPr/>
                    <a:lstStyle/>
                    <a:p>
                      <a:pPr marL="40005" algn="l">
                        <a:lnSpc>
                          <a:spcPts val="1255"/>
                        </a:lnSpc>
                        <a:spcAft>
                          <a:spcPts val="0"/>
                        </a:spcAft>
                      </a:pPr>
                      <a:r>
                        <a:rPr lang="tr-TR" sz="1800">
                          <a:effectLst/>
                          <a:latin typeface="+mj-lt"/>
                        </a:rPr>
                        <a:t>7</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8100" algn="l">
                        <a:lnSpc>
                          <a:spcPts val="1255"/>
                        </a:lnSpc>
                        <a:spcAft>
                          <a:spcPts val="0"/>
                        </a:spcAft>
                      </a:pPr>
                      <a:r>
                        <a:rPr lang="tr-TR" sz="1800">
                          <a:effectLst/>
                          <a:latin typeface="+mj-lt"/>
                        </a:rPr>
                        <a:t>Sarp</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82245" algn="ctr">
                        <a:lnSpc>
                          <a:spcPts val="1245"/>
                        </a:lnSpc>
                        <a:spcAft>
                          <a:spcPts val="0"/>
                        </a:spcAft>
                      </a:pPr>
                      <a:r>
                        <a:rPr lang="tr-TR" sz="1800" spc="5" dirty="0">
                          <a:effectLst/>
                          <a:latin typeface="+mj-lt"/>
                        </a:rPr>
                        <a:t>3</a:t>
                      </a:r>
                      <a:r>
                        <a:rPr lang="tr-TR" sz="1800" dirty="0">
                          <a:effectLst/>
                          <a:latin typeface="+mj-lt"/>
                        </a:rPr>
                        <a:t>0</a:t>
                      </a:r>
                      <a:r>
                        <a:rPr lang="tr-TR" sz="1800" spc="-5" dirty="0">
                          <a:effectLst/>
                          <a:latin typeface="+mj-lt"/>
                        </a:rPr>
                        <a:t> </a:t>
                      </a:r>
                      <a:r>
                        <a:rPr lang="tr-TR" sz="1800" dirty="0">
                          <a:effectLst/>
                          <a:latin typeface="+mj-lt"/>
                        </a:rPr>
                        <a:t>+</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83820" algn="l">
                        <a:lnSpc>
                          <a:spcPts val="1245"/>
                        </a:lnSpc>
                        <a:spcAft>
                          <a:spcPts val="0"/>
                        </a:spcAft>
                      </a:pPr>
                      <a:r>
                        <a:rPr lang="tr-TR" sz="1800" spc="5">
                          <a:effectLst/>
                          <a:latin typeface="+mj-lt"/>
                        </a:rPr>
                        <a:t>2</a:t>
                      </a:r>
                      <a:r>
                        <a:rPr lang="tr-TR" sz="1800">
                          <a:effectLst/>
                          <a:latin typeface="+mj-lt"/>
                        </a:rPr>
                        <a:t>3</a:t>
                      </a:r>
                      <a:r>
                        <a:rPr lang="tr-TR" sz="1800" spc="-5">
                          <a:effectLst/>
                          <a:latin typeface="+mj-lt"/>
                        </a:rPr>
                        <a:t> </a:t>
                      </a:r>
                      <a:r>
                        <a:rPr lang="tr-TR" sz="1800" spc="5">
                          <a:effectLst/>
                          <a:latin typeface="+mj-lt"/>
                        </a:rPr>
                        <a:t>01</a:t>
                      </a:r>
                      <a:r>
                        <a:rPr lang="tr-TR" sz="1800">
                          <a:effectLst/>
                          <a:latin typeface="+mj-lt"/>
                        </a:rPr>
                        <a:t>5</a:t>
                      </a:r>
                      <a:r>
                        <a:rPr lang="tr-TR" sz="1800" spc="-10">
                          <a:effectLst/>
                          <a:latin typeface="+mj-lt"/>
                        </a:rPr>
                        <a:t> </a:t>
                      </a:r>
                      <a:r>
                        <a:rPr lang="tr-TR" sz="1800" spc="5">
                          <a:effectLst/>
                          <a:latin typeface="+mj-lt"/>
                        </a:rPr>
                        <a:t>669</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87020" algn="l">
                        <a:lnSpc>
                          <a:spcPts val="1245"/>
                        </a:lnSpc>
                        <a:spcAft>
                          <a:spcPts val="0"/>
                        </a:spcAft>
                      </a:pPr>
                      <a:r>
                        <a:rPr lang="tr-TR" sz="1800" spc="5" dirty="0">
                          <a:effectLst/>
                          <a:latin typeface="+mj-lt"/>
                        </a:rPr>
                        <a:t>29,50</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579324935"/>
                  </a:ext>
                </a:extLst>
              </a:tr>
              <a:tr h="280480">
                <a:tc gridSpan="5">
                  <a:txBody>
                    <a:bodyPr/>
                    <a:lstStyle/>
                    <a:p>
                      <a:pPr marL="840105" algn="ctr">
                        <a:lnSpc>
                          <a:spcPts val="1055"/>
                        </a:lnSpc>
                        <a:spcAft>
                          <a:spcPts val="0"/>
                        </a:spcAft>
                      </a:pPr>
                      <a:r>
                        <a:rPr lang="tr-TR" sz="1800" dirty="0">
                          <a:effectLst/>
                          <a:latin typeface="+mj-lt"/>
                        </a:rPr>
                        <a:t>Topraksu,</a:t>
                      </a:r>
                      <a:r>
                        <a:rPr lang="tr-TR" sz="1800" spc="5" dirty="0">
                          <a:effectLst/>
                          <a:latin typeface="+mj-lt"/>
                        </a:rPr>
                        <a:t> </a:t>
                      </a:r>
                      <a:r>
                        <a:rPr lang="tr-TR" sz="1800" dirty="0">
                          <a:effectLst/>
                          <a:latin typeface="+mj-lt"/>
                        </a:rPr>
                        <a:t>Türkiye Ara</a:t>
                      </a:r>
                      <a:r>
                        <a:rPr lang="tr-TR" sz="1800" spc="-5" dirty="0">
                          <a:effectLst/>
                          <a:latin typeface="+mj-lt"/>
                        </a:rPr>
                        <a:t>z</a:t>
                      </a:r>
                      <a:r>
                        <a:rPr lang="tr-TR" sz="1800" dirty="0">
                          <a:effectLst/>
                          <a:latin typeface="+mj-lt"/>
                        </a:rPr>
                        <a:t>i Varl</a:t>
                      </a:r>
                      <a:r>
                        <a:rPr lang="tr-TR" sz="1800" spc="-5" dirty="0">
                          <a:effectLst/>
                          <a:latin typeface="+mj-lt"/>
                        </a:rPr>
                        <a:t>ı</a:t>
                      </a:r>
                      <a:r>
                        <a:rPr lang="tr-TR" sz="1800" spc="5" dirty="0">
                          <a:effectLst/>
                          <a:latin typeface="+mj-lt"/>
                        </a:rPr>
                        <a:t>ğ</a:t>
                      </a:r>
                      <a:r>
                        <a:rPr lang="tr-TR" sz="1800" spc="-5" dirty="0">
                          <a:effectLst/>
                          <a:latin typeface="+mj-lt"/>
                        </a:rPr>
                        <a:t>ı</a:t>
                      </a:r>
                      <a:r>
                        <a:rPr lang="tr-TR" sz="1800" dirty="0">
                          <a:effectLst/>
                          <a:latin typeface="+mj-lt"/>
                        </a:rPr>
                        <a:t>,</a:t>
                      </a:r>
                      <a:r>
                        <a:rPr lang="tr-TR" sz="1800" spc="5" dirty="0">
                          <a:effectLst/>
                          <a:latin typeface="+mj-lt"/>
                        </a:rPr>
                        <a:t> </a:t>
                      </a:r>
                      <a:r>
                        <a:rPr lang="tr-TR" sz="1800" dirty="0">
                          <a:effectLst/>
                          <a:latin typeface="+mj-lt"/>
                        </a:rPr>
                        <a:t>Ankara</a:t>
                      </a:r>
                      <a:r>
                        <a:rPr lang="tr-TR" sz="1800" spc="5" dirty="0">
                          <a:effectLst/>
                          <a:latin typeface="+mj-lt"/>
                        </a:rPr>
                        <a:t> </a:t>
                      </a:r>
                      <a:r>
                        <a:rPr lang="tr-TR" sz="1800" dirty="0" smtClean="0">
                          <a:effectLst/>
                          <a:latin typeface="+mj-lt"/>
                        </a:rPr>
                        <a:t>1978</a:t>
                      </a:r>
                      <a:endParaRPr lang="tr-TR" sz="1800" dirty="0">
                        <a:effectLst/>
                        <a:latin typeface="+mj-lt"/>
                      </a:endParaRPr>
                    </a:p>
                  </a:txBody>
                  <a:tcPr marL="0" marR="0" marT="0" marB="0" anchor="ct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117826171"/>
                  </a:ext>
                </a:extLst>
              </a:tr>
            </a:tbl>
          </a:graphicData>
        </a:graphic>
      </p:graphicFrame>
      <p:graphicFrame>
        <p:nvGraphicFramePr>
          <p:cNvPr id="4" name="Table 5"/>
          <p:cNvGraphicFramePr>
            <a:graphicFrameLocks noGrp="1"/>
          </p:cNvGraphicFramePr>
          <p:nvPr>
            <p:extLst>
              <p:ext uri="{D42A27DB-BD31-4B8C-83A1-F6EECF244321}">
                <p14:modId xmlns:p14="http://schemas.microsoft.com/office/powerpoint/2010/main" val="2846870526"/>
              </p:ext>
            </p:extLst>
          </p:nvPr>
        </p:nvGraphicFramePr>
        <p:xfrm>
          <a:off x="6449438" y="3241964"/>
          <a:ext cx="5354635" cy="2729347"/>
        </p:xfrm>
        <a:graphic>
          <a:graphicData uri="http://schemas.openxmlformats.org/drawingml/2006/table">
            <a:tbl>
              <a:tblPr>
                <a:tableStyleId>{5C22544A-7EE6-4342-B048-85BDC9FD1C3A}</a:tableStyleId>
              </a:tblPr>
              <a:tblGrid>
                <a:gridCol w="1763816">
                  <a:extLst>
                    <a:ext uri="{9D8B030D-6E8A-4147-A177-3AD203B41FA5}">
                      <a16:colId xmlns:a16="http://schemas.microsoft.com/office/drawing/2014/main" val="1404699671"/>
                    </a:ext>
                  </a:extLst>
                </a:gridCol>
                <a:gridCol w="1307602">
                  <a:extLst>
                    <a:ext uri="{9D8B030D-6E8A-4147-A177-3AD203B41FA5}">
                      <a16:colId xmlns:a16="http://schemas.microsoft.com/office/drawing/2014/main" val="1746014100"/>
                    </a:ext>
                  </a:extLst>
                </a:gridCol>
                <a:gridCol w="2283217">
                  <a:extLst>
                    <a:ext uri="{9D8B030D-6E8A-4147-A177-3AD203B41FA5}">
                      <a16:colId xmlns:a16="http://schemas.microsoft.com/office/drawing/2014/main" val="1846275490"/>
                    </a:ext>
                  </a:extLst>
                </a:gridCol>
              </a:tblGrid>
              <a:tr h="501898">
                <a:tc gridSpan="3">
                  <a:txBody>
                    <a:bodyPr/>
                    <a:lstStyle/>
                    <a:p>
                      <a:pPr marL="83185" algn="ctr">
                        <a:lnSpc>
                          <a:spcPct val="107000"/>
                        </a:lnSpc>
                        <a:spcBef>
                          <a:spcPts val="455"/>
                        </a:spcBef>
                        <a:spcAft>
                          <a:spcPts val="0"/>
                        </a:spcAft>
                      </a:pPr>
                      <a:r>
                        <a:rPr lang="tr-TR" sz="1800" b="1" dirty="0" smtClean="0">
                          <a:effectLst/>
                          <a:latin typeface="+mj-lt"/>
                        </a:rPr>
                        <a:t>Türkiye </a:t>
                      </a:r>
                      <a:r>
                        <a:rPr lang="tr-TR" sz="1800" b="1" dirty="0">
                          <a:effectLst/>
                          <a:latin typeface="+mj-lt"/>
                        </a:rPr>
                        <a:t>Topraklarının Derinlik Özellikleri</a:t>
                      </a:r>
                      <a:endParaRPr lang="tr-TR" sz="1800" b="1" dirty="0">
                        <a:effectLst/>
                        <a:latin typeface="+mj-lt"/>
                        <a:ea typeface="Calibri" panose="020F0502020204030204" pitchFamily="34" charset="0"/>
                        <a:cs typeface="Times New Roman" panose="02020603050405020304" pitchFamily="18" charset="0"/>
                      </a:endParaRPr>
                    </a:p>
                  </a:txBody>
                  <a:tcPr marL="0" marR="0" marT="0" marB="0"/>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007497083"/>
                  </a:ext>
                </a:extLst>
              </a:tr>
              <a:tr h="318207">
                <a:tc>
                  <a:txBody>
                    <a:bodyPr/>
                    <a:lstStyle/>
                    <a:p>
                      <a:pPr marL="168275" algn="l">
                        <a:lnSpc>
                          <a:spcPct val="107000"/>
                        </a:lnSpc>
                        <a:spcBef>
                          <a:spcPts val="455"/>
                        </a:spcBef>
                        <a:spcAft>
                          <a:spcPts val="0"/>
                        </a:spcAft>
                      </a:pPr>
                      <a:r>
                        <a:rPr lang="tr-TR" sz="1800" b="1" dirty="0">
                          <a:effectLst/>
                          <a:latin typeface="+mj-lt"/>
                        </a:rPr>
                        <a:t>Toprak</a:t>
                      </a:r>
                      <a:r>
                        <a:rPr lang="tr-TR" sz="1800" b="1" spc="-35" dirty="0">
                          <a:effectLst/>
                          <a:latin typeface="+mj-lt"/>
                        </a:rPr>
                        <a:t> </a:t>
                      </a:r>
                      <a:r>
                        <a:rPr lang="tr-TR" sz="1800" b="1" dirty="0">
                          <a:effectLst/>
                          <a:latin typeface="+mj-lt"/>
                        </a:rPr>
                        <a:t>derinli</a:t>
                      </a:r>
                      <a:r>
                        <a:rPr lang="tr-TR" sz="1800" b="1" spc="5" dirty="0">
                          <a:effectLst/>
                          <a:latin typeface="+mj-lt"/>
                        </a:rPr>
                        <a:t>ğ</a:t>
                      </a:r>
                      <a:r>
                        <a:rPr lang="tr-TR" sz="1800" b="1" dirty="0">
                          <a:effectLst/>
                          <a:latin typeface="+mj-lt"/>
                        </a:rPr>
                        <a:t>i</a:t>
                      </a:r>
                      <a:endParaRPr lang="tr-TR" sz="1800" b="1"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marL="87630" algn="l">
                        <a:lnSpc>
                          <a:spcPct val="107000"/>
                        </a:lnSpc>
                        <a:spcBef>
                          <a:spcPts val="455"/>
                        </a:spcBef>
                        <a:spcAft>
                          <a:spcPts val="0"/>
                        </a:spcAft>
                      </a:pPr>
                      <a:r>
                        <a:rPr lang="tr-TR" sz="1800" b="1" dirty="0">
                          <a:effectLst/>
                          <a:latin typeface="+mj-lt"/>
                        </a:rPr>
                        <a:t>Derinlik</a:t>
                      </a:r>
                      <a:r>
                        <a:rPr lang="tr-TR" sz="1800" b="1" spc="-40" dirty="0">
                          <a:effectLst/>
                          <a:latin typeface="+mj-lt"/>
                        </a:rPr>
                        <a:t> </a:t>
                      </a:r>
                      <a:r>
                        <a:rPr lang="tr-TR" sz="1800" b="1" dirty="0">
                          <a:effectLst/>
                          <a:latin typeface="+mj-lt"/>
                        </a:rPr>
                        <a:t>(cm)</a:t>
                      </a:r>
                      <a:endParaRPr lang="tr-TR" sz="1800" b="1"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marL="83185" algn="l">
                        <a:lnSpc>
                          <a:spcPct val="107000"/>
                        </a:lnSpc>
                        <a:spcBef>
                          <a:spcPts val="455"/>
                        </a:spcBef>
                        <a:spcAft>
                          <a:spcPts val="0"/>
                        </a:spcAft>
                      </a:pPr>
                      <a:r>
                        <a:rPr lang="tr-TR" sz="1800" b="1" dirty="0">
                          <a:effectLst/>
                          <a:latin typeface="+mj-lt"/>
                        </a:rPr>
                        <a:t>Da</a:t>
                      </a:r>
                      <a:r>
                        <a:rPr lang="tr-TR" sz="1800" b="1" spc="5" dirty="0">
                          <a:effectLst/>
                          <a:latin typeface="+mj-lt"/>
                        </a:rPr>
                        <a:t>ğ</a:t>
                      </a:r>
                      <a:r>
                        <a:rPr lang="tr-TR" sz="1800" b="1" dirty="0">
                          <a:effectLst/>
                          <a:latin typeface="+mj-lt"/>
                        </a:rPr>
                        <a:t>ılım</a:t>
                      </a:r>
                      <a:r>
                        <a:rPr lang="tr-TR" sz="1800" b="1" spc="-35" dirty="0">
                          <a:effectLst/>
                          <a:latin typeface="+mj-lt"/>
                        </a:rPr>
                        <a:t> </a:t>
                      </a:r>
                      <a:r>
                        <a:rPr lang="tr-TR" sz="1800" b="1" dirty="0">
                          <a:effectLst/>
                          <a:latin typeface="+mj-lt"/>
                        </a:rPr>
                        <a:t>oranı</a:t>
                      </a:r>
                      <a:r>
                        <a:rPr lang="tr-TR" sz="1800" b="1" spc="-25" dirty="0">
                          <a:effectLst/>
                          <a:latin typeface="+mj-lt"/>
                        </a:rPr>
                        <a:t> </a:t>
                      </a:r>
                      <a:r>
                        <a:rPr lang="tr-TR" sz="1800" b="1" dirty="0">
                          <a:effectLst/>
                          <a:latin typeface="+mj-lt"/>
                        </a:rPr>
                        <a:t>(%)</a:t>
                      </a:r>
                      <a:endParaRPr lang="tr-TR" sz="1800" b="1" dirty="0">
                        <a:effectLst/>
                        <a:latin typeface="+mj-lt"/>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167097456"/>
                  </a:ext>
                </a:extLst>
              </a:tr>
              <a:tr h="318207">
                <a:tc>
                  <a:txBody>
                    <a:bodyPr/>
                    <a:lstStyle/>
                    <a:p>
                      <a:pPr marL="40005" algn="l">
                        <a:lnSpc>
                          <a:spcPts val="1255"/>
                        </a:lnSpc>
                        <a:spcAft>
                          <a:spcPts val="0"/>
                        </a:spcAft>
                      </a:pPr>
                      <a:r>
                        <a:rPr lang="tr-TR" sz="1800" dirty="0">
                          <a:effectLst/>
                          <a:latin typeface="+mj-lt"/>
                        </a:rPr>
                        <a:t>Çok</a:t>
                      </a:r>
                      <a:r>
                        <a:rPr lang="tr-TR" sz="1800" spc="-20" dirty="0">
                          <a:effectLst/>
                          <a:latin typeface="+mj-lt"/>
                        </a:rPr>
                        <a:t> </a:t>
                      </a:r>
                      <a:r>
                        <a:rPr lang="tr-TR" sz="1800" dirty="0">
                          <a:effectLst/>
                          <a:latin typeface="+mj-lt"/>
                        </a:rPr>
                        <a:t>sığ</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37185" marR="327025" algn="l">
                        <a:lnSpc>
                          <a:spcPts val="1245"/>
                        </a:lnSpc>
                        <a:spcAft>
                          <a:spcPts val="0"/>
                        </a:spcAft>
                      </a:pPr>
                      <a:r>
                        <a:rPr lang="tr-TR" sz="1800" spc="5" dirty="0">
                          <a:effectLst/>
                          <a:latin typeface="+mj-lt"/>
                        </a:rPr>
                        <a:t>0-20</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549275" marR="408940" algn="l">
                        <a:lnSpc>
                          <a:spcPts val="1245"/>
                        </a:lnSpc>
                        <a:spcAft>
                          <a:spcPts val="0"/>
                        </a:spcAft>
                      </a:pPr>
                      <a:r>
                        <a:rPr lang="tr-TR" sz="1800" spc="5" dirty="0">
                          <a:effectLst/>
                          <a:latin typeface="+mj-lt"/>
                        </a:rPr>
                        <a:t>37,2</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346911270"/>
                  </a:ext>
                </a:extLst>
              </a:tr>
              <a:tr h="318207">
                <a:tc>
                  <a:txBody>
                    <a:bodyPr/>
                    <a:lstStyle/>
                    <a:p>
                      <a:pPr marL="40005" algn="l">
                        <a:lnSpc>
                          <a:spcPts val="1250"/>
                        </a:lnSpc>
                        <a:spcAft>
                          <a:spcPts val="0"/>
                        </a:spcAft>
                      </a:pPr>
                      <a:r>
                        <a:rPr lang="tr-TR" sz="1800">
                          <a:effectLst/>
                          <a:latin typeface="+mj-lt"/>
                        </a:rPr>
                        <a:t>Sığ</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25755" algn="l">
                        <a:lnSpc>
                          <a:spcPts val="1245"/>
                        </a:lnSpc>
                        <a:spcAft>
                          <a:spcPts val="0"/>
                        </a:spcAft>
                      </a:pPr>
                      <a:r>
                        <a:rPr lang="tr-TR" sz="1800" spc="5" dirty="0">
                          <a:effectLst/>
                          <a:latin typeface="+mj-lt"/>
                        </a:rPr>
                        <a:t>20-50</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549275" marR="408940" algn="l">
                        <a:lnSpc>
                          <a:spcPts val="1245"/>
                        </a:lnSpc>
                        <a:spcAft>
                          <a:spcPts val="0"/>
                        </a:spcAft>
                      </a:pPr>
                      <a:r>
                        <a:rPr lang="tr-TR" sz="1800" spc="5" dirty="0">
                          <a:effectLst/>
                          <a:latin typeface="+mj-lt"/>
                        </a:rPr>
                        <a:t>30,5</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997093426"/>
                  </a:ext>
                </a:extLst>
              </a:tr>
              <a:tr h="318207">
                <a:tc>
                  <a:txBody>
                    <a:bodyPr/>
                    <a:lstStyle/>
                    <a:p>
                      <a:pPr marL="40005" algn="l">
                        <a:lnSpc>
                          <a:spcPts val="1250"/>
                        </a:lnSpc>
                        <a:spcAft>
                          <a:spcPts val="0"/>
                        </a:spcAft>
                      </a:pPr>
                      <a:r>
                        <a:rPr lang="tr-TR" sz="1800">
                          <a:effectLst/>
                          <a:latin typeface="+mj-lt"/>
                        </a:rPr>
                        <a:t>Orta</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25755" algn="l">
                        <a:lnSpc>
                          <a:spcPts val="1245"/>
                        </a:lnSpc>
                        <a:spcAft>
                          <a:spcPts val="0"/>
                        </a:spcAft>
                      </a:pPr>
                      <a:r>
                        <a:rPr lang="tr-TR" sz="1800" spc="5" dirty="0">
                          <a:effectLst/>
                          <a:latin typeface="+mj-lt"/>
                        </a:rPr>
                        <a:t>50-90</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549275" marR="408940" algn="l">
                        <a:lnSpc>
                          <a:spcPts val="1245"/>
                        </a:lnSpc>
                        <a:spcAft>
                          <a:spcPts val="0"/>
                        </a:spcAft>
                      </a:pPr>
                      <a:r>
                        <a:rPr lang="tr-TR" sz="1800" spc="5" dirty="0">
                          <a:effectLst/>
                          <a:latin typeface="+mj-lt"/>
                        </a:rPr>
                        <a:t>11,9</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291740910"/>
                  </a:ext>
                </a:extLst>
              </a:tr>
              <a:tr h="318207">
                <a:tc>
                  <a:txBody>
                    <a:bodyPr/>
                    <a:lstStyle/>
                    <a:p>
                      <a:pPr marL="40005" algn="l">
                        <a:lnSpc>
                          <a:spcPts val="1255"/>
                        </a:lnSpc>
                        <a:spcAft>
                          <a:spcPts val="0"/>
                        </a:spcAft>
                      </a:pPr>
                      <a:r>
                        <a:rPr lang="tr-TR" sz="1800">
                          <a:effectLst/>
                          <a:latin typeface="+mj-lt"/>
                        </a:rPr>
                        <a:t>Derin</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339090" marR="328930" algn="l">
                        <a:lnSpc>
                          <a:spcPts val="1245"/>
                        </a:lnSpc>
                        <a:spcAft>
                          <a:spcPts val="0"/>
                        </a:spcAft>
                      </a:pPr>
                      <a:r>
                        <a:rPr lang="tr-TR" sz="1800">
                          <a:effectLst/>
                          <a:latin typeface="+mj-lt"/>
                        </a:rPr>
                        <a:t>90</a:t>
                      </a:r>
                      <a:r>
                        <a:rPr lang="tr-TR" sz="1800" spc="-5">
                          <a:effectLst/>
                          <a:latin typeface="+mj-lt"/>
                        </a:rPr>
                        <a:t> </a:t>
                      </a:r>
                      <a:r>
                        <a:rPr lang="tr-TR" sz="1800">
                          <a:effectLst/>
                          <a:latin typeface="+mj-lt"/>
                        </a:rPr>
                        <a:t>+</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549275" marR="409575" algn="l">
                        <a:lnSpc>
                          <a:spcPts val="1245"/>
                        </a:lnSpc>
                        <a:spcAft>
                          <a:spcPts val="0"/>
                        </a:spcAft>
                      </a:pPr>
                      <a:r>
                        <a:rPr lang="tr-TR" sz="1800" dirty="0">
                          <a:effectLst/>
                          <a:latin typeface="+mj-lt"/>
                        </a:rPr>
                        <a:t>14,3</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997133169"/>
                  </a:ext>
                </a:extLst>
              </a:tr>
              <a:tr h="318207">
                <a:tc>
                  <a:txBody>
                    <a:bodyPr/>
                    <a:lstStyle/>
                    <a:p>
                      <a:pPr marL="40005" algn="l">
                        <a:lnSpc>
                          <a:spcPts val="1255"/>
                        </a:lnSpc>
                        <a:spcAft>
                          <a:spcPts val="0"/>
                        </a:spcAft>
                      </a:pPr>
                      <a:r>
                        <a:rPr lang="tr-TR" sz="1800" dirty="0">
                          <a:effectLst/>
                          <a:latin typeface="+mj-lt"/>
                        </a:rPr>
                        <a:t>Di</a:t>
                      </a:r>
                      <a:r>
                        <a:rPr lang="tr-TR" sz="1800" spc="5" dirty="0">
                          <a:effectLst/>
                          <a:latin typeface="+mj-lt"/>
                        </a:rPr>
                        <a:t>ğ</a:t>
                      </a:r>
                      <a:r>
                        <a:rPr lang="tr-TR" sz="1800" dirty="0">
                          <a:effectLst/>
                          <a:latin typeface="+mj-lt"/>
                        </a:rPr>
                        <a:t>er</a:t>
                      </a:r>
                      <a:r>
                        <a:rPr lang="tr-TR" sz="1800" spc="-25" dirty="0">
                          <a:effectLst/>
                          <a:latin typeface="+mj-lt"/>
                        </a:rPr>
                        <a:t> </a:t>
                      </a:r>
                      <a:r>
                        <a:rPr lang="tr-TR" sz="1800" dirty="0">
                          <a:effectLst/>
                          <a:latin typeface="+mj-lt"/>
                        </a:rPr>
                        <a:t>ara</a:t>
                      </a:r>
                      <a:r>
                        <a:rPr lang="tr-TR" sz="1800" spc="-5" dirty="0">
                          <a:effectLst/>
                          <a:latin typeface="+mj-lt"/>
                        </a:rPr>
                        <a:t>z</a:t>
                      </a:r>
                      <a:r>
                        <a:rPr lang="tr-TR" sz="1800" dirty="0">
                          <a:effectLst/>
                          <a:latin typeface="+mj-lt"/>
                        </a:rPr>
                        <a:t>iler</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442595" marR="432435" algn="l">
                        <a:lnSpc>
                          <a:spcPts val="1245"/>
                        </a:lnSpc>
                        <a:spcAft>
                          <a:spcPts val="0"/>
                        </a:spcAft>
                      </a:pPr>
                      <a:r>
                        <a:rPr lang="tr-TR" sz="1800" dirty="0">
                          <a:effectLst/>
                          <a:latin typeface="+mj-lt"/>
                        </a:rPr>
                        <a:t>-</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619760" marR="409575" algn="l">
                        <a:lnSpc>
                          <a:spcPts val="1245"/>
                        </a:lnSpc>
                        <a:spcAft>
                          <a:spcPts val="0"/>
                        </a:spcAft>
                      </a:pPr>
                      <a:r>
                        <a:rPr lang="tr-TR" sz="1800" dirty="0">
                          <a:effectLst/>
                          <a:latin typeface="+mj-lt"/>
                        </a:rPr>
                        <a:t>6,1</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611271601"/>
                  </a:ext>
                </a:extLst>
              </a:tr>
              <a:tr h="318207">
                <a:tc gridSpan="3">
                  <a:txBody>
                    <a:bodyPr/>
                    <a:lstStyle/>
                    <a:p>
                      <a:pPr marL="630555" algn="l">
                        <a:lnSpc>
                          <a:spcPts val="1055"/>
                        </a:lnSpc>
                        <a:spcAft>
                          <a:spcPts val="0"/>
                        </a:spcAft>
                      </a:pPr>
                      <a:r>
                        <a:rPr lang="tr-TR" sz="1800" dirty="0">
                          <a:effectLst/>
                          <a:latin typeface="+mj-lt"/>
                        </a:rPr>
                        <a:t>Topraksu,</a:t>
                      </a:r>
                      <a:r>
                        <a:rPr lang="tr-TR" sz="1800" spc="5" dirty="0">
                          <a:effectLst/>
                          <a:latin typeface="+mj-lt"/>
                        </a:rPr>
                        <a:t> </a:t>
                      </a:r>
                      <a:r>
                        <a:rPr lang="tr-TR" sz="1800" dirty="0">
                          <a:effectLst/>
                          <a:latin typeface="+mj-lt"/>
                        </a:rPr>
                        <a:t>Türkiye Ara</a:t>
                      </a:r>
                      <a:r>
                        <a:rPr lang="tr-TR" sz="1800" spc="-5" dirty="0">
                          <a:effectLst/>
                          <a:latin typeface="+mj-lt"/>
                        </a:rPr>
                        <a:t>z</a:t>
                      </a:r>
                      <a:r>
                        <a:rPr lang="tr-TR" sz="1800" dirty="0">
                          <a:effectLst/>
                          <a:latin typeface="+mj-lt"/>
                        </a:rPr>
                        <a:t>i Varl</a:t>
                      </a:r>
                      <a:r>
                        <a:rPr lang="tr-TR" sz="1800" spc="-5" dirty="0">
                          <a:effectLst/>
                          <a:latin typeface="+mj-lt"/>
                        </a:rPr>
                        <a:t>ı</a:t>
                      </a:r>
                      <a:r>
                        <a:rPr lang="tr-TR" sz="1800" spc="5" dirty="0">
                          <a:effectLst/>
                          <a:latin typeface="+mj-lt"/>
                        </a:rPr>
                        <a:t>ğ</a:t>
                      </a:r>
                      <a:r>
                        <a:rPr lang="tr-TR" sz="1800" spc="-5" dirty="0">
                          <a:effectLst/>
                          <a:latin typeface="+mj-lt"/>
                        </a:rPr>
                        <a:t>ı</a:t>
                      </a:r>
                      <a:r>
                        <a:rPr lang="tr-TR" sz="1800" dirty="0">
                          <a:effectLst/>
                          <a:latin typeface="+mj-lt"/>
                        </a:rPr>
                        <a:t>,</a:t>
                      </a:r>
                      <a:r>
                        <a:rPr lang="tr-TR" sz="1800" spc="5" dirty="0">
                          <a:effectLst/>
                          <a:latin typeface="+mj-lt"/>
                        </a:rPr>
                        <a:t> </a:t>
                      </a:r>
                      <a:r>
                        <a:rPr lang="tr-TR" sz="1800" dirty="0">
                          <a:effectLst/>
                          <a:latin typeface="+mj-lt"/>
                        </a:rPr>
                        <a:t>Ankara</a:t>
                      </a:r>
                      <a:r>
                        <a:rPr lang="tr-TR" sz="1800" spc="5" dirty="0">
                          <a:effectLst/>
                          <a:latin typeface="+mj-lt"/>
                        </a:rPr>
                        <a:t> </a:t>
                      </a:r>
                      <a:r>
                        <a:rPr lang="tr-TR" sz="1800" dirty="0" smtClean="0">
                          <a:effectLst/>
                          <a:latin typeface="+mj-lt"/>
                        </a:rPr>
                        <a:t>1978</a:t>
                      </a:r>
                      <a:r>
                        <a:rPr lang="tr-TR" sz="1800" dirty="0">
                          <a:effectLst/>
                          <a:latin typeface="+mj-lt"/>
                        </a:rPr>
                        <a:t> </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208660105"/>
                  </a:ext>
                </a:extLst>
              </a:tr>
            </a:tbl>
          </a:graphicData>
        </a:graphic>
      </p:graphicFrame>
    </p:spTree>
    <p:extLst>
      <p:ext uri="{BB962C8B-B14F-4D97-AF65-F5344CB8AC3E}">
        <p14:creationId xmlns:p14="http://schemas.microsoft.com/office/powerpoint/2010/main" val="913295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p:nvPr/>
        </p:nvSpPr>
        <p:spPr>
          <a:xfrm>
            <a:off x="568035" y="2127653"/>
            <a:ext cx="11028219" cy="707886"/>
          </a:xfrm>
          <a:prstGeom prst="rect">
            <a:avLst/>
          </a:prstGeom>
        </p:spPr>
        <p:txBody>
          <a:bodyPr wrap="square">
            <a:spAutoFit/>
          </a:bodyPr>
          <a:lstStyle/>
          <a:p>
            <a:pPr marL="342900" indent="-342900" algn="just">
              <a:buFont typeface="Wingdings" panose="05000000000000000000" pitchFamily="2" charset="2"/>
              <a:buChar char="ü"/>
            </a:pPr>
            <a:r>
              <a:rPr lang="tr-TR" sz="2000" dirty="0" smtClean="0">
                <a:latin typeface="+mj-lt"/>
              </a:rPr>
              <a:t>Toprakların </a:t>
            </a:r>
            <a:r>
              <a:rPr lang="tr-TR" sz="2000" dirty="0">
                <a:latin typeface="+mj-lt"/>
              </a:rPr>
              <a:t>% 86’sı organik maddece fakir, % 31,5’inde taşlılık, % 3,6’sında drenaj </a:t>
            </a:r>
            <a:r>
              <a:rPr lang="tr-TR" sz="2000" dirty="0" smtClean="0">
                <a:latin typeface="+mj-lt"/>
              </a:rPr>
              <a:t>ve </a:t>
            </a:r>
            <a:r>
              <a:rPr lang="da-DK" sz="2000" dirty="0" smtClean="0">
                <a:latin typeface="+mj-lt"/>
              </a:rPr>
              <a:t>% </a:t>
            </a:r>
            <a:r>
              <a:rPr lang="da-DK" sz="2000" dirty="0">
                <a:latin typeface="+mj-lt"/>
              </a:rPr>
              <a:t>1,7’sinde çoraklık sorunu mevcuttur. </a:t>
            </a:r>
            <a:endParaRPr lang="tr-TR" sz="2000" dirty="0">
              <a:latin typeface="+mj-lt"/>
            </a:endParaRPr>
          </a:p>
        </p:txBody>
      </p:sp>
      <p:graphicFrame>
        <p:nvGraphicFramePr>
          <p:cNvPr id="6" name="Table 2"/>
          <p:cNvGraphicFramePr>
            <a:graphicFrameLocks noGrp="1"/>
          </p:cNvGraphicFramePr>
          <p:nvPr>
            <p:extLst>
              <p:ext uri="{D42A27DB-BD31-4B8C-83A1-F6EECF244321}">
                <p14:modId xmlns:p14="http://schemas.microsoft.com/office/powerpoint/2010/main" val="2171844340"/>
              </p:ext>
            </p:extLst>
          </p:nvPr>
        </p:nvGraphicFramePr>
        <p:xfrm>
          <a:off x="2027275" y="3026445"/>
          <a:ext cx="7901270" cy="1559412"/>
        </p:xfrm>
        <a:graphic>
          <a:graphicData uri="http://schemas.openxmlformats.org/drawingml/2006/table">
            <a:tbl>
              <a:tblPr>
                <a:tableStyleId>{5C22544A-7EE6-4342-B048-85BDC9FD1C3A}</a:tableStyleId>
              </a:tblPr>
              <a:tblGrid>
                <a:gridCol w="4190819">
                  <a:extLst>
                    <a:ext uri="{9D8B030D-6E8A-4147-A177-3AD203B41FA5}">
                      <a16:colId xmlns:a16="http://schemas.microsoft.com/office/drawing/2014/main" val="2239174737"/>
                    </a:ext>
                  </a:extLst>
                </a:gridCol>
                <a:gridCol w="3710451">
                  <a:extLst>
                    <a:ext uri="{9D8B030D-6E8A-4147-A177-3AD203B41FA5}">
                      <a16:colId xmlns:a16="http://schemas.microsoft.com/office/drawing/2014/main" val="1483723777"/>
                    </a:ext>
                  </a:extLst>
                </a:gridCol>
              </a:tblGrid>
              <a:tr h="259902">
                <a:tc gridSpan="2">
                  <a:txBody>
                    <a:bodyPr/>
                    <a:lstStyle/>
                    <a:p>
                      <a:pPr algn="ctr">
                        <a:lnSpc>
                          <a:spcPts val="1260"/>
                        </a:lnSpc>
                        <a:spcBef>
                          <a:spcPts val="60"/>
                        </a:spcBef>
                        <a:spcAft>
                          <a:spcPts val="0"/>
                        </a:spcAft>
                      </a:pPr>
                      <a:r>
                        <a:rPr lang="tr-TR" sz="1800" b="1" dirty="0" smtClean="0">
                          <a:effectLst/>
                          <a:latin typeface="+mj-lt"/>
                        </a:rPr>
                        <a:t>Türkiye </a:t>
                      </a:r>
                      <a:r>
                        <a:rPr lang="tr-TR" sz="1800" b="1" dirty="0">
                          <a:effectLst/>
                          <a:latin typeface="+mj-lt"/>
                        </a:rPr>
                        <a:t>Topraklarının Organik Madde Durumu</a:t>
                      </a:r>
                      <a:endParaRPr lang="tr-TR" sz="1800" b="1"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extLst>
                  <a:ext uri="{0D108BD9-81ED-4DB2-BD59-A6C34878D82A}">
                    <a16:rowId xmlns:a16="http://schemas.microsoft.com/office/drawing/2014/main" val="1241324043"/>
                  </a:ext>
                </a:extLst>
              </a:tr>
              <a:tr h="259902">
                <a:tc gridSpan="2">
                  <a:txBody>
                    <a:bodyPr/>
                    <a:lstStyle/>
                    <a:p>
                      <a:pPr marL="905510" algn="l">
                        <a:lnSpc>
                          <a:spcPts val="1260"/>
                        </a:lnSpc>
                        <a:spcBef>
                          <a:spcPts val="60"/>
                        </a:spcBef>
                        <a:spcAft>
                          <a:spcPts val="0"/>
                        </a:spcAft>
                      </a:pPr>
                      <a:r>
                        <a:rPr lang="tr-TR" sz="1800" b="1" dirty="0">
                          <a:effectLst/>
                          <a:latin typeface="+mj-lt"/>
                        </a:rPr>
                        <a:t>ORGANİK</a:t>
                      </a:r>
                      <a:r>
                        <a:rPr lang="tr-TR" sz="1800" b="1" spc="-55" dirty="0">
                          <a:effectLst/>
                          <a:latin typeface="+mj-lt"/>
                        </a:rPr>
                        <a:t> </a:t>
                      </a:r>
                      <a:r>
                        <a:rPr lang="tr-TR" sz="1800" b="1" dirty="0">
                          <a:effectLst/>
                          <a:latin typeface="+mj-lt"/>
                        </a:rPr>
                        <a:t>MADDE</a:t>
                      </a:r>
                      <a:r>
                        <a:rPr lang="tr-TR" sz="1800" b="1" spc="-40" dirty="0">
                          <a:effectLst/>
                          <a:latin typeface="+mj-lt"/>
                        </a:rPr>
                        <a:t> </a:t>
                      </a:r>
                      <a:r>
                        <a:rPr lang="tr-TR" sz="1800" b="1" dirty="0">
                          <a:effectLst/>
                          <a:latin typeface="+mj-lt"/>
                        </a:rPr>
                        <a:t>(%)</a:t>
                      </a:r>
                      <a:endParaRPr lang="tr-TR" sz="1800" b="1"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extLst>
                  <a:ext uri="{0D108BD9-81ED-4DB2-BD59-A6C34878D82A}">
                    <a16:rowId xmlns:a16="http://schemas.microsoft.com/office/drawing/2014/main" val="2172918847"/>
                  </a:ext>
                </a:extLst>
              </a:tr>
              <a:tr h="259902">
                <a:tc>
                  <a:txBody>
                    <a:bodyPr/>
                    <a:lstStyle/>
                    <a:p>
                      <a:pPr marL="33020" algn="l">
                        <a:lnSpc>
                          <a:spcPts val="1255"/>
                        </a:lnSpc>
                        <a:spcAft>
                          <a:spcPts val="0"/>
                        </a:spcAft>
                      </a:pPr>
                      <a:r>
                        <a:rPr lang="tr-TR" sz="1800" dirty="0">
                          <a:effectLst/>
                          <a:latin typeface="+mj-lt"/>
                        </a:rPr>
                        <a:t>Fakir </a:t>
                      </a:r>
                      <a:r>
                        <a:rPr lang="tr-TR" sz="1800" spc="255" dirty="0">
                          <a:effectLst/>
                          <a:latin typeface="+mj-lt"/>
                        </a:rPr>
                        <a:t> </a:t>
                      </a:r>
                      <a:r>
                        <a:rPr lang="tr-TR" sz="1800" dirty="0">
                          <a:effectLst/>
                          <a:latin typeface="+mj-lt"/>
                        </a:rPr>
                        <a:t>(</a:t>
                      </a:r>
                      <a:r>
                        <a:rPr lang="tr-TR" sz="1800" spc="-5" dirty="0">
                          <a:effectLst/>
                          <a:latin typeface="+mj-lt"/>
                        </a:rPr>
                        <a:t> </a:t>
                      </a:r>
                      <a:r>
                        <a:rPr lang="tr-TR" sz="1800" dirty="0">
                          <a:effectLst/>
                          <a:latin typeface="+mj-lt"/>
                        </a:rPr>
                        <a:t>%</a:t>
                      </a:r>
                      <a:r>
                        <a:rPr lang="tr-TR" sz="1800" spc="-10" dirty="0">
                          <a:effectLst/>
                          <a:latin typeface="+mj-lt"/>
                        </a:rPr>
                        <a:t> </a:t>
                      </a:r>
                      <a:r>
                        <a:rPr lang="tr-TR" sz="1800" dirty="0">
                          <a:effectLst/>
                          <a:latin typeface="+mj-lt"/>
                        </a:rPr>
                        <a:t>1’den</a:t>
                      </a:r>
                      <a:r>
                        <a:rPr lang="tr-TR" sz="1800" spc="-25" dirty="0">
                          <a:effectLst/>
                          <a:latin typeface="+mj-lt"/>
                        </a:rPr>
                        <a:t> </a:t>
                      </a:r>
                      <a:r>
                        <a:rPr lang="tr-TR" sz="1800" dirty="0">
                          <a:effectLst/>
                          <a:latin typeface="+mj-lt"/>
                        </a:rPr>
                        <a:t>a</a:t>
                      </a:r>
                      <a:r>
                        <a:rPr lang="tr-TR" sz="1800" spc="-10" dirty="0">
                          <a:effectLst/>
                          <a:latin typeface="+mj-lt"/>
                        </a:rPr>
                        <a:t>z</a:t>
                      </a:r>
                      <a:r>
                        <a:rPr lang="tr-TR" sz="1800" dirty="0">
                          <a:effectLst/>
                          <a:latin typeface="+mj-lt"/>
                        </a:rPr>
                        <a:t>)</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62890" marR="248920" algn="ctr">
                        <a:lnSpc>
                          <a:spcPts val="1245"/>
                        </a:lnSpc>
                        <a:spcAft>
                          <a:spcPts val="0"/>
                        </a:spcAft>
                      </a:pPr>
                      <a:r>
                        <a:rPr lang="tr-TR" sz="1800" spc="5" dirty="0">
                          <a:effectLst/>
                          <a:latin typeface="+mj-lt"/>
                        </a:rPr>
                        <a:t>64</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616741143"/>
                  </a:ext>
                </a:extLst>
              </a:tr>
              <a:tr h="259902">
                <a:tc>
                  <a:txBody>
                    <a:bodyPr/>
                    <a:lstStyle/>
                    <a:p>
                      <a:pPr marL="33020" algn="l">
                        <a:lnSpc>
                          <a:spcPts val="1250"/>
                        </a:lnSpc>
                        <a:spcAft>
                          <a:spcPts val="0"/>
                        </a:spcAft>
                      </a:pPr>
                      <a:r>
                        <a:rPr lang="tr-TR" sz="1800" dirty="0">
                          <a:effectLst/>
                          <a:latin typeface="+mj-lt"/>
                        </a:rPr>
                        <a:t>Orta   </a:t>
                      </a:r>
                      <a:r>
                        <a:rPr lang="tr-TR" sz="1800" spc="255" dirty="0">
                          <a:effectLst/>
                          <a:latin typeface="+mj-lt"/>
                        </a:rPr>
                        <a:t> </a:t>
                      </a:r>
                      <a:r>
                        <a:rPr lang="tr-TR" sz="1800" dirty="0">
                          <a:effectLst/>
                          <a:latin typeface="+mj-lt"/>
                        </a:rPr>
                        <a:t>(%1-2)</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62890" marR="248920" algn="ctr">
                        <a:lnSpc>
                          <a:spcPts val="1245"/>
                        </a:lnSpc>
                        <a:spcAft>
                          <a:spcPts val="0"/>
                        </a:spcAft>
                      </a:pPr>
                      <a:r>
                        <a:rPr lang="tr-TR" sz="1800" spc="5" dirty="0">
                          <a:effectLst/>
                          <a:latin typeface="+mj-lt"/>
                        </a:rPr>
                        <a:t>22</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667020191"/>
                  </a:ext>
                </a:extLst>
              </a:tr>
              <a:tr h="259902">
                <a:tc>
                  <a:txBody>
                    <a:bodyPr/>
                    <a:lstStyle/>
                    <a:p>
                      <a:pPr marL="33020" algn="l">
                        <a:lnSpc>
                          <a:spcPts val="1255"/>
                        </a:lnSpc>
                        <a:spcAft>
                          <a:spcPts val="0"/>
                        </a:spcAft>
                      </a:pPr>
                      <a:r>
                        <a:rPr lang="tr-TR" sz="1800" dirty="0">
                          <a:effectLst/>
                          <a:latin typeface="+mj-lt"/>
                        </a:rPr>
                        <a:t>Yeterli</a:t>
                      </a:r>
                      <a:r>
                        <a:rPr lang="tr-TR" sz="1800" spc="-30" dirty="0">
                          <a:effectLst/>
                          <a:latin typeface="+mj-lt"/>
                        </a:rPr>
                        <a:t> </a:t>
                      </a:r>
                      <a:r>
                        <a:rPr lang="tr-TR" sz="1800" dirty="0">
                          <a:effectLst/>
                          <a:latin typeface="+mj-lt"/>
                        </a:rPr>
                        <a:t>(%</a:t>
                      </a:r>
                      <a:r>
                        <a:rPr lang="tr-TR" sz="1800" spc="-15" dirty="0">
                          <a:effectLst/>
                          <a:latin typeface="+mj-lt"/>
                        </a:rPr>
                        <a:t> </a:t>
                      </a:r>
                      <a:r>
                        <a:rPr lang="tr-TR" sz="1800" dirty="0">
                          <a:effectLst/>
                          <a:latin typeface="+mj-lt"/>
                        </a:rPr>
                        <a:t>2’den</a:t>
                      </a:r>
                      <a:r>
                        <a:rPr lang="tr-TR" sz="1800" spc="-25" dirty="0">
                          <a:effectLst/>
                          <a:latin typeface="+mj-lt"/>
                        </a:rPr>
                        <a:t> </a:t>
                      </a:r>
                      <a:r>
                        <a:rPr lang="tr-TR" sz="1800" dirty="0">
                          <a:effectLst/>
                          <a:latin typeface="+mj-lt"/>
                        </a:rPr>
                        <a:t>fa</a:t>
                      </a:r>
                      <a:r>
                        <a:rPr lang="tr-TR" sz="1800" spc="-5" dirty="0">
                          <a:effectLst/>
                          <a:latin typeface="+mj-lt"/>
                        </a:rPr>
                        <a:t>z</a:t>
                      </a:r>
                      <a:r>
                        <a:rPr lang="tr-TR" sz="1800" dirty="0">
                          <a:effectLst/>
                          <a:latin typeface="+mj-lt"/>
                        </a:rPr>
                        <a:t>la)</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62890" marR="248920" algn="ctr">
                        <a:lnSpc>
                          <a:spcPts val="1245"/>
                        </a:lnSpc>
                        <a:spcAft>
                          <a:spcPts val="0"/>
                        </a:spcAft>
                      </a:pPr>
                      <a:r>
                        <a:rPr lang="tr-TR" sz="1800" spc="5" dirty="0">
                          <a:effectLst/>
                          <a:latin typeface="+mj-lt"/>
                        </a:rPr>
                        <a:t>14</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753916017"/>
                  </a:ext>
                </a:extLst>
              </a:tr>
              <a:tr h="259902">
                <a:tc gridSpan="2">
                  <a:txBody>
                    <a:bodyPr/>
                    <a:lstStyle/>
                    <a:p>
                      <a:pPr marL="490855" algn="l">
                        <a:lnSpc>
                          <a:spcPts val="1055"/>
                        </a:lnSpc>
                        <a:spcAft>
                          <a:spcPts val="0"/>
                        </a:spcAft>
                      </a:pPr>
                      <a:r>
                        <a:rPr lang="tr-TR" sz="1800" dirty="0">
                          <a:effectLst/>
                          <a:latin typeface="+mj-lt"/>
                        </a:rPr>
                        <a:t>Topraksu,</a:t>
                      </a:r>
                      <a:r>
                        <a:rPr lang="tr-TR" sz="1800" spc="5" dirty="0">
                          <a:effectLst/>
                          <a:latin typeface="+mj-lt"/>
                        </a:rPr>
                        <a:t> </a:t>
                      </a:r>
                      <a:r>
                        <a:rPr lang="tr-TR" sz="1800" dirty="0">
                          <a:effectLst/>
                          <a:latin typeface="+mj-lt"/>
                        </a:rPr>
                        <a:t>Türkiye Ara</a:t>
                      </a:r>
                      <a:r>
                        <a:rPr lang="tr-TR" sz="1800" spc="-5" dirty="0">
                          <a:effectLst/>
                          <a:latin typeface="+mj-lt"/>
                        </a:rPr>
                        <a:t>z</a:t>
                      </a:r>
                      <a:r>
                        <a:rPr lang="tr-TR" sz="1800" dirty="0">
                          <a:effectLst/>
                          <a:latin typeface="+mj-lt"/>
                        </a:rPr>
                        <a:t>i Varl</a:t>
                      </a:r>
                      <a:r>
                        <a:rPr lang="tr-TR" sz="1800" spc="-5" dirty="0">
                          <a:effectLst/>
                          <a:latin typeface="+mj-lt"/>
                        </a:rPr>
                        <a:t>ı</a:t>
                      </a:r>
                      <a:r>
                        <a:rPr lang="tr-TR" sz="1800" spc="5" dirty="0">
                          <a:effectLst/>
                          <a:latin typeface="+mj-lt"/>
                        </a:rPr>
                        <a:t>ğ</a:t>
                      </a:r>
                      <a:r>
                        <a:rPr lang="tr-TR" sz="1800" spc="-5" dirty="0">
                          <a:effectLst/>
                          <a:latin typeface="+mj-lt"/>
                        </a:rPr>
                        <a:t>ı</a:t>
                      </a:r>
                      <a:r>
                        <a:rPr lang="tr-TR" sz="1800" dirty="0">
                          <a:effectLst/>
                          <a:latin typeface="+mj-lt"/>
                        </a:rPr>
                        <a:t>,</a:t>
                      </a:r>
                      <a:r>
                        <a:rPr lang="tr-TR" sz="1800" spc="5" dirty="0">
                          <a:effectLst/>
                          <a:latin typeface="+mj-lt"/>
                        </a:rPr>
                        <a:t> </a:t>
                      </a:r>
                      <a:r>
                        <a:rPr lang="tr-TR" sz="1800" dirty="0">
                          <a:effectLst/>
                          <a:latin typeface="+mj-lt"/>
                        </a:rPr>
                        <a:t>Ankara</a:t>
                      </a:r>
                      <a:r>
                        <a:rPr lang="tr-TR" sz="1800" spc="5" dirty="0">
                          <a:effectLst/>
                          <a:latin typeface="+mj-lt"/>
                        </a:rPr>
                        <a:t> </a:t>
                      </a:r>
                      <a:r>
                        <a:rPr lang="tr-TR" sz="1800" dirty="0" smtClean="0">
                          <a:effectLst/>
                          <a:latin typeface="+mj-lt"/>
                        </a:rPr>
                        <a:t>1978</a:t>
                      </a:r>
                      <a:r>
                        <a:rPr lang="tr-TR" sz="1800" spc="5" dirty="0">
                          <a:effectLst/>
                          <a:latin typeface="+mj-lt"/>
                        </a:rPr>
                        <a:t> </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extLst>
                  <a:ext uri="{0D108BD9-81ED-4DB2-BD59-A6C34878D82A}">
                    <a16:rowId xmlns:a16="http://schemas.microsoft.com/office/drawing/2014/main" val="126745605"/>
                  </a:ext>
                </a:extLst>
              </a:tr>
            </a:tbl>
          </a:graphicData>
        </a:graphic>
      </p:graphicFrame>
      <p:graphicFrame>
        <p:nvGraphicFramePr>
          <p:cNvPr id="7" name="Table 4"/>
          <p:cNvGraphicFramePr>
            <a:graphicFrameLocks noGrp="1"/>
          </p:cNvGraphicFramePr>
          <p:nvPr>
            <p:extLst>
              <p:ext uri="{D42A27DB-BD31-4B8C-83A1-F6EECF244321}">
                <p14:modId xmlns:p14="http://schemas.microsoft.com/office/powerpoint/2010/main" val="2637485063"/>
              </p:ext>
            </p:extLst>
          </p:nvPr>
        </p:nvGraphicFramePr>
        <p:xfrm>
          <a:off x="2027275" y="4773702"/>
          <a:ext cx="7891377" cy="1989394"/>
        </p:xfrm>
        <a:graphic>
          <a:graphicData uri="http://schemas.openxmlformats.org/drawingml/2006/table">
            <a:tbl>
              <a:tblPr>
                <a:tableStyleId>{5C22544A-7EE6-4342-B048-85BDC9FD1C3A}</a:tableStyleId>
              </a:tblPr>
              <a:tblGrid>
                <a:gridCol w="1479631">
                  <a:extLst>
                    <a:ext uri="{9D8B030D-6E8A-4147-A177-3AD203B41FA5}">
                      <a16:colId xmlns:a16="http://schemas.microsoft.com/office/drawing/2014/main" val="1904603133"/>
                    </a:ext>
                  </a:extLst>
                </a:gridCol>
                <a:gridCol w="2208795">
                  <a:extLst>
                    <a:ext uri="{9D8B030D-6E8A-4147-A177-3AD203B41FA5}">
                      <a16:colId xmlns:a16="http://schemas.microsoft.com/office/drawing/2014/main" val="2623234174"/>
                    </a:ext>
                  </a:extLst>
                </a:gridCol>
                <a:gridCol w="946191">
                  <a:extLst>
                    <a:ext uri="{9D8B030D-6E8A-4147-A177-3AD203B41FA5}">
                      <a16:colId xmlns:a16="http://schemas.microsoft.com/office/drawing/2014/main" val="334668734"/>
                    </a:ext>
                  </a:extLst>
                </a:gridCol>
                <a:gridCol w="2023731">
                  <a:extLst>
                    <a:ext uri="{9D8B030D-6E8A-4147-A177-3AD203B41FA5}">
                      <a16:colId xmlns:a16="http://schemas.microsoft.com/office/drawing/2014/main" val="2180304060"/>
                    </a:ext>
                  </a:extLst>
                </a:gridCol>
                <a:gridCol w="1233029">
                  <a:extLst>
                    <a:ext uri="{9D8B030D-6E8A-4147-A177-3AD203B41FA5}">
                      <a16:colId xmlns:a16="http://schemas.microsoft.com/office/drawing/2014/main" val="1516165907"/>
                    </a:ext>
                  </a:extLst>
                </a:gridCol>
              </a:tblGrid>
              <a:tr h="280480">
                <a:tc gridSpan="5">
                  <a:txBody>
                    <a:bodyPr/>
                    <a:lstStyle/>
                    <a:p>
                      <a:pPr marL="231140" algn="ctr">
                        <a:lnSpc>
                          <a:spcPct val="107000"/>
                        </a:lnSpc>
                        <a:spcBef>
                          <a:spcPts val="60"/>
                        </a:spcBef>
                        <a:spcAft>
                          <a:spcPts val="0"/>
                        </a:spcAft>
                      </a:pPr>
                      <a:r>
                        <a:rPr lang="tr-TR" sz="1800" b="1" dirty="0" smtClean="0">
                          <a:effectLst/>
                          <a:latin typeface="+mj-lt"/>
                        </a:rPr>
                        <a:t> </a:t>
                      </a:r>
                      <a:r>
                        <a:rPr lang="tr-TR" sz="1800" b="1" dirty="0">
                          <a:effectLst/>
                          <a:latin typeface="+mj-lt"/>
                        </a:rPr>
                        <a:t>Türkiye Topraklarındaki Sorunlu Alanların Dağılımı</a:t>
                      </a:r>
                      <a:endParaRPr lang="tr-TR" sz="1800" b="1"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787266247"/>
                  </a:ext>
                </a:extLst>
              </a:tr>
              <a:tr h="280480">
                <a:tc rowSpan="2">
                  <a:txBody>
                    <a:bodyPr/>
                    <a:lstStyle/>
                    <a:p>
                      <a:pPr algn="l">
                        <a:lnSpc>
                          <a:spcPts val="600"/>
                        </a:lnSpc>
                        <a:spcBef>
                          <a:spcPts val="10"/>
                        </a:spcBef>
                        <a:spcAft>
                          <a:spcPts val="0"/>
                        </a:spcAft>
                      </a:pPr>
                      <a:r>
                        <a:rPr lang="tr-TR" sz="1800" b="1" dirty="0">
                          <a:effectLst/>
                          <a:latin typeface="+mj-lt"/>
                        </a:rPr>
                        <a:t> </a:t>
                      </a:r>
                    </a:p>
                    <a:p>
                      <a:pPr marL="209550" algn="l">
                        <a:lnSpc>
                          <a:spcPct val="107000"/>
                        </a:lnSpc>
                        <a:spcAft>
                          <a:spcPts val="0"/>
                        </a:spcAft>
                      </a:pPr>
                      <a:r>
                        <a:rPr lang="tr-TR" sz="1800" b="1" dirty="0">
                          <a:effectLst/>
                          <a:latin typeface="+mj-lt"/>
                        </a:rPr>
                        <a:t>Sorun</a:t>
                      </a:r>
                      <a:r>
                        <a:rPr lang="tr-TR" sz="1800" b="1" spc="-30" dirty="0">
                          <a:effectLst/>
                          <a:latin typeface="+mj-lt"/>
                        </a:rPr>
                        <a:t> </a:t>
                      </a:r>
                      <a:r>
                        <a:rPr lang="tr-TR" sz="1800" b="1" dirty="0">
                          <a:effectLst/>
                          <a:latin typeface="+mj-lt"/>
                        </a:rPr>
                        <a:t>Türü</a:t>
                      </a:r>
                      <a:endParaRPr lang="tr-TR" sz="1800" b="1" dirty="0">
                        <a:effectLst/>
                        <a:latin typeface="+mj-lt"/>
                        <a:ea typeface="Calibri" panose="020F0502020204030204" pitchFamily="34" charset="0"/>
                        <a:cs typeface="Times New Roman" panose="02020603050405020304" pitchFamily="18" charset="0"/>
                      </a:endParaRPr>
                    </a:p>
                  </a:txBody>
                  <a:tcPr marL="0" marR="0" marT="0" marB="0" anchor="ctr"/>
                </a:tc>
                <a:tc gridSpan="2">
                  <a:txBody>
                    <a:bodyPr/>
                    <a:lstStyle/>
                    <a:p>
                      <a:pPr marL="324485" algn="l">
                        <a:lnSpc>
                          <a:spcPct val="107000"/>
                        </a:lnSpc>
                        <a:spcBef>
                          <a:spcPts val="60"/>
                        </a:spcBef>
                        <a:spcAft>
                          <a:spcPts val="0"/>
                        </a:spcAft>
                      </a:pPr>
                      <a:r>
                        <a:rPr lang="tr-TR" sz="1800" b="1" dirty="0">
                          <a:effectLst/>
                          <a:latin typeface="+mj-lt"/>
                        </a:rPr>
                        <a:t>Genel</a:t>
                      </a:r>
                      <a:r>
                        <a:rPr lang="tr-TR" sz="1800" b="1" spc="-25" dirty="0">
                          <a:effectLst/>
                          <a:latin typeface="+mj-lt"/>
                        </a:rPr>
                        <a:t> </a:t>
                      </a:r>
                      <a:r>
                        <a:rPr lang="tr-TR" sz="1800" b="1" dirty="0">
                          <a:effectLst/>
                          <a:latin typeface="+mj-lt"/>
                        </a:rPr>
                        <a:t>Alanda</a:t>
                      </a:r>
                      <a:endParaRPr lang="tr-TR" sz="1800" b="1"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tc gridSpan="2">
                  <a:txBody>
                    <a:bodyPr/>
                    <a:lstStyle/>
                    <a:p>
                      <a:pPr marL="231140" algn="l">
                        <a:lnSpc>
                          <a:spcPct val="107000"/>
                        </a:lnSpc>
                        <a:spcBef>
                          <a:spcPts val="60"/>
                        </a:spcBef>
                        <a:spcAft>
                          <a:spcPts val="0"/>
                        </a:spcAft>
                      </a:pPr>
                      <a:r>
                        <a:rPr lang="tr-TR" sz="1800" b="1">
                          <a:effectLst/>
                          <a:latin typeface="+mj-lt"/>
                        </a:rPr>
                        <a:t>Tarım</a:t>
                      </a:r>
                      <a:r>
                        <a:rPr lang="tr-TR" sz="1800" b="1" spc="-30">
                          <a:effectLst/>
                          <a:latin typeface="+mj-lt"/>
                        </a:rPr>
                        <a:t> </a:t>
                      </a:r>
                      <a:r>
                        <a:rPr lang="tr-TR" sz="1800" b="1">
                          <a:effectLst/>
                          <a:latin typeface="+mj-lt"/>
                        </a:rPr>
                        <a:t>Al</a:t>
                      </a:r>
                      <a:r>
                        <a:rPr lang="tr-TR" sz="1800" b="1" spc="5">
                          <a:effectLst/>
                          <a:latin typeface="+mj-lt"/>
                        </a:rPr>
                        <a:t>a</a:t>
                      </a:r>
                      <a:r>
                        <a:rPr lang="tr-TR" sz="1800" b="1">
                          <a:effectLst/>
                          <a:latin typeface="+mj-lt"/>
                        </a:rPr>
                        <a:t>nında</a:t>
                      </a:r>
                      <a:endParaRPr lang="tr-TR" sz="1800" b="1">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extLst>
                  <a:ext uri="{0D108BD9-81ED-4DB2-BD59-A6C34878D82A}">
                    <a16:rowId xmlns:a16="http://schemas.microsoft.com/office/drawing/2014/main" val="48638855"/>
                  </a:ext>
                </a:extLst>
              </a:tr>
              <a:tr h="280480">
                <a:tc vMerge="1">
                  <a:txBody>
                    <a:bodyPr/>
                    <a:lstStyle/>
                    <a:p>
                      <a:endParaRPr lang="tr-TR"/>
                    </a:p>
                  </a:txBody>
                  <a:tcPr/>
                </a:tc>
                <a:tc>
                  <a:txBody>
                    <a:bodyPr/>
                    <a:lstStyle/>
                    <a:p>
                      <a:pPr marL="226695" algn="l">
                        <a:lnSpc>
                          <a:spcPts val="1250"/>
                        </a:lnSpc>
                        <a:spcAft>
                          <a:spcPts val="0"/>
                        </a:spcAft>
                      </a:pPr>
                      <a:r>
                        <a:rPr lang="tr-TR" sz="1800" b="1">
                          <a:effectLst/>
                          <a:latin typeface="+mj-lt"/>
                        </a:rPr>
                        <a:t>Alan</a:t>
                      </a:r>
                      <a:r>
                        <a:rPr lang="tr-TR" sz="1800" b="1" spc="-25">
                          <a:effectLst/>
                          <a:latin typeface="+mj-lt"/>
                        </a:rPr>
                        <a:t> </a:t>
                      </a:r>
                      <a:r>
                        <a:rPr lang="tr-TR" sz="1800" b="1">
                          <a:effectLst/>
                          <a:latin typeface="+mj-lt"/>
                        </a:rPr>
                        <a:t>(ha)</a:t>
                      </a:r>
                      <a:endParaRPr lang="tr-TR" sz="1800" b="1">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25730" marR="116840" algn="ctr">
                        <a:lnSpc>
                          <a:spcPts val="1250"/>
                        </a:lnSpc>
                        <a:spcAft>
                          <a:spcPts val="0"/>
                        </a:spcAft>
                      </a:pPr>
                      <a:r>
                        <a:rPr lang="tr-TR" sz="1800" b="1" dirty="0">
                          <a:effectLst/>
                          <a:latin typeface="+mj-lt"/>
                        </a:rPr>
                        <a:t>%</a:t>
                      </a:r>
                      <a:endParaRPr lang="tr-TR" sz="1800" b="1"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29870" algn="l">
                        <a:lnSpc>
                          <a:spcPts val="1250"/>
                        </a:lnSpc>
                        <a:spcAft>
                          <a:spcPts val="0"/>
                        </a:spcAft>
                      </a:pPr>
                      <a:r>
                        <a:rPr lang="tr-TR" sz="1800" b="1" dirty="0">
                          <a:effectLst/>
                          <a:latin typeface="+mj-lt"/>
                        </a:rPr>
                        <a:t>Alan</a:t>
                      </a:r>
                      <a:r>
                        <a:rPr lang="tr-TR" sz="1800" b="1" spc="-25" dirty="0">
                          <a:effectLst/>
                          <a:latin typeface="+mj-lt"/>
                        </a:rPr>
                        <a:t> </a:t>
                      </a:r>
                      <a:r>
                        <a:rPr lang="tr-TR" sz="1800" b="1" dirty="0">
                          <a:effectLst/>
                          <a:latin typeface="+mj-lt"/>
                        </a:rPr>
                        <a:t>(ha)</a:t>
                      </a:r>
                      <a:endParaRPr lang="tr-TR" sz="1800" b="1"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26365" algn="l">
                        <a:lnSpc>
                          <a:spcPts val="1250"/>
                        </a:lnSpc>
                        <a:spcAft>
                          <a:spcPts val="0"/>
                        </a:spcAft>
                      </a:pPr>
                      <a:r>
                        <a:rPr lang="tr-TR" sz="1800" b="1" dirty="0">
                          <a:effectLst/>
                          <a:latin typeface="+mj-lt"/>
                        </a:rPr>
                        <a:t>%</a:t>
                      </a:r>
                      <a:endParaRPr lang="tr-TR" sz="1800" b="1"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804947014"/>
                  </a:ext>
                </a:extLst>
              </a:tr>
              <a:tr h="280480">
                <a:tc>
                  <a:txBody>
                    <a:bodyPr/>
                    <a:lstStyle/>
                    <a:p>
                      <a:pPr marL="38100" algn="l">
                        <a:lnSpc>
                          <a:spcPts val="1250"/>
                        </a:lnSpc>
                        <a:spcAft>
                          <a:spcPts val="0"/>
                        </a:spcAft>
                      </a:pPr>
                      <a:r>
                        <a:rPr lang="tr-TR" sz="1800">
                          <a:effectLst/>
                          <a:latin typeface="+mj-lt"/>
                        </a:rPr>
                        <a:t>Drenaj</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27330" algn="l">
                        <a:lnSpc>
                          <a:spcPts val="1245"/>
                        </a:lnSpc>
                        <a:spcAft>
                          <a:spcPts val="0"/>
                        </a:spcAft>
                      </a:pPr>
                      <a:r>
                        <a:rPr lang="tr-TR" sz="1800">
                          <a:effectLst/>
                          <a:latin typeface="+mj-lt"/>
                        </a:rPr>
                        <a:t>2 </a:t>
                      </a:r>
                      <a:r>
                        <a:rPr lang="tr-TR" sz="1800" spc="5">
                          <a:effectLst/>
                          <a:latin typeface="+mj-lt"/>
                        </a:rPr>
                        <a:t>77</a:t>
                      </a:r>
                      <a:r>
                        <a:rPr lang="tr-TR" sz="1800">
                          <a:effectLst/>
                          <a:latin typeface="+mj-lt"/>
                        </a:rPr>
                        <a:t>5</a:t>
                      </a:r>
                      <a:r>
                        <a:rPr lang="tr-TR" sz="1800" spc="-10">
                          <a:effectLst/>
                          <a:latin typeface="+mj-lt"/>
                        </a:rPr>
                        <a:t> </a:t>
                      </a:r>
                      <a:r>
                        <a:rPr lang="tr-TR" sz="1800" spc="5">
                          <a:effectLst/>
                          <a:latin typeface="+mj-lt"/>
                        </a:rPr>
                        <a:t>115</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25425" algn="l">
                        <a:lnSpc>
                          <a:spcPts val="1245"/>
                        </a:lnSpc>
                        <a:spcAft>
                          <a:spcPts val="0"/>
                        </a:spcAft>
                      </a:pPr>
                      <a:r>
                        <a:rPr lang="tr-TR" sz="1800" spc="5">
                          <a:effectLst/>
                          <a:latin typeface="+mj-lt"/>
                        </a:rPr>
                        <a:t>3,1</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1130" algn="l">
                        <a:lnSpc>
                          <a:spcPts val="1245"/>
                        </a:lnSpc>
                        <a:spcAft>
                          <a:spcPts val="0"/>
                        </a:spcAft>
                      </a:pPr>
                      <a:r>
                        <a:rPr lang="tr-TR" sz="1800" dirty="0">
                          <a:effectLst/>
                          <a:latin typeface="+mj-lt"/>
                        </a:rPr>
                        <a:t>1 </a:t>
                      </a:r>
                      <a:r>
                        <a:rPr lang="tr-TR" sz="1800" spc="5" dirty="0">
                          <a:effectLst/>
                          <a:latin typeface="+mj-lt"/>
                        </a:rPr>
                        <a:t>97</a:t>
                      </a:r>
                      <a:r>
                        <a:rPr lang="tr-TR" sz="1800" dirty="0">
                          <a:effectLst/>
                          <a:latin typeface="+mj-lt"/>
                        </a:rPr>
                        <a:t>0</a:t>
                      </a:r>
                      <a:r>
                        <a:rPr lang="tr-TR" sz="1800" spc="-10" dirty="0">
                          <a:effectLst/>
                          <a:latin typeface="+mj-lt"/>
                        </a:rPr>
                        <a:t> </a:t>
                      </a:r>
                      <a:r>
                        <a:rPr lang="tr-TR" sz="1800" spc="5" dirty="0">
                          <a:effectLst/>
                          <a:latin typeface="+mj-lt"/>
                        </a:rPr>
                        <a:t>538</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79705" algn="l">
                        <a:lnSpc>
                          <a:spcPts val="1245"/>
                        </a:lnSpc>
                        <a:spcAft>
                          <a:spcPts val="0"/>
                        </a:spcAft>
                      </a:pPr>
                      <a:r>
                        <a:rPr lang="tr-TR" sz="1800" spc="5">
                          <a:effectLst/>
                          <a:latin typeface="+mj-lt"/>
                        </a:rPr>
                        <a:t>9,0</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799480168"/>
                  </a:ext>
                </a:extLst>
              </a:tr>
              <a:tr h="280480">
                <a:tc>
                  <a:txBody>
                    <a:bodyPr/>
                    <a:lstStyle/>
                    <a:p>
                      <a:pPr marL="38100" algn="l">
                        <a:lnSpc>
                          <a:spcPts val="1255"/>
                        </a:lnSpc>
                        <a:spcAft>
                          <a:spcPts val="0"/>
                        </a:spcAft>
                      </a:pPr>
                      <a:r>
                        <a:rPr lang="tr-TR" sz="1800">
                          <a:effectLst/>
                          <a:latin typeface="+mj-lt"/>
                        </a:rPr>
                        <a:t>Çoraklık</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27330" algn="l">
                        <a:lnSpc>
                          <a:spcPts val="1245"/>
                        </a:lnSpc>
                        <a:spcAft>
                          <a:spcPts val="0"/>
                        </a:spcAft>
                      </a:pPr>
                      <a:r>
                        <a:rPr lang="tr-TR" sz="1800" dirty="0">
                          <a:effectLst/>
                          <a:latin typeface="+mj-lt"/>
                        </a:rPr>
                        <a:t>1 </a:t>
                      </a:r>
                      <a:r>
                        <a:rPr lang="tr-TR" sz="1800" spc="5" dirty="0">
                          <a:effectLst/>
                          <a:latin typeface="+mj-lt"/>
                        </a:rPr>
                        <a:t>51</a:t>
                      </a:r>
                      <a:r>
                        <a:rPr lang="tr-TR" sz="1800" dirty="0">
                          <a:effectLst/>
                          <a:latin typeface="+mj-lt"/>
                        </a:rPr>
                        <a:t>8</a:t>
                      </a:r>
                      <a:r>
                        <a:rPr lang="tr-TR" sz="1800" spc="-10" dirty="0">
                          <a:effectLst/>
                          <a:latin typeface="+mj-lt"/>
                        </a:rPr>
                        <a:t> </a:t>
                      </a:r>
                      <a:r>
                        <a:rPr lang="tr-TR" sz="1800" spc="5" dirty="0">
                          <a:effectLst/>
                          <a:latin typeface="+mj-lt"/>
                        </a:rPr>
                        <a:t>722</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25425" algn="l">
                        <a:lnSpc>
                          <a:spcPts val="1245"/>
                        </a:lnSpc>
                        <a:spcAft>
                          <a:spcPts val="0"/>
                        </a:spcAft>
                      </a:pPr>
                      <a:r>
                        <a:rPr lang="tr-TR" sz="1800" spc="5">
                          <a:effectLst/>
                          <a:latin typeface="+mj-lt"/>
                        </a:rPr>
                        <a:t>1,7</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256540" algn="l">
                        <a:lnSpc>
                          <a:spcPts val="1245"/>
                        </a:lnSpc>
                        <a:spcAft>
                          <a:spcPts val="0"/>
                        </a:spcAft>
                      </a:pPr>
                      <a:r>
                        <a:rPr lang="tr-TR" sz="1800" spc="5" dirty="0">
                          <a:effectLst/>
                          <a:latin typeface="+mj-lt"/>
                        </a:rPr>
                        <a:t>83</a:t>
                      </a:r>
                      <a:r>
                        <a:rPr lang="tr-TR" sz="1800" dirty="0">
                          <a:effectLst/>
                          <a:latin typeface="+mj-lt"/>
                        </a:rPr>
                        <a:t>7</a:t>
                      </a:r>
                      <a:r>
                        <a:rPr lang="tr-TR" sz="1800" spc="-10" dirty="0">
                          <a:effectLst/>
                          <a:latin typeface="+mj-lt"/>
                        </a:rPr>
                        <a:t> </a:t>
                      </a:r>
                      <a:r>
                        <a:rPr lang="tr-TR" sz="1800" spc="5" dirty="0">
                          <a:effectLst/>
                          <a:latin typeface="+mj-lt"/>
                        </a:rPr>
                        <a:t>405</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80340" algn="l">
                        <a:lnSpc>
                          <a:spcPts val="1245"/>
                        </a:lnSpc>
                        <a:spcAft>
                          <a:spcPts val="0"/>
                        </a:spcAft>
                      </a:pPr>
                      <a:r>
                        <a:rPr lang="tr-TR" sz="1800" spc="5">
                          <a:effectLst/>
                          <a:latin typeface="+mj-lt"/>
                        </a:rPr>
                        <a:t>3,8</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37413779"/>
                  </a:ext>
                </a:extLst>
              </a:tr>
              <a:tr h="280480">
                <a:tc>
                  <a:txBody>
                    <a:bodyPr/>
                    <a:lstStyle/>
                    <a:p>
                      <a:pPr marL="38100" algn="l">
                        <a:lnSpc>
                          <a:spcPts val="1255"/>
                        </a:lnSpc>
                        <a:spcAft>
                          <a:spcPts val="0"/>
                        </a:spcAft>
                      </a:pPr>
                      <a:r>
                        <a:rPr lang="tr-TR" sz="1800">
                          <a:effectLst/>
                          <a:latin typeface="+mj-lt"/>
                        </a:rPr>
                        <a:t>T</a:t>
                      </a:r>
                      <a:r>
                        <a:rPr lang="tr-TR" sz="1800" spc="5">
                          <a:effectLst/>
                          <a:latin typeface="+mj-lt"/>
                        </a:rPr>
                        <a:t>a</a:t>
                      </a:r>
                      <a:r>
                        <a:rPr lang="tr-TR" sz="1800">
                          <a:effectLst/>
                          <a:latin typeface="+mj-lt"/>
                        </a:rPr>
                        <a:t>şlılık</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92405" algn="l">
                        <a:lnSpc>
                          <a:spcPts val="1245"/>
                        </a:lnSpc>
                        <a:spcAft>
                          <a:spcPts val="0"/>
                        </a:spcAft>
                      </a:pPr>
                      <a:r>
                        <a:rPr lang="tr-TR" sz="1800" spc="5" dirty="0">
                          <a:effectLst/>
                          <a:latin typeface="+mj-lt"/>
                        </a:rPr>
                        <a:t>2</a:t>
                      </a:r>
                      <a:r>
                        <a:rPr lang="tr-TR" sz="1800" dirty="0">
                          <a:effectLst/>
                          <a:latin typeface="+mj-lt"/>
                        </a:rPr>
                        <a:t>8</a:t>
                      </a:r>
                      <a:r>
                        <a:rPr lang="tr-TR" sz="1800" spc="-5" dirty="0">
                          <a:effectLst/>
                          <a:latin typeface="+mj-lt"/>
                        </a:rPr>
                        <a:t> </a:t>
                      </a:r>
                      <a:r>
                        <a:rPr lang="tr-TR" sz="1800" spc="5" dirty="0">
                          <a:effectLst/>
                          <a:latin typeface="+mj-lt"/>
                        </a:rPr>
                        <a:t>48</a:t>
                      </a:r>
                      <a:r>
                        <a:rPr lang="tr-TR" sz="1800" dirty="0">
                          <a:effectLst/>
                          <a:latin typeface="+mj-lt"/>
                        </a:rPr>
                        <a:t>4</a:t>
                      </a:r>
                      <a:r>
                        <a:rPr lang="tr-TR" sz="1800" spc="-10" dirty="0">
                          <a:effectLst/>
                          <a:latin typeface="+mj-lt"/>
                        </a:rPr>
                        <a:t> </a:t>
                      </a:r>
                      <a:r>
                        <a:rPr lang="tr-TR" sz="1800" spc="5" dirty="0">
                          <a:effectLst/>
                          <a:latin typeface="+mj-lt"/>
                        </a:rPr>
                        <a:t>331</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5575" algn="l">
                        <a:lnSpc>
                          <a:spcPts val="1245"/>
                        </a:lnSpc>
                        <a:spcAft>
                          <a:spcPts val="0"/>
                        </a:spcAft>
                      </a:pPr>
                      <a:r>
                        <a:rPr lang="tr-TR" sz="1800" spc="5">
                          <a:effectLst/>
                          <a:latin typeface="+mj-lt"/>
                        </a:rPr>
                        <a:t>31,5</a:t>
                      </a:r>
                      <a:endParaRPr lang="tr-TR" sz="180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51130" algn="l">
                        <a:lnSpc>
                          <a:spcPts val="1245"/>
                        </a:lnSpc>
                        <a:spcAft>
                          <a:spcPts val="0"/>
                        </a:spcAft>
                      </a:pPr>
                      <a:r>
                        <a:rPr lang="tr-TR" sz="1800" dirty="0">
                          <a:effectLst/>
                          <a:latin typeface="+mj-lt"/>
                        </a:rPr>
                        <a:t>2 </a:t>
                      </a:r>
                      <a:r>
                        <a:rPr lang="tr-TR" sz="1800" spc="5" dirty="0">
                          <a:effectLst/>
                          <a:latin typeface="+mj-lt"/>
                        </a:rPr>
                        <a:t>98</a:t>
                      </a:r>
                      <a:r>
                        <a:rPr lang="tr-TR" sz="1800" dirty="0">
                          <a:effectLst/>
                          <a:latin typeface="+mj-lt"/>
                        </a:rPr>
                        <a:t>9</a:t>
                      </a:r>
                      <a:r>
                        <a:rPr lang="tr-TR" sz="1800" spc="-10" dirty="0">
                          <a:effectLst/>
                          <a:latin typeface="+mj-lt"/>
                        </a:rPr>
                        <a:t> </a:t>
                      </a:r>
                      <a:r>
                        <a:rPr lang="tr-TR" sz="1800" spc="5" dirty="0">
                          <a:effectLst/>
                          <a:latin typeface="+mj-lt"/>
                        </a:rPr>
                        <a:t>093</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a:txBody>
                    <a:bodyPr/>
                    <a:lstStyle/>
                    <a:p>
                      <a:pPr marL="109855" algn="l">
                        <a:lnSpc>
                          <a:spcPts val="1245"/>
                        </a:lnSpc>
                        <a:spcAft>
                          <a:spcPts val="0"/>
                        </a:spcAft>
                      </a:pPr>
                      <a:r>
                        <a:rPr lang="tr-TR" sz="1800" spc="5" dirty="0">
                          <a:effectLst/>
                          <a:latin typeface="+mj-lt"/>
                        </a:rPr>
                        <a:t>13,6</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185186449"/>
                  </a:ext>
                </a:extLst>
              </a:tr>
              <a:tr h="280480">
                <a:tc gridSpan="5">
                  <a:txBody>
                    <a:bodyPr/>
                    <a:lstStyle/>
                    <a:p>
                      <a:pPr marL="109855" algn="ctr">
                        <a:lnSpc>
                          <a:spcPts val="1245"/>
                        </a:lnSpc>
                        <a:spcAft>
                          <a:spcPts val="0"/>
                        </a:spcAft>
                      </a:pPr>
                      <a:r>
                        <a:rPr lang="tr-TR" sz="1800" dirty="0">
                          <a:effectLst/>
                          <a:latin typeface="+mj-lt"/>
                        </a:rPr>
                        <a:t>Topraksu,</a:t>
                      </a:r>
                      <a:r>
                        <a:rPr lang="tr-TR" sz="1800" spc="5" dirty="0">
                          <a:effectLst/>
                          <a:latin typeface="+mj-lt"/>
                        </a:rPr>
                        <a:t> </a:t>
                      </a:r>
                      <a:r>
                        <a:rPr lang="tr-TR" sz="1800" dirty="0">
                          <a:effectLst/>
                          <a:latin typeface="+mj-lt"/>
                        </a:rPr>
                        <a:t>Türkiye Ara</a:t>
                      </a:r>
                      <a:r>
                        <a:rPr lang="tr-TR" sz="1800" spc="-5" dirty="0">
                          <a:effectLst/>
                          <a:latin typeface="+mj-lt"/>
                        </a:rPr>
                        <a:t>z</a:t>
                      </a:r>
                      <a:r>
                        <a:rPr lang="tr-TR" sz="1800" dirty="0">
                          <a:effectLst/>
                          <a:latin typeface="+mj-lt"/>
                        </a:rPr>
                        <a:t>i Varl</a:t>
                      </a:r>
                      <a:r>
                        <a:rPr lang="tr-TR" sz="1800" spc="-5" dirty="0">
                          <a:effectLst/>
                          <a:latin typeface="+mj-lt"/>
                        </a:rPr>
                        <a:t>ı</a:t>
                      </a:r>
                      <a:r>
                        <a:rPr lang="tr-TR" sz="1800" spc="5" dirty="0">
                          <a:effectLst/>
                          <a:latin typeface="+mj-lt"/>
                        </a:rPr>
                        <a:t>ğ</a:t>
                      </a:r>
                      <a:r>
                        <a:rPr lang="tr-TR" sz="1800" spc="-5" dirty="0">
                          <a:effectLst/>
                          <a:latin typeface="+mj-lt"/>
                        </a:rPr>
                        <a:t>ı</a:t>
                      </a:r>
                      <a:r>
                        <a:rPr lang="tr-TR" sz="1800" dirty="0">
                          <a:effectLst/>
                          <a:latin typeface="+mj-lt"/>
                        </a:rPr>
                        <a:t>,</a:t>
                      </a:r>
                      <a:r>
                        <a:rPr lang="tr-TR" sz="1800" spc="5" dirty="0">
                          <a:effectLst/>
                          <a:latin typeface="+mj-lt"/>
                        </a:rPr>
                        <a:t> </a:t>
                      </a:r>
                      <a:r>
                        <a:rPr lang="tr-TR" sz="1800" dirty="0">
                          <a:effectLst/>
                          <a:latin typeface="+mj-lt"/>
                        </a:rPr>
                        <a:t>Ankara</a:t>
                      </a:r>
                      <a:r>
                        <a:rPr lang="tr-TR" sz="1800" spc="5" dirty="0">
                          <a:effectLst/>
                          <a:latin typeface="+mj-lt"/>
                        </a:rPr>
                        <a:t> </a:t>
                      </a:r>
                      <a:r>
                        <a:rPr lang="tr-TR" sz="1800" dirty="0">
                          <a:effectLst/>
                          <a:latin typeface="+mj-lt"/>
                        </a:rPr>
                        <a:t>1978</a:t>
                      </a:r>
                      <a:endParaRPr lang="tr-TR" sz="1800" dirty="0">
                        <a:effectLst/>
                        <a:latin typeface="+mj-lt"/>
                        <a:ea typeface="Calibri" panose="020F0502020204030204" pitchFamily="34" charset="0"/>
                        <a:cs typeface="Times New Roman" panose="02020603050405020304" pitchFamily="18" charset="0"/>
                      </a:endParaRPr>
                    </a:p>
                  </a:txBody>
                  <a:tcPr marL="0" marR="0" marT="0" marB="0" anchor="ct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860923312"/>
                  </a:ext>
                </a:extLst>
              </a:tr>
            </a:tbl>
          </a:graphicData>
        </a:graphic>
      </p:graphicFrame>
    </p:spTree>
    <p:extLst>
      <p:ext uri="{BB962C8B-B14F-4D97-AF65-F5344CB8AC3E}">
        <p14:creationId xmlns:p14="http://schemas.microsoft.com/office/powerpoint/2010/main" val="32055555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7 Tablo"/>
          <p:cNvGraphicFramePr>
            <a:graphicFrameLocks noGrp="1"/>
          </p:cNvGraphicFramePr>
          <p:nvPr>
            <p:extLst>
              <p:ext uri="{D42A27DB-BD31-4B8C-83A1-F6EECF244321}">
                <p14:modId xmlns:p14="http://schemas.microsoft.com/office/powerpoint/2010/main" val="3276700003"/>
              </p:ext>
            </p:extLst>
          </p:nvPr>
        </p:nvGraphicFramePr>
        <p:xfrm>
          <a:off x="2054077" y="1962128"/>
          <a:ext cx="7258364" cy="4693755"/>
        </p:xfrm>
        <a:graphic>
          <a:graphicData uri="http://schemas.openxmlformats.org/drawingml/2006/table">
            <a:tbl>
              <a:tblPr/>
              <a:tblGrid>
                <a:gridCol w="918525">
                  <a:extLst>
                    <a:ext uri="{9D8B030D-6E8A-4147-A177-3AD203B41FA5}">
                      <a16:colId xmlns:a16="http://schemas.microsoft.com/office/drawing/2014/main" val="20000"/>
                    </a:ext>
                  </a:extLst>
                </a:gridCol>
                <a:gridCol w="1268867">
                  <a:extLst>
                    <a:ext uri="{9D8B030D-6E8A-4147-A177-3AD203B41FA5}">
                      <a16:colId xmlns:a16="http://schemas.microsoft.com/office/drawing/2014/main" val="20001"/>
                    </a:ext>
                  </a:extLst>
                </a:gridCol>
                <a:gridCol w="1267743">
                  <a:extLst>
                    <a:ext uri="{9D8B030D-6E8A-4147-A177-3AD203B41FA5}">
                      <a16:colId xmlns:a16="http://schemas.microsoft.com/office/drawing/2014/main" val="20002"/>
                    </a:ext>
                  </a:extLst>
                </a:gridCol>
                <a:gridCol w="1267743">
                  <a:extLst>
                    <a:ext uri="{9D8B030D-6E8A-4147-A177-3AD203B41FA5}">
                      <a16:colId xmlns:a16="http://schemas.microsoft.com/office/drawing/2014/main" val="20003"/>
                    </a:ext>
                  </a:extLst>
                </a:gridCol>
                <a:gridCol w="1267743">
                  <a:extLst>
                    <a:ext uri="{9D8B030D-6E8A-4147-A177-3AD203B41FA5}">
                      <a16:colId xmlns:a16="http://schemas.microsoft.com/office/drawing/2014/main" val="20004"/>
                    </a:ext>
                  </a:extLst>
                </a:gridCol>
                <a:gridCol w="1267743">
                  <a:extLst>
                    <a:ext uri="{9D8B030D-6E8A-4147-A177-3AD203B41FA5}">
                      <a16:colId xmlns:a16="http://schemas.microsoft.com/office/drawing/2014/main" val="20005"/>
                    </a:ext>
                  </a:extLst>
                </a:gridCol>
              </a:tblGrid>
              <a:tr h="583041">
                <a:tc>
                  <a:txBody>
                    <a:bodyPr/>
                    <a:lstStyle/>
                    <a:p>
                      <a:pPr algn="just">
                        <a:lnSpc>
                          <a:spcPct val="100000"/>
                        </a:lnSpc>
                        <a:spcAft>
                          <a:spcPts val="0"/>
                        </a:spcAft>
                      </a:pPr>
                      <a:r>
                        <a:rPr lang="tr-TR" sz="1800" b="0" dirty="0">
                          <a:solidFill>
                            <a:srgbClr val="000000"/>
                          </a:solidFill>
                          <a:latin typeface="+mj-lt"/>
                          <a:ea typeface="PMingLiU"/>
                          <a:cs typeface="Courier New"/>
                        </a:rPr>
                        <a:t>Yıllar</a:t>
                      </a:r>
                      <a:endParaRPr lang="tr-TR" sz="1800" b="0" dirty="0">
                        <a:latin typeface="+mj-lt"/>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tr-TR" sz="1800" b="0" dirty="0">
                          <a:solidFill>
                            <a:srgbClr val="000000"/>
                          </a:solidFill>
                          <a:latin typeface="+mj-lt"/>
                          <a:ea typeface="PMingLiU"/>
                          <a:cs typeface="Courier New"/>
                        </a:rPr>
                        <a:t>Tarım </a:t>
                      </a:r>
                      <a:endParaRPr lang="tr-TR" sz="1800" b="0" dirty="0">
                        <a:latin typeface="+mj-lt"/>
                        <a:ea typeface="PMingLiU"/>
                      </a:endParaRPr>
                    </a:p>
                    <a:p>
                      <a:pPr algn="ctr">
                        <a:lnSpc>
                          <a:spcPct val="100000"/>
                        </a:lnSpc>
                        <a:spcAft>
                          <a:spcPts val="0"/>
                        </a:spcAft>
                      </a:pPr>
                      <a:r>
                        <a:rPr lang="tr-TR" sz="1800" b="0" dirty="0">
                          <a:solidFill>
                            <a:srgbClr val="000000"/>
                          </a:solidFill>
                          <a:latin typeface="+mj-lt"/>
                          <a:ea typeface="PMingLiU"/>
                          <a:cs typeface="Courier New"/>
                        </a:rPr>
                        <a:t>alanları</a:t>
                      </a:r>
                      <a:endParaRPr lang="tr-TR" sz="1800" b="0" dirty="0">
                        <a:latin typeface="+mj-lt"/>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tr-TR" sz="1800" b="0" dirty="0">
                          <a:solidFill>
                            <a:srgbClr val="000000"/>
                          </a:solidFill>
                          <a:latin typeface="+mj-lt"/>
                          <a:ea typeface="PMingLiU"/>
                          <a:cs typeface="Courier New"/>
                        </a:rPr>
                        <a:t>Çayır ve mera alanları</a:t>
                      </a:r>
                      <a:endParaRPr lang="tr-TR" sz="1800" b="0" dirty="0">
                        <a:latin typeface="+mj-lt"/>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tr-TR" sz="1800" b="0" dirty="0">
                          <a:solidFill>
                            <a:srgbClr val="000000"/>
                          </a:solidFill>
                          <a:latin typeface="+mj-lt"/>
                          <a:ea typeface="PMingLiU"/>
                          <a:cs typeface="Courier New"/>
                        </a:rPr>
                        <a:t>Orman </a:t>
                      </a:r>
                      <a:endParaRPr lang="tr-TR" sz="1800" b="0" dirty="0">
                        <a:latin typeface="+mj-lt"/>
                        <a:ea typeface="PMingLiU"/>
                      </a:endParaRPr>
                    </a:p>
                    <a:p>
                      <a:pPr algn="ctr">
                        <a:lnSpc>
                          <a:spcPct val="100000"/>
                        </a:lnSpc>
                        <a:spcAft>
                          <a:spcPts val="0"/>
                        </a:spcAft>
                      </a:pPr>
                      <a:r>
                        <a:rPr lang="tr-TR" sz="1800" b="0" dirty="0">
                          <a:solidFill>
                            <a:srgbClr val="000000"/>
                          </a:solidFill>
                          <a:latin typeface="+mj-lt"/>
                          <a:ea typeface="PMingLiU"/>
                          <a:cs typeface="Courier New"/>
                        </a:rPr>
                        <a:t>alanları</a:t>
                      </a:r>
                      <a:endParaRPr lang="tr-TR" sz="1800" b="0" dirty="0">
                        <a:latin typeface="+mj-lt"/>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tr-TR" sz="1800" b="0">
                          <a:solidFill>
                            <a:srgbClr val="000000"/>
                          </a:solidFill>
                          <a:latin typeface="+mj-lt"/>
                          <a:ea typeface="PMingLiU"/>
                          <a:cs typeface="Courier New"/>
                        </a:rPr>
                        <a:t>Diğer </a:t>
                      </a:r>
                      <a:endParaRPr lang="tr-TR" sz="1800" b="0">
                        <a:latin typeface="+mj-lt"/>
                        <a:ea typeface="PMingLiU"/>
                      </a:endParaRPr>
                    </a:p>
                    <a:p>
                      <a:pPr algn="ctr">
                        <a:lnSpc>
                          <a:spcPct val="100000"/>
                        </a:lnSpc>
                        <a:spcAft>
                          <a:spcPts val="0"/>
                        </a:spcAft>
                      </a:pPr>
                      <a:r>
                        <a:rPr lang="tr-TR" sz="1800" b="0">
                          <a:solidFill>
                            <a:srgbClr val="000000"/>
                          </a:solidFill>
                          <a:latin typeface="+mj-lt"/>
                          <a:ea typeface="PMingLiU"/>
                          <a:cs typeface="Courier New"/>
                        </a:rPr>
                        <a:t>alanlar</a:t>
                      </a:r>
                      <a:endParaRPr lang="tr-TR" sz="1800" b="0">
                        <a:latin typeface="+mj-lt"/>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tr-TR" sz="1800" b="0" dirty="0">
                          <a:solidFill>
                            <a:srgbClr val="000000"/>
                          </a:solidFill>
                          <a:latin typeface="+mj-lt"/>
                          <a:ea typeface="PMingLiU"/>
                          <a:cs typeface="Courier New"/>
                        </a:rPr>
                        <a:t>Toplam</a:t>
                      </a:r>
                      <a:endParaRPr lang="tr-TR" sz="1800" b="0" dirty="0">
                        <a:latin typeface="+mj-lt"/>
                        <a:ea typeface="PMingLiU"/>
                      </a:endParaRPr>
                    </a:p>
                    <a:p>
                      <a:pPr algn="ctr">
                        <a:lnSpc>
                          <a:spcPct val="100000"/>
                        </a:lnSpc>
                        <a:spcAft>
                          <a:spcPts val="0"/>
                        </a:spcAft>
                      </a:pPr>
                      <a:r>
                        <a:rPr lang="tr-TR" sz="1800" b="0" dirty="0">
                          <a:solidFill>
                            <a:srgbClr val="000000"/>
                          </a:solidFill>
                          <a:latin typeface="+mj-lt"/>
                          <a:ea typeface="PMingLiU"/>
                          <a:cs typeface="Courier New"/>
                        </a:rPr>
                        <a:t>(km</a:t>
                      </a:r>
                      <a:r>
                        <a:rPr lang="tr-TR" sz="1800" b="0" baseline="30000" dirty="0">
                          <a:solidFill>
                            <a:srgbClr val="000000"/>
                          </a:solidFill>
                          <a:latin typeface="+mj-lt"/>
                          <a:ea typeface="PMingLiU"/>
                          <a:cs typeface="Courier New"/>
                        </a:rPr>
                        <a:t>2</a:t>
                      </a:r>
                      <a:r>
                        <a:rPr lang="tr-TR" sz="1800" b="0" dirty="0">
                          <a:solidFill>
                            <a:srgbClr val="000000"/>
                          </a:solidFill>
                          <a:latin typeface="+mj-lt"/>
                          <a:ea typeface="PMingLiU"/>
                          <a:cs typeface="Courier New"/>
                        </a:rPr>
                        <a:t>)</a:t>
                      </a:r>
                      <a:endParaRPr lang="tr-TR" sz="1800" b="0" dirty="0">
                        <a:latin typeface="+mj-lt"/>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4945">
                <a:tc>
                  <a:txBody>
                    <a:bodyPr/>
                    <a:lstStyle/>
                    <a:p>
                      <a:pPr algn="just">
                        <a:lnSpc>
                          <a:spcPct val="115000"/>
                        </a:lnSpc>
                        <a:spcAft>
                          <a:spcPts val="0"/>
                        </a:spcAft>
                      </a:pPr>
                      <a:r>
                        <a:rPr lang="tr-TR" sz="1600" i="1" dirty="0">
                          <a:solidFill>
                            <a:srgbClr val="000000"/>
                          </a:solidFill>
                          <a:latin typeface="Arial"/>
                          <a:ea typeface="PMingLiU"/>
                          <a:cs typeface="Times New Roman"/>
                        </a:rPr>
                        <a:t>1949*</a:t>
                      </a:r>
                      <a:endParaRPr lang="tr-TR" sz="1600" dirty="0">
                        <a:latin typeface="Times New Roman"/>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tr-TR" sz="1600" i="1" dirty="0">
                          <a:solidFill>
                            <a:srgbClr val="000000"/>
                          </a:solidFill>
                          <a:latin typeface="Arial"/>
                          <a:ea typeface="PMingLiU"/>
                          <a:cs typeface="Times New Roman"/>
                        </a:rPr>
                        <a:t>152.721</a:t>
                      </a:r>
                      <a:endParaRPr lang="tr-TR" sz="1600" dirty="0">
                        <a:latin typeface="Times New Roman"/>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386.132</a:t>
                      </a:r>
                      <a:endParaRPr lang="tr-TR" sz="1600">
                        <a:latin typeface="Times New Roman"/>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103.582</a:t>
                      </a:r>
                      <a:endParaRPr lang="tr-TR" sz="1600">
                        <a:latin typeface="Times New Roman"/>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tr-TR" sz="1600" i="1" dirty="0">
                          <a:solidFill>
                            <a:srgbClr val="000000"/>
                          </a:solidFill>
                          <a:latin typeface="Arial"/>
                          <a:ea typeface="PMingLiU"/>
                          <a:cs typeface="Times New Roman"/>
                        </a:rPr>
                        <a:t>134.288</a:t>
                      </a:r>
                      <a:endParaRPr lang="tr-TR" sz="1600" dirty="0">
                        <a:latin typeface="Times New Roman"/>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776.723</a:t>
                      </a:r>
                      <a:endParaRPr lang="tr-TR" sz="1600">
                        <a:latin typeface="Times New Roman"/>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314945">
                <a:tc>
                  <a:txBody>
                    <a:bodyPr/>
                    <a:lstStyle/>
                    <a:p>
                      <a:pPr algn="just">
                        <a:lnSpc>
                          <a:spcPct val="115000"/>
                        </a:lnSpc>
                        <a:spcAft>
                          <a:spcPts val="0"/>
                        </a:spcAft>
                      </a:pPr>
                      <a:r>
                        <a:rPr lang="tr-TR" sz="1600" i="1" dirty="0">
                          <a:solidFill>
                            <a:srgbClr val="000000"/>
                          </a:solidFill>
                          <a:latin typeface="Arial"/>
                          <a:ea typeface="PMingLiU"/>
                          <a:cs typeface="Times New Roman"/>
                        </a:rPr>
                        <a:t>1960*</a:t>
                      </a:r>
                      <a:endParaRPr lang="tr-TR" sz="1600" dirty="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253.240</a:t>
                      </a:r>
                      <a:endParaRPr lang="tr-TR" sz="160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286.580</a:t>
                      </a:r>
                      <a:endParaRPr lang="tr-TR" sz="160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105.840</a:t>
                      </a:r>
                      <a:endParaRPr lang="tr-TR" sz="160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131.320</a:t>
                      </a:r>
                      <a:endParaRPr lang="tr-TR" sz="160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776.980</a:t>
                      </a:r>
                      <a:endParaRPr lang="tr-TR" sz="1600">
                        <a:latin typeface="Times New Roman"/>
                        <a:ea typeface="PMingLiU"/>
                      </a:endParaRPr>
                    </a:p>
                  </a:txBody>
                  <a:tcPr marL="68580" marR="68580" marT="0" marB="0" anchor="ctr">
                    <a:lnL>
                      <a:noFill/>
                    </a:lnL>
                    <a:lnR>
                      <a:noFill/>
                    </a:lnR>
                    <a:lnT>
                      <a:noFill/>
                    </a:lnT>
                    <a:lnB>
                      <a:noFill/>
                    </a:lnB>
                  </a:tcPr>
                </a:tc>
                <a:extLst>
                  <a:ext uri="{0D108BD9-81ED-4DB2-BD59-A6C34878D82A}">
                    <a16:rowId xmlns:a16="http://schemas.microsoft.com/office/drawing/2014/main" val="10002"/>
                  </a:ext>
                </a:extLst>
              </a:tr>
              <a:tr h="314945">
                <a:tc>
                  <a:txBody>
                    <a:bodyPr/>
                    <a:lstStyle/>
                    <a:p>
                      <a:pPr algn="just">
                        <a:lnSpc>
                          <a:spcPct val="115000"/>
                        </a:lnSpc>
                        <a:spcAft>
                          <a:spcPts val="0"/>
                        </a:spcAft>
                      </a:pPr>
                      <a:r>
                        <a:rPr lang="tr-TR" sz="1600" i="1">
                          <a:solidFill>
                            <a:srgbClr val="000000"/>
                          </a:solidFill>
                          <a:latin typeface="Arial"/>
                          <a:ea typeface="PMingLiU"/>
                          <a:cs typeface="Times New Roman"/>
                        </a:rPr>
                        <a:t>1970*</a:t>
                      </a:r>
                      <a:endParaRPr lang="tr-TR" sz="160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dirty="0">
                          <a:solidFill>
                            <a:srgbClr val="000000"/>
                          </a:solidFill>
                          <a:latin typeface="Arial"/>
                          <a:ea typeface="PMingLiU"/>
                          <a:cs typeface="Times New Roman"/>
                        </a:rPr>
                        <a:t>273.390</a:t>
                      </a:r>
                      <a:endParaRPr lang="tr-TR" sz="1600" dirty="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215.003</a:t>
                      </a:r>
                      <a:endParaRPr lang="tr-TR" sz="160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dirty="0">
                          <a:solidFill>
                            <a:srgbClr val="000000"/>
                          </a:solidFill>
                          <a:latin typeface="Arial"/>
                          <a:ea typeface="PMingLiU"/>
                          <a:cs typeface="Times New Roman"/>
                        </a:rPr>
                        <a:t>182.730</a:t>
                      </a:r>
                      <a:endParaRPr lang="tr-TR" sz="1600" dirty="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107.874</a:t>
                      </a:r>
                      <a:endParaRPr lang="tr-TR" sz="160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778.997</a:t>
                      </a:r>
                      <a:endParaRPr lang="tr-TR" sz="1600">
                        <a:latin typeface="Times New Roman"/>
                        <a:ea typeface="PMingLiU"/>
                      </a:endParaRPr>
                    </a:p>
                  </a:txBody>
                  <a:tcPr marL="68580" marR="68580" marT="0" marB="0" anchor="ctr">
                    <a:lnL>
                      <a:noFill/>
                    </a:lnL>
                    <a:lnR>
                      <a:noFill/>
                    </a:lnR>
                    <a:lnT>
                      <a:noFill/>
                    </a:lnT>
                    <a:lnB>
                      <a:noFill/>
                    </a:lnB>
                  </a:tcPr>
                </a:tc>
                <a:extLst>
                  <a:ext uri="{0D108BD9-81ED-4DB2-BD59-A6C34878D82A}">
                    <a16:rowId xmlns:a16="http://schemas.microsoft.com/office/drawing/2014/main" val="10003"/>
                  </a:ext>
                </a:extLst>
              </a:tr>
              <a:tr h="314945">
                <a:tc>
                  <a:txBody>
                    <a:bodyPr/>
                    <a:lstStyle/>
                    <a:p>
                      <a:pPr algn="just">
                        <a:lnSpc>
                          <a:spcPct val="115000"/>
                        </a:lnSpc>
                        <a:spcAft>
                          <a:spcPts val="0"/>
                        </a:spcAft>
                      </a:pPr>
                      <a:r>
                        <a:rPr lang="tr-TR" sz="1600" i="1" u="sng" dirty="0">
                          <a:solidFill>
                            <a:srgbClr val="000000"/>
                          </a:solidFill>
                          <a:latin typeface="Arial"/>
                          <a:ea typeface="PMingLiU"/>
                          <a:cs typeface="Times New Roman"/>
                        </a:rPr>
                        <a:t>1980*</a:t>
                      </a:r>
                      <a:endParaRPr lang="tr-TR" sz="1600" u="sng" dirty="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dirty="0">
                          <a:solidFill>
                            <a:srgbClr val="FF0000"/>
                          </a:solidFill>
                          <a:latin typeface="Arial"/>
                          <a:ea typeface="PMingLiU"/>
                          <a:cs typeface="Times New Roman"/>
                        </a:rPr>
                        <a:t>281.820</a:t>
                      </a:r>
                      <a:endParaRPr lang="tr-TR" sz="1600" dirty="0">
                        <a:solidFill>
                          <a:srgbClr val="FF0000"/>
                        </a:solidFill>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dirty="0">
                          <a:solidFill>
                            <a:srgbClr val="FF0000"/>
                          </a:solidFill>
                          <a:latin typeface="Arial"/>
                          <a:ea typeface="PMingLiU"/>
                          <a:cs typeface="Times New Roman"/>
                        </a:rPr>
                        <a:t>211.701</a:t>
                      </a:r>
                      <a:endParaRPr lang="tr-TR" sz="1600" dirty="0">
                        <a:solidFill>
                          <a:srgbClr val="FF0000"/>
                        </a:solidFill>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dirty="0">
                          <a:solidFill>
                            <a:srgbClr val="FF0000"/>
                          </a:solidFill>
                          <a:latin typeface="Arial"/>
                          <a:ea typeface="PMingLiU"/>
                          <a:cs typeface="Times New Roman"/>
                        </a:rPr>
                        <a:t>201.990</a:t>
                      </a:r>
                      <a:endParaRPr lang="tr-TR" sz="1600" dirty="0">
                        <a:solidFill>
                          <a:srgbClr val="FF0000"/>
                        </a:solidFill>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a:solidFill>
                            <a:srgbClr val="FF0000"/>
                          </a:solidFill>
                          <a:latin typeface="Arial"/>
                          <a:ea typeface="PMingLiU"/>
                          <a:cs typeface="Times New Roman"/>
                        </a:rPr>
                        <a:t>83.486</a:t>
                      </a:r>
                      <a:endParaRPr lang="tr-TR" sz="1600">
                        <a:solidFill>
                          <a:srgbClr val="FF0000"/>
                        </a:solidFill>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dirty="0" smtClean="0">
                          <a:solidFill>
                            <a:srgbClr val="FF0000"/>
                          </a:solidFill>
                          <a:latin typeface="Arial"/>
                          <a:ea typeface="PMingLiU"/>
                          <a:cs typeface="Times New Roman"/>
                        </a:rPr>
                        <a:t>778.997</a:t>
                      </a:r>
                      <a:endParaRPr lang="tr-TR" sz="1600" dirty="0">
                        <a:solidFill>
                          <a:srgbClr val="FF0000"/>
                        </a:solidFill>
                        <a:latin typeface="Times New Roman"/>
                        <a:ea typeface="PMingLiU"/>
                      </a:endParaRPr>
                    </a:p>
                  </a:txBody>
                  <a:tcPr marL="68580" marR="68580" marT="0" marB="0" anchor="ctr">
                    <a:lnL>
                      <a:noFill/>
                    </a:lnL>
                    <a:lnR>
                      <a:noFill/>
                    </a:lnR>
                    <a:lnT>
                      <a:noFill/>
                    </a:lnT>
                    <a:lnB>
                      <a:noFill/>
                    </a:lnB>
                  </a:tcPr>
                </a:tc>
                <a:extLst>
                  <a:ext uri="{0D108BD9-81ED-4DB2-BD59-A6C34878D82A}">
                    <a16:rowId xmlns:a16="http://schemas.microsoft.com/office/drawing/2014/main" val="10004"/>
                  </a:ext>
                </a:extLst>
              </a:tr>
              <a:tr h="314945">
                <a:tc>
                  <a:txBody>
                    <a:bodyPr/>
                    <a:lstStyle/>
                    <a:p>
                      <a:pPr algn="just">
                        <a:lnSpc>
                          <a:spcPct val="115000"/>
                        </a:lnSpc>
                        <a:spcAft>
                          <a:spcPts val="0"/>
                        </a:spcAft>
                      </a:pPr>
                      <a:r>
                        <a:rPr lang="tr-TR" sz="1600" i="1">
                          <a:solidFill>
                            <a:srgbClr val="000000"/>
                          </a:solidFill>
                          <a:latin typeface="Arial"/>
                          <a:ea typeface="PMingLiU"/>
                          <a:cs typeface="Times New Roman"/>
                        </a:rPr>
                        <a:t>1990**</a:t>
                      </a:r>
                      <a:endParaRPr lang="tr-TR" sz="160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dirty="0">
                          <a:solidFill>
                            <a:srgbClr val="000000"/>
                          </a:solidFill>
                          <a:latin typeface="Arial"/>
                          <a:ea typeface="PMingLiU"/>
                          <a:cs typeface="Times New Roman"/>
                        </a:rPr>
                        <a:t>278.560</a:t>
                      </a:r>
                      <a:endParaRPr lang="tr-TR" sz="1600" dirty="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a:solidFill>
                            <a:srgbClr val="000000"/>
                          </a:solidFill>
                          <a:latin typeface="Arial"/>
                          <a:ea typeface="PMingLiU"/>
                          <a:cs typeface="Times New Roman"/>
                        </a:rPr>
                        <a:t>141.770</a:t>
                      </a:r>
                      <a:endParaRPr lang="tr-TR" sz="160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dirty="0">
                          <a:solidFill>
                            <a:srgbClr val="000000"/>
                          </a:solidFill>
                          <a:latin typeface="Arial"/>
                          <a:ea typeface="PMingLiU"/>
                          <a:cs typeface="Times New Roman"/>
                        </a:rPr>
                        <a:t>201.990</a:t>
                      </a:r>
                      <a:endParaRPr lang="tr-TR" sz="1600" dirty="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dirty="0">
                          <a:solidFill>
                            <a:srgbClr val="000000"/>
                          </a:solidFill>
                          <a:latin typeface="Arial"/>
                          <a:ea typeface="Times New Roman"/>
                        </a:rPr>
                        <a:t>156.677</a:t>
                      </a:r>
                      <a:endParaRPr lang="tr-TR" sz="1600" dirty="0">
                        <a:latin typeface="Times New Roman"/>
                        <a:ea typeface="Times New Roman"/>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i="1" dirty="0">
                          <a:solidFill>
                            <a:srgbClr val="000000"/>
                          </a:solidFill>
                          <a:latin typeface="Arial"/>
                          <a:ea typeface="PMingLiU"/>
                          <a:cs typeface="Times New Roman"/>
                        </a:rPr>
                        <a:t>778.997</a:t>
                      </a:r>
                      <a:endParaRPr lang="tr-TR" sz="1600" dirty="0">
                        <a:latin typeface="Times New Roman"/>
                        <a:ea typeface="PMingLiU"/>
                      </a:endParaRPr>
                    </a:p>
                  </a:txBody>
                  <a:tcPr marL="68580" marR="68580" marT="0" marB="0" anchor="ctr">
                    <a:lnL>
                      <a:noFill/>
                    </a:lnL>
                    <a:lnR>
                      <a:noFill/>
                    </a:lnR>
                    <a:lnT>
                      <a:noFill/>
                    </a:lnT>
                    <a:lnB>
                      <a:noFill/>
                    </a:lnB>
                  </a:tcPr>
                </a:tc>
                <a:extLst>
                  <a:ext uri="{0D108BD9-81ED-4DB2-BD59-A6C34878D82A}">
                    <a16:rowId xmlns:a16="http://schemas.microsoft.com/office/drawing/2014/main" val="10005"/>
                  </a:ext>
                </a:extLst>
              </a:tr>
              <a:tr h="314945">
                <a:tc>
                  <a:txBody>
                    <a:bodyPr/>
                    <a:lstStyle/>
                    <a:p>
                      <a:pPr algn="just">
                        <a:lnSpc>
                          <a:spcPct val="115000"/>
                        </a:lnSpc>
                        <a:spcAft>
                          <a:spcPts val="0"/>
                        </a:spcAft>
                      </a:pPr>
                      <a:r>
                        <a:rPr lang="tr-TR" sz="1600" i="1">
                          <a:solidFill>
                            <a:srgbClr val="000000"/>
                          </a:solidFill>
                          <a:latin typeface="Arial"/>
                          <a:ea typeface="PMingLiU"/>
                          <a:cs typeface="Times New Roman"/>
                        </a:rPr>
                        <a:t>2000**</a:t>
                      </a:r>
                      <a:endParaRPr lang="tr-TR" sz="160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b="1" i="1" dirty="0">
                          <a:solidFill>
                            <a:srgbClr val="FF0000"/>
                          </a:solidFill>
                          <a:latin typeface="Arial"/>
                          <a:ea typeface="PMingLiU"/>
                          <a:cs typeface="Times New Roman"/>
                        </a:rPr>
                        <a:t>263.790</a:t>
                      </a:r>
                      <a:endParaRPr lang="tr-TR" sz="1600" b="1" dirty="0">
                        <a:solidFill>
                          <a:srgbClr val="FF0000"/>
                        </a:solidFill>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b="1" i="1" dirty="0">
                          <a:solidFill>
                            <a:srgbClr val="FF0000"/>
                          </a:solidFill>
                          <a:latin typeface="Arial"/>
                          <a:ea typeface="PMingLiU"/>
                          <a:cs typeface="Times New Roman"/>
                        </a:rPr>
                        <a:t>123.780</a:t>
                      </a:r>
                      <a:endParaRPr lang="tr-TR" sz="1600" b="1" dirty="0">
                        <a:solidFill>
                          <a:srgbClr val="FF0000"/>
                        </a:solidFill>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b="1" i="1" dirty="0">
                          <a:solidFill>
                            <a:srgbClr val="FF0000"/>
                          </a:solidFill>
                          <a:latin typeface="Arial"/>
                          <a:ea typeface="PMingLiU"/>
                          <a:cs typeface="Times New Roman"/>
                        </a:rPr>
                        <a:t>207.030</a:t>
                      </a:r>
                      <a:endParaRPr lang="tr-TR" sz="1600" b="1" dirty="0">
                        <a:solidFill>
                          <a:srgbClr val="FF0000"/>
                        </a:solidFill>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b="1" dirty="0">
                          <a:solidFill>
                            <a:srgbClr val="FF0000"/>
                          </a:solidFill>
                          <a:latin typeface="Arial"/>
                          <a:ea typeface="Times New Roman"/>
                        </a:rPr>
                        <a:t>184.852</a:t>
                      </a:r>
                      <a:endParaRPr lang="tr-TR" sz="1600" b="1" dirty="0">
                        <a:solidFill>
                          <a:srgbClr val="FF0000"/>
                        </a:solidFill>
                        <a:latin typeface="Times New Roman"/>
                        <a:ea typeface="Times New Roman"/>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b="1" i="1" dirty="0">
                          <a:solidFill>
                            <a:srgbClr val="FF0000"/>
                          </a:solidFill>
                          <a:latin typeface="Arial"/>
                          <a:ea typeface="PMingLiU"/>
                          <a:cs typeface="Times New Roman"/>
                        </a:rPr>
                        <a:t>779.452</a:t>
                      </a:r>
                      <a:endParaRPr lang="tr-TR" sz="1600" b="1" dirty="0">
                        <a:solidFill>
                          <a:srgbClr val="FF0000"/>
                        </a:solidFill>
                        <a:latin typeface="Times New Roman"/>
                        <a:ea typeface="PMingLiU"/>
                      </a:endParaRPr>
                    </a:p>
                  </a:txBody>
                  <a:tcPr marL="68580" marR="68580" marT="0" marB="0" anchor="ctr">
                    <a:lnL>
                      <a:noFill/>
                    </a:lnL>
                    <a:lnR>
                      <a:noFill/>
                    </a:lnR>
                    <a:lnT>
                      <a:noFill/>
                    </a:lnT>
                    <a:lnB>
                      <a:noFill/>
                    </a:lnB>
                  </a:tcPr>
                </a:tc>
                <a:extLst>
                  <a:ext uri="{0D108BD9-81ED-4DB2-BD59-A6C34878D82A}">
                    <a16:rowId xmlns:a16="http://schemas.microsoft.com/office/drawing/2014/main" val="10006"/>
                  </a:ext>
                </a:extLst>
              </a:tr>
              <a:tr h="314945">
                <a:tc>
                  <a:txBody>
                    <a:bodyPr/>
                    <a:lstStyle/>
                    <a:p>
                      <a:pPr algn="just">
                        <a:lnSpc>
                          <a:spcPct val="115000"/>
                        </a:lnSpc>
                        <a:spcAft>
                          <a:spcPts val="0"/>
                        </a:spcAft>
                      </a:pPr>
                      <a:r>
                        <a:rPr lang="tr-TR" sz="1600" i="1">
                          <a:solidFill>
                            <a:srgbClr val="000000"/>
                          </a:solidFill>
                          <a:latin typeface="Arial"/>
                          <a:ea typeface="PMingLiU"/>
                          <a:cs typeface="Times New Roman"/>
                        </a:rPr>
                        <a:t>2010**</a:t>
                      </a:r>
                      <a:endParaRPr lang="tr-TR" sz="160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b="0" i="1" dirty="0">
                          <a:solidFill>
                            <a:srgbClr val="000000"/>
                          </a:solidFill>
                          <a:latin typeface="Arial"/>
                          <a:ea typeface="PMingLiU"/>
                          <a:cs typeface="Times New Roman"/>
                        </a:rPr>
                        <a:t>243.940</a:t>
                      </a:r>
                      <a:endParaRPr lang="tr-TR" sz="1600" b="0" dirty="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b="0" i="1" dirty="0">
                          <a:solidFill>
                            <a:srgbClr val="000000"/>
                          </a:solidFill>
                          <a:latin typeface="Arial"/>
                          <a:ea typeface="PMingLiU"/>
                          <a:cs typeface="Times New Roman"/>
                        </a:rPr>
                        <a:t>146.170</a:t>
                      </a:r>
                      <a:endParaRPr lang="tr-TR" sz="1600" b="0" dirty="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b="0" i="1" dirty="0">
                          <a:solidFill>
                            <a:srgbClr val="000000"/>
                          </a:solidFill>
                          <a:latin typeface="Arial"/>
                          <a:ea typeface="PMingLiU"/>
                          <a:cs typeface="Times New Roman"/>
                        </a:rPr>
                        <a:t>215.370</a:t>
                      </a:r>
                      <a:endParaRPr lang="tr-TR" sz="1600" b="0" dirty="0">
                        <a:latin typeface="Times New Roman"/>
                        <a:ea typeface="PMingLiU"/>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b="0">
                          <a:solidFill>
                            <a:srgbClr val="000000"/>
                          </a:solidFill>
                          <a:latin typeface="Arial"/>
                          <a:ea typeface="Times New Roman"/>
                        </a:rPr>
                        <a:t>173.972</a:t>
                      </a:r>
                      <a:endParaRPr lang="tr-TR" sz="1600" b="0">
                        <a:latin typeface="Times New Roman"/>
                        <a:ea typeface="Times New Roman"/>
                      </a:endParaRPr>
                    </a:p>
                  </a:txBody>
                  <a:tcPr marL="68580" marR="68580" marT="0" marB="0" anchor="ctr">
                    <a:lnL>
                      <a:noFill/>
                    </a:lnL>
                    <a:lnR>
                      <a:noFill/>
                    </a:lnR>
                    <a:lnT>
                      <a:noFill/>
                    </a:lnT>
                    <a:lnB>
                      <a:noFill/>
                    </a:lnB>
                  </a:tcPr>
                </a:tc>
                <a:tc>
                  <a:txBody>
                    <a:bodyPr/>
                    <a:lstStyle/>
                    <a:p>
                      <a:pPr algn="ctr">
                        <a:lnSpc>
                          <a:spcPct val="115000"/>
                        </a:lnSpc>
                        <a:spcAft>
                          <a:spcPts val="0"/>
                        </a:spcAft>
                      </a:pPr>
                      <a:r>
                        <a:rPr lang="tr-TR" sz="1600" b="0" i="1">
                          <a:solidFill>
                            <a:srgbClr val="000000"/>
                          </a:solidFill>
                          <a:latin typeface="Arial"/>
                          <a:ea typeface="PMingLiU"/>
                          <a:cs typeface="Times New Roman"/>
                        </a:rPr>
                        <a:t>779.452</a:t>
                      </a:r>
                      <a:endParaRPr lang="tr-TR" sz="1600" b="0">
                        <a:latin typeface="Times New Roman"/>
                        <a:ea typeface="PMingLiU"/>
                      </a:endParaRPr>
                    </a:p>
                  </a:txBody>
                  <a:tcPr marL="68580" marR="68580" marT="0" marB="0" anchor="ctr">
                    <a:lnL>
                      <a:noFill/>
                    </a:lnL>
                    <a:lnR>
                      <a:noFill/>
                    </a:lnR>
                    <a:lnT>
                      <a:noFill/>
                    </a:lnT>
                    <a:lnB>
                      <a:noFill/>
                    </a:lnB>
                  </a:tcPr>
                </a:tc>
                <a:extLst>
                  <a:ext uri="{0D108BD9-81ED-4DB2-BD59-A6C34878D82A}">
                    <a16:rowId xmlns:a16="http://schemas.microsoft.com/office/drawing/2014/main" val="10007"/>
                  </a:ext>
                </a:extLst>
              </a:tr>
              <a:tr h="314945">
                <a:tc>
                  <a:txBody>
                    <a:bodyPr/>
                    <a:lstStyle/>
                    <a:p>
                      <a:pPr algn="just">
                        <a:lnSpc>
                          <a:spcPct val="115000"/>
                        </a:lnSpc>
                        <a:spcAft>
                          <a:spcPts val="0"/>
                        </a:spcAft>
                      </a:pPr>
                      <a:r>
                        <a:rPr lang="tr-TR" sz="1600" i="1">
                          <a:solidFill>
                            <a:srgbClr val="000000"/>
                          </a:solidFill>
                          <a:latin typeface="Arial"/>
                          <a:ea typeface="PMingLiU"/>
                          <a:cs typeface="Times New Roman"/>
                        </a:rPr>
                        <a:t>2012**</a:t>
                      </a:r>
                      <a:endParaRPr lang="tr-TR" sz="1600">
                        <a:latin typeface="Times New Roman"/>
                        <a:ea typeface="PMingLiU"/>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i="1" dirty="0">
                          <a:solidFill>
                            <a:srgbClr val="000000"/>
                          </a:solidFill>
                          <a:latin typeface="Arial"/>
                          <a:ea typeface="PMingLiU"/>
                          <a:cs typeface="Times New Roman"/>
                        </a:rPr>
                        <a:t>237.950</a:t>
                      </a:r>
                      <a:endParaRPr lang="tr-TR" sz="1600" b="0" dirty="0">
                        <a:latin typeface="Times New Roman"/>
                        <a:ea typeface="PMingLiU"/>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i="1" dirty="0">
                          <a:solidFill>
                            <a:srgbClr val="000000"/>
                          </a:solidFill>
                          <a:latin typeface="Arial"/>
                          <a:ea typeface="PMingLiU"/>
                          <a:cs typeface="Times New Roman"/>
                        </a:rPr>
                        <a:t>146.170</a:t>
                      </a:r>
                      <a:endParaRPr lang="tr-TR" sz="1600" b="0" dirty="0">
                        <a:latin typeface="Times New Roman"/>
                        <a:ea typeface="PMingLiU"/>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i="1" dirty="0">
                          <a:solidFill>
                            <a:srgbClr val="000000"/>
                          </a:solidFill>
                          <a:latin typeface="Arial"/>
                          <a:ea typeface="PMingLiU"/>
                          <a:cs typeface="Times New Roman"/>
                        </a:rPr>
                        <a:t>215.370</a:t>
                      </a:r>
                      <a:endParaRPr lang="tr-TR" sz="1600" b="0" dirty="0">
                        <a:latin typeface="Times New Roman"/>
                        <a:ea typeface="PMingLiU"/>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dirty="0">
                          <a:solidFill>
                            <a:srgbClr val="000000"/>
                          </a:solidFill>
                          <a:latin typeface="Arial"/>
                          <a:ea typeface="Times New Roman"/>
                        </a:rPr>
                        <a:t>179.962</a:t>
                      </a:r>
                      <a:endParaRPr lang="tr-TR" sz="1600" b="0" dirty="0">
                        <a:latin typeface="Times New Roman"/>
                        <a:ea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i="1">
                          <a:solidFill>
                            <a:srgbClr val="000000"/>
                          </a:solidFill>
                          <a:latin typeface="Arial"/>
                          <a:ea typeface="PMingLiU"/>
                          <a:cs typeface="Times New Roman"/>
                        </a:rPr>
                        <a:t>779.452</a:t>
                      </a:r>
                      <a:endParaRPr lang="tr-TR" sz="1600" b="0">
                        <a:latin typeface="Times New Roman"/>
                        <a:ea typeface="PMingLiU"/>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14945">
                <a:tc>
                  <a:txBody>
                    <a:bodyPr/>
                    <a:lstStyle/>
                    <a:p>
                      <a:pPr algn="just">
                        <a:lnSpc>
                          <a:spcPct val="115000"/>
                        </a:lnSpc>
                        <a:spcAft>
                          <a:spcPts val="0"/>
                        </a:spcAft>
                      </a:pPr>
                      <a:r>
                        <a:rPr lang="tr-TR" sz="1600" i="1" dirty="0">
                          <a:solidFill>
                            <a:srgbClr val="000000"/>
                          </a:solidFill>
                          <a:latin typeface="Arial"/>
                          <a:ea typeface="PMingLiU"/>
                          <a:cs typeface="Times New Roman"/>
                        </a:rPr>
                        <a:t>2013**</a:t>
                      </a:r>
                      <a:endParaRPr lang="tr-TR" sz="1600" dirty="0">
                        <a:latin typeface="Times New Roman"/>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a:solidFill>
                            <a:srgbClr val="000000"/>
                          </a:solidFill>
                          <a:latin typeface="Arial"/>
                          <a:ea typeface="Times New Roman"/>
                        </a:rPr>
                        <a:t>238.060</a:t>
                      </a:r>
                      <a:endParaRPr lang="tr-TR" sz="1600" b="0">
                        <a:latin typeface="Times New Roman"/>
                        <a:ea typeface="Times New Roman"/>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dirty="0">
                          <a:solidFill>
                            <a:srgbClr val="000000"/>
                          </a:solidFill>
                          <a:latin typeface="Arial"/>
                          <a:ea typeface="Times New Roman"/>
                        </a:rPr>
                        <a:t>146.170</a:t>
                      </a:r>
                      <a:endParaRPr lang="tr-TR" sz="1600" b="0" dirty="0">
                        <a:latin typeface="Times New Roman"/>
                        <a:ea typeface="Times New Roman"/>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dirty="0">
                          <a:solidFill>
                            <a:srgbClr val="000000"/>
                          </a:solidFill>
                          <a:latin typeface="Arial"/>
                          <a:ea typeface="Times New Roman"/>
                        </a:rPr>
                        <a:t>216.780</a:t>
                      </a:r>
                      <a:endParaRPr lang="tr-TR" sz="1600" b="0" dirty="0">
                        <a:latin typeface="Times New Roman"/>
                        <a:ea typeface="Times New Roman"/>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dirty="0">
                          <a:solidFill>
                            <a:srgbClr val="000000"/>
                          </a:solidFill>
                          <a:latin typeface="Arial"/>
                          <a:ea typeface="Times New Roman"/>
                        </a:rPr>
                        <a:t>178.442</a:t>
                      </a:r>
                      <a:endParaRPr lang="tr-TR" sz="1600" b="0" dirty="0">
                        <a:latin typeface="Times New Roman"/>
                        <a:ea typeface="Times New Roman"/>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dirty="0">
                          <a:solidFill>
                            <a:srgbClr val="000000"/>
                          </a:solidFill>
                          <a:latin typeface="Arial"/>
                          <a:ea typeface="Times New Roman"/>
                        </a:rPr>
                        <a:t>779.452</a:t>
                      </a:r>
                      <a:endParaRPr lang="tr-TR" sz="1600" b="0" dirty="0">
                        <a:latin typeface="Times New Roman"/>
                        <a:ea typeface="Times New Roman"/>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14945">
                <a:tc>
                  <a:txBody>
                    <a:bodyPr/>
                    <a:lstStyle/>
                    <a:p>
                      <a:pPr algn="just">
                        <a:lnSpc>
                          <a:spcPct val="115000"/>
                        </a:lnSpc>
                        <a:spcAft>
                          <a:spcPts val="0"/>
                        </a:spcAft>
                      </a:pPr>
                      <a:r>
                        <a:rPr lang="tr-TR" sz="1600" dirty="0" smtClean="0">
                          <a:latin typeface="Arial" pitchFamily="34" charset="0"/>
                          <a:ea typeface="PMingLiU"/>
                          <a:cs typeface="Arial" pitchFamily="34" charset="0"/>
                        </a:rPr>
                        <a:t>2014</a:t>
                      </a:r>
                      <a:r>
                        <a:rPr lang="tr-TR" sz="1600" i="1" dirty="0" smtClean="0">
                          <a:solidFill>
                            <a:srgbClr val="000000"/>
                          </a:solidFill>
                          <a:latin typeface="Arial"/>
                          <a:ea typeface="PMingLiU"/>
                          <a:cs typeface="Times New Roman"/>
                        </a:rPr>
                        <a:t>**</a:t>
                      </a:r>
                      <a:endParaRPr lang="tr-TR" sz="1600" dirty="0">
                        <a:latin typeface="Arial" pitchFamily="34" charset="0"/>
                        <a:ea typeface="PMingLiU"/>
                        <a:cs typeface="Arial" pitchFamily="34"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dirty="0" smtClean="0">
                          <a:solidFill>
                            <a:schemeClr val="tx1"/>
                          </a:solidFill>
                          <a:latin typeface="Arial" pitchFamily="34" charset="0"/>
                          <a:ea typeface="PMingLiU"/>
                          <a:cs typeface="Arial" pitchFamily="34" charset="0"/>
                        </a:rPr>
                        <a:t>239.060</a:t>
                      </a:r>
                      <a:endParaRPr lang="tr-TR" sz="1600" b="0" dirty="0">
                        <a:solidFill>
                          <a:schemeClr val="tx1"/>
                        </a:solidFill>
                        <a:latin typeface="Arial" pitchFamily="34" charset="0"/>
                        <a:ea typeface="Times New Roman"/>
                        <a:cs typeface="Arial"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tr-TR" sz="1600" b="0" dirty="0" smtClean="0">
                          <a:solidFill>
                            <a:schemeClr val="tx1"/>
                          </a:solidFill>
                          <a:latin typeface="Arial"/>
                          <a:ea typeface="Times New Roman"/>
                        </a:rPr>
                        <a:t>146.170</a:t>
                      </a:r>
                      <a:endParaRPr lang="tr-TR" sz="1600" b="0" dirty="0" smtClean="0">
                        <a:solidFill>
                          <a:schemeClr val="tx1"/>
                        </a:solidFill>
                        <a:latin typeface="Times New Roman"/>
                        <a:ea typeface="Times New Roman"/>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tr-TR" sz="1600" b="0" dirty="0" smtClean="0">
                          <a:solidFill>
                            <a:schemeClr val="tx1"/>
                          </a:solidFill>
                          <a:latin typeface="Arial"/>
                          <a:ea typeface="Times New Roman"/>
                        </a:rPr>
                        <a:t>216.780</a:t>
                      </a:r>
                      <a:endParaRPr lang="tr-TR" sz="1600" b="0" dirty="0" smtClean="0">
                        <a:solidFill>
                          <a:schemeClr val="tx1"/>
                        </a:solidFill>
                        <a:latin typeface="Times New Roman"/>
                        <a:ea typeface="Times New Roman"/>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0" dirty="0" smtClean="0">
                          <a:solidFill>
                            <a:schemeClr val="tx1"/>
                          </a:solidFill>
                          <a:latin typeface="Arial" pitchFamily="34" charset="0"/>
                          <a:ea typeface="Times New Roman"/>
                          <a:cs typeface="Arial" pitchFamily="34" charset="0"/>
                        </a:rPr>
                        <a:t>177.442</a:t>
                      </a:r>
                      <a:endParaRPr lang="tr-TR" sz="1600" b="0" dirty="0">
                        <a:solidFill>
                          <a:schemeClr val="tx1"/>
                        </a:solidFill>
                        <a:latin typeface="Arial" pitchFamily="34" charset="0"/>
                        <a:ea typeface="Times New Roman"/>
                        <a:cs typeface="Arial"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tr-TR" sz="1600" b="0" dirty="0" smtClean="0">
                          <a:solidFill>
                            <a:schemeClr val="tx1"/>
                          </a:solidFill>
                          <a:latin typeface="Arial"/>
                          <a:ea typeface="Times New Roman"/>
                        </a:rPr>
                        <a:t>779.452</a:t>
                      </a: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14945">
                <a:tc>
                  <a:txBody>
                    <a:bodyPr/>
                    <a:lstStyle/>
                    <a:p>
                      <a:pPr algn="just">
                        <a:lnSpc>
                          <a:spcPct val="115000"/>
                        </a:lnSpc>
                        <a:spcAft>
                          <a:spcPts val="0"/>
                        </a:spcAft>
                      </a:pPr>
                      <a:r>
                        <a:rPr lang="tr-TR" sz="1600" dirty="0" smtClean="0">
                          <a:latin typeface="Arial" pitchFamily="34" charset="0"/>
                          <a:ea typeface="PMingLiU"/>
                          <a:cs typeface="Arial" pitchFamily="34" charset="0"/>
                        </a:rPr>
                        <a:t>2022</a:t>
                      </a:r>
                      <a:r>
                        <a:rPr lang="tr-TR" sz="1600" i="1" dirty="0" smtClean="0">
                          <a:solidFill>
                            <a:srgbClr val="000000"/>
                          </a:solidFill>
                          <a:latin typeface="Arial"/>
                          <a:ea typeface="PMingLiU"/>
                          <a:cs typeface="Times New Roman"/>
                        </a:rPr>
                        <a:t>**</a:t>
                      </a:r>
                      <a:endParaRPr lang="tr-TR" sz="1600" dirty="0">
                        <a:latin typeface="Arial" pitchFamily="34" charset="0"/>
                        <a:ea typeface="PMingLiU"/>
                        <a:cs typeface="Arial" pitchFamily="34"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smtClean="0">
                          <a:solidFill>
                            <a:srgbClr val="FF0000"/>
                          </a:solidFill>
                          <a:latin typeface="Arial" pitchFamily="34" charset="0"/>
                          <a:ea typeface="Times New Roman"/>
                          <a:cs typeface="Arial" pitchFamily="34" charset="0"/>
                        </a:rPr>
                        <a:t>238.450</a:t>
                      </a:r>
                      <a:endParaRPr lang="tr-TR" sz="1600" b="1" dirty="0">
                        <a:solidFill>
                          <a:srgbClr val="FF0000"/>
                        </a:solidFill>
                        <a:latin typeface="Arial" pitchFamily="34" charset="0"/>
                        <a:ea typeface="Times New Roman"/>
                        <a:cs typeface="Arial"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tr-TR" sz="1600" b="1" dirty="0" smtClean="0">
                          <a:solidFill>
                            <a:srgbClr val="FF0000"/>
                          </a:solidFill>
                          <a:latin typeface="Arial"/>
                          <a:ea typeface="Times New Roman"/>
                        </a:rPr>
                        <a:t>146.170</a:t>
                      </a:r>
                      <a:endParaRPr lang="tr-TR" sz="1600" b="1" dirty="0" smtClean="0">
                        <a:solidFill>
                          <a:srgbClr val="FF0000"/>
                        </a:solidFill>
                        <a:latin typeface="Times New Roman"/>
                        <a:ea typeface="Times New Roman"/>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tr-TR" sz="1600" b="1" dirty="0" smtClean="0">
                          <a:solidFill>
                            <a:srgbClr val="FF0000"/>
                          </a:solidFill>
                          <a:latin typeface="Arial" panose="020B0604020202020204" pitchFamily="34" charset="0"/>
                          <a:ea typeface="Times New Roman"/>
                          <a:cs typeface="Arial" panose="020B0604020202020204" pitchFamily="34" charset="0"/>
                        </a:rPr>
                        <a:t>231.100</a:t>
                      </a:r>
                      <a:endParaRPr lang="tr-TR" sz="1600" b="1" dirty="0" smtClean="0">
                        <a:solidFill>
                          <a:srgbClr val="FF0000"/>
                        </a:solidFill>
                        <a:latin typeface="Arial" panose="020B0604020202020204" pitchFamily="34" charset="0"/>
                        <a:ea typeface="Times New Roman"/>
                        <a:cs typeface="Arial" panose="020B0604020202020204"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smtClean="0">
                          <a:solidFill>
                            <a:srgbClr val="FF0000"/>
                          </a:solidFill>
                          <a:latin typeface="Arial" pitchFamily="34" charset="0"/>
                          <a:ea typeface="Times New Roman"/>
                          <a:cs typeface="Arial" pitchFamily="34" charset="0"/>
                        </a:rPr>
                        <a:t>163.732</a:t>
                      </a:r>
                      <a:endParaRPr lang="tr-TR" sz="1600" b="1" dirty="0">
                        <a:solidFill>
                          <a:srgbClr val="FF0000"/>
                        </a:solidFill>
                        <a:latin typeface="Arial" pitchFamily="34" charset="0"/>
                        <a:ea typeface="Times New Roman"/>
                        <a:cs typeface="Arial"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tr-TR" sz="1600" b="1" dirty="0" smtClean="0">
                          <a:solidFill>
                            <a:srgbClr val="FF0000"/>
                          </a:solidFill>
                          <a:latin typeface="Arial"/>
                          <a:ea typeface="Times New Roman"/>
                        </a:rPr>
                        <a:t>779.452</a:t>
                      </a: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67977">
                <a:tc gridSpan="6">
                  <a:txBody>
                    <a:bodyPr/>
                    <a:lstStyle/>
                    <a:p>
                      <a:pPr algn="just">
                        <a:lnSpc>
                          <a:spcPts val="1610"/>
                        </a:lnSpc>
                        <a:spcAft>
                          <a:spcPts val="0"/>
                        </a:spcAft>
                      </a:pPr>
                      <a:r>
                        <a:rPr lang="tr-TR" sz="1600" b="1" i="1" dirty="0">
                          <a:solidFill>
                            <a:srgbClr val="000000"/>
                          </a:solidFill>
                          <a:latin typeface="Arial"/>
                          <a:ea typeface="PMingLiU"/>
                          <a:cs typeface="Times New Roman"/>
                        </a:rPr>
                        <a:t>Kaynak*: Bayar 2004 </a:t>
                      </a:r>
                      <a:endParaRPr lang="tr-TR" sz="1600" dirty="0">
                        <a:latin typeface="Times New Roman"/>
                        <a:ea typeface="PMingLiU"/>
                      </a:endParaRPr>
                    </a:p>
                    <a:p>
                      <a:pPr algn="just">
                        <a:lnSpc>
                          <a:spcPts val="1610"/>
                        </a:lnSpc>
                        <a:spcAft>
                          <a:spcPts val="0"/>
                        </a:spcAft>
                      </a:pPr>
                      <a:r>
                        <a:rPr lang="tr-TR" sz="1600" b="1" i="1" dirty="0">
                          <a:solidFill>
                            <a:srgbClr val="000000"/>
                          </a:solidFill>
                          <a:latin typeface="Arial"/>
                          <a:ea typeface="PMingLiU"/>
                          <a:cs typeface="Times New Roman"/>
                        </a:rPr>
                        <a:t>Kaynak**:TÜİK </a:t>
                      </a:r>
                      <a:endParaRPr lang="tr-TR" sz="1600" dirty="0">
                        <a:latin typeface="Times New Roman"/>
                        <a:ea typeface="PMingLiU"/>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0885433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o 2"/>
          <p:cNvGraphicFramePr>
            <a:graphicFrameLocks noGrp="1"/>
          </p:cNvGraphicFramePr>
          <p:nvPr>
            <p:extLst>
              <p:ext uri="{D42A27DB-BD31-4B8C-83A1-F6EECF244321}">
                <p14:modId xmlns:p14="http://schemas.microsoft.com/office/powerpoint/2010/main" val="60560557"/>
              </p:ext>
            </p:extLst>
          </p:nvPr>
        </p:nvGraphicFramePr>
        <p:xfrm>
          <a:off x="1130968" y="1897228"/>
          <a:ext cx="9661358" cy="3671789"/>
        </p:xfrm>
        <a:graphic>
          <a:graphicData uri="http://schemas.openxmlformats.org/drawingml/2006/table">
            <a:tbl>
              <a:tblPr firstRow="1" firstCol="1" lastRow="1" lastCol="1" bandRow="1" bandCol="1"/>
              <a:tblGrid>
                <a:gridCol w="1034716">
                  <a:extLst>
                    <a:ext uri="{9D8B030D-6E8A-4147-A177-3AD203B41FA5}">
                      <a16:colId xmlns:a16="http://schemas.microsoft.com/office/drawing/2014/main" val="1230015527"/>
                    </a:ext>
                  </a:extLst>
                </a:gridCol>
                <a:gridCol w="938463">
                  <a:extLst>
                    <a:ext uri="{9D8B030D-6E8A-4147-A177-3AD203B41FA5}">
                      <a16:colId xmlns:a16="http://schemas.microsoft.com/office/drawing/2014/main" val="2270433636"/>
                    </a:ext>
                  </a:extLst>
                </a:gridCol>
                <a:gridCol w="986589">
                  <a:extLst>
                    <a:ext uri="{9D8B030D-6E8A-4147-A177-3AD203B41FA5}">
                      <a16:colId xmlns:a16="http://schemas.microsoft.com/office/drawing/2014/main" val="3137185712"/>
                    </a:ext>
                  </a:extLst>
                </a:gridCol>
                <a:gridCol w="1130969">
                  <a:extLst>
                    <a:ext uri="{9D8B030D-6E8A-4147-A177-3AD203B41FA5}">
                      <a16:colId xmlns:a16="http://schemas.microsoft.com/office/drawing/2014/main" val="1512206099"/>
                    </a:ext>
                  </a:extLst>
                </a:gridCol>
                <a:gridCol w="878305">
                  <a:extLst>
                    <a:ext uri="{9D8B030D-6E8A-4147-A177-3AD203B41FA5}">
                      <a16:colId xmlns:a16="http://schemas.microsoft.com/office/drawing/2014/main" val="1053147739"/>
                    </a:ext>
                  </a:extLst>
                </a:gridCol>
                <a:gridCol w="1191126">
                  <a:extLst>
                    <a:ext uri="{9D8B030D-6E8A-4147-A177-3AD203B41FA5}">
                      <a16:colId xmlns:a16="http://schemas.microsoft.com/office/drawing/2014/main" val="1714711229"/>
                    </a:ext>
                  </a:extLst>
                </a:gridCol>
                <a:gridCol w="637674">
                  <a:extLst>
                    <a:ext uri="{9D8B030D-6E8A-4147-A177-3AD203B41FA5}">
                      <a16:colId xmlns:a16="http://schemas.microsoft.com/office/drawing/2014/main" val="398414551"/>
                    </a:ext>
                  </a:extLst>
                </a:gridCol>
                <a:gridCol w="1034716">
                  <a:extLst>
                    <a:ext uri="{9D8B030D-6E8A-4147-A177-3AD203B41FA5}">
                      <a16:colId xmlns:a16="http://schemas.microsoft.com/office/drawing/2014/main" val="3944470421"/>
                    </a:ext>
                  </a:extLst>
                </a:gridCol>
                <a:gridCol w="697831">
                  <a:extLst>
                    <a:ext uri="{9D8B030D-6E8A-4147-A177-3AD203B41FA5}">
                      <a16:colId xmlns:a16="http://schemas.microsoft.com/office/drawing/2014/main" val="4076371080"/>
                    </a:ext>
                  </a:extLst>
                </a:gridCol>
                <a:gridCol w="1130969">
                  <a:extLst>
                    <a:ext uri="{9D8B030D-6E8A-4147-A177-3AD203B41FA5}">
                      <a16:colId xmlns:a16="http://schemas.microsoft.com/office/drawing/2014/main" val="1777311135"/>
                    </a:ext>
                  </a:extLst>
                </a:gridCol>
              </a:tblGrid>
              <a:tr h="254560">
                <a:tc gridSpan="10">
                  <a:txBody>
                    <a:bodyPr/>
                    <a:lstStyle/>
                    <a:p>
                      <a:pPr marL="1981200" marR="1974850" algn="ctr">
                        <a:spcBef>
                          <a:spcPts val="590"/>
                        </a:spcBef>
                        <a:spcAft>
                          <a:spcPts val="0"/>
                        </a:spcAft>
                      </a:pPr>
                      <a:r>
                        <a:rPr lang="tr-TR" sz="1400" b="1" spc="-20" dirty="0">
                          <a:effectLst/>
                          <a:latin typeface="+mj-lt"/>
                          <a:ea typeface="Trebuchet MS" panose="020B0603020202020204" pitchFamily="34" charset="0"/>
                          <a:cs typeface="Trebuchet MS" panose="020B0603020202020204" pitchFamily="34" charset="0"/>
                        </a:rPr>
                        <a:t>MERA</a:t>
                      </a:r>
                      <a:r>
                        <a:rPr lang="tr-TR" sz="1400" b="1" spc="-30" dirty="0">
                          <a:effectLst/>
                          <a:latin typeface="+mj-lt"/>
                          <a:ea typeface="Trebuchet MS" panose="020B0603020202020204" pitchFamily="34" charset="0"/>
                          <a:cs typeface="Trebuchet MS" panose="020B0603020202020204" pitchFamily="34" charset="0"/>
                        </a:rPr>
                        <a:t> </a:t>
                      </a:r>
                      <a:r>
                        <a:rPr lang="tr-TR" sz="1400" b="1" spc="-20" dirty="0">
                          <a:effectLst/>
                          <a:latin typeface="+mj-lt"/>
                          <a:ea typeface="Trebuchet MS" panose="020B0603020202020204" pitchFamily="34" charset="0"/>
                          <a:cs typeface="Trebuchet MS" panose="020B0603020202020204" pitchFamily="34" charset="0"/>
                        </a:rPr>
                        <a:t>ALANLARININ</a:t>
                      </a:r>
                      <a:r>
                        <a:rPr lang="tr-TR" sz="1400" b="1" spc="-15" dirty="0">
                          <a:effectLst/>
                          <a:latin typeface="+mj-lt"/>
                          <a:ea typeface="Trebuchet MS" panose="020B0603020202020204" pitchFamily="34" charset="0"/>
                          <a:cs typeface="Trebuchet MS" panose="020B0603020202020204" pitchFamily="34" charset="0"/>
                        </a:rPr>
                        <a:t> </a:t>
                      </a:r>
                      <a:r>
                        <a:rPr lang="tr-TR" sz="1400" b="1" spc="-20" dirty="0">
                          <a:effectLst/>
                          <a:latin typeface="+mj-lt"/>
                          <a:ea typeface="Trebuchet MS" panose="020B0603020202020204" pitchFamily="34" charset="0"/>
                          <a:cs typeface="Trebuchet MS" panose="020B0603020202020204" pitchFamily="34" charset="0"/>
                        </a:rPr>
                        <a:t>DEĞİŞİMİ</a:t>
                      </a:r>
                      <a:endParaRPr lang="tr-TR" sz="1400" b="1" dirty="0">
                        <a:effectLst/>
                        <a:latin typeface="+mj-lt"/>
                        <a:ea typeface="Trebuchet MS" panose="020B0603020202020204" pitchFamily="34" charset="0"/>
                        <a:cs typeface="Trebuchet MS" panose="020B0603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593413932"/>
                  </a:ext>
                </a:extLst>
              </a:tr>
              <a:tr h="180000">
                <a:tc rowSpan="2">
                  <a:txBody>
                    <a:bodyPr/>
                    <a:lstStyle/>
                    <a:p>
                      <a:pPr algn="ctr">
                        <a:spcAft>
                          <a:spcPts val="0"/>
                        </a:spcAft>
                      </a:pPr>
                      <a:r>
                        <a:rPr lang="tr-TR" sz="1400" b="1" dirty="0">
                          <a:effectLst/>
                          <a:latin typeface="+mj-lt"/>
                          <a:ea typeface="Trebuchet MS" panose="020B0603020202020204" pitchFamily="34" charset="0"/>
                          <a:cs typeface="Trebuchet MS" panose="020B0603020202020204" pitchFamily="34" charset="0"/>
                        </a:rPr>
                        <a:t> </a:t>
                      </a:r>
                    </a:p>
                    <a:p>
                      <a:pPr algn="ctr">
                        <a:spcBef>
                          <a:spcPts val="35"/>
                        </a:spcBef>
                        <a:spcAft>
                          <a:spcPts val="0"/>
                        </a:spcAft>
                      </a:pPr>
                      <a:r>
                        <a:rPr lang="tr-TR" sz="1400" b="1" dirty="0">
                          <a:effectLst/>
                          <a:latin typeface="+mj-lt"/>
                          <a:ea typeface="Trebuchet MS" panose="020B0603020202020204" pitchFamily="34" charset="0"/>
                          <a:cs typeface="Trebuchet MS" panose="020B0603020202020204" pitchFamily="34" charset="0"/>
                        </a:rPr>
                        <a:t> </a:t>
                      </a:r>
                    </a:p>
                    <a:p>
                      <a:pPr marL="132080" algn="ctr">
                        <a:spcBef>
                          <a:spcPts val="5"/>
                        </a:spcBef>
                        <a:spcAft>
                          <a:spcPts val="0"/>
                        </a:spcAft>
                      </a:pPr>
                      <a:r>
                        <a:rPr lang="tr-TR" sz="1400" b="1" spc="-10" dirty="0">
                          <a:effectLst/>
                          <a:latin typeface="+mj-lt"/>
                          <a:ea typeface="Trebuchet MS" panose="020B0603020202020204" pitchFamily="34" charset="0"/>
                          <a:cs typeface="Trebuchet MS" panose="020B0603020202020204" pitchFamily="34" charset="0"/>
                        </a:rPr>
                        <a:t>BÖLGELER</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p>
                    <a:p>
                      <a:pPr marL="519430" algn="ctr">
                        <a:spcAft>
                          <a:spcPts val="0"/>
                        </a:spcAft>
                      </a:pPr>
                      <a:r>
                        <a:rPr lang="tr-TR" sz="1400" b="1" dirty="0">
                          <a:effectLst/>
                          <a:latin typeface="+mj-lt"/>
                          <a:ea typeface="Trebuchet MS" panose="020B0603020202020204" pitchFamily="34" charset="0"/>
                          <a:cs typeface="Trebuchet MS" panose="020B0603020202020204" pitchFamily="34" charset="0"/>
                        </a:rPr>
                        <a:t>1970</a:t>
                      </a:r>
                      <a:r>
                        <a:rPr lang="tr-TR" sz="1400" b="1" spc="-10" dirty="0">
                          <a:effectLst/>
                          <a:latin typeface="+mj-lt"/>
                          <a:ea typeface="Trebuchet MS" panose="020B0603020202020204" pitchFamily="34" charset="0"/>
                          <a:cs typeface="Trebuchet MS" panose="020B0603020202020204" pitchFamily="34" charset="0"/>
                        </a:rPr>
                        <a:t> </a:t>
                      </a:r>
                      <a:r>
                        <a:rPr lang="tr-TR" sz="1400" b="1" dirty="0">
                          <a:effectLst/>
                          <a:latin typeface="+mj-lt"/>
                          <a:ea typeface="Trebuchet MS" panose="020B0603020202020204" pitchFamily="34" charset="0"/>
                          <a:cs typeface="Trebuchet MS" panose="020B0603020202020204" pitchFamily="34" charset="0"/>
                        </a:rPr>
                        <a:t>Köy</a:t>
                      </a:r>
                      <a:r>
                        <a:rPr lang="tr-TR" sz="1400" b="1" spc="-10" dirty="0">
                          <a:effectLst/>
                          <a:latin typeface="+mj-lt"/>
                          <a:ea typeface="Trebuchet MS" panose="020B0603020202020204" pitchFamily="34" charset="0"/>
                          <a:cs typeface="Trebuchet MS" panose="020B0603020202020204" pitchFamily="34" charset="0"/>
                        </a:rPr>
                        <a:t> Hizmetleri</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2">
                  <a:txBody>
                    <a:bodyPr/>
                    <a:lstStyle/>
                    <a:p>
                      <a:pPr algn="ctr">
                        <a:spcBef>
                          <a:spcPts val="50"/>
                        </a:spcBef>
                        <a:spcAft>
                          <a:spcPts val="0"/>
                        </a:spcAft>
                      </a:pPr>
                      <a:r>
                        <a:rPr lang="tr-TR" sz="1400" b="1">
                          <a:effectLst/>
                          <a:latin typeface="+mj-lt"/>
                          <a:ea typeface="Trebuchet MS" panose="020B0603020202020204" pitchFamily="34" charset="0"/>
                          <a:cs typeface="Trebuchet MS" panose="020B0603020202020204" pitchFamily="34" charset="0"/>
                        </a:rPr>
                        <a:t> </a:t>
                      </a:r>
                    </a:p>
                    <a:p>
                      <a:pPr marL="65405" algn="ctr">
                        <a:spcAft>
                          <a:spcPts val="0"/>
                        </a:spcAft>
                      </a:pPr>
                      <a:r>
                        <a:rPr lang="tr-TR" sz="1400" b="1" spc="-10">
                          <a:effectLst/>
                          <a:latin typeface="+mj-lt"/>
                          <a:ea typeface="Trebuchet MS" panose="020B0603020202020204" pitchFamily="34" charset="0"/>
                          <a:cs typeface="Trebuchet MS" panose="020B0603020202020204" pitchFamily="34" charset="0"/>
                        </a:rPr>
                        <a:t>1991</a:t>
                      </a:r>
                      <a:r>
                        <a:rPr lang="tr-TR" sz="1400" b="1" spc="-15">
                          <a:effectLst/>
                          <a:latin typeface="+mj-lt"/>
                          <a:ea typeface="Trebuchet MS" panose="020B0603020202020204" pitchFamily="34" charset="0"/>
                          <a:cs typeface="Trebuchet MS" panose="020B0603020202020204" pitchFamily="34" charset="0"/>
                        </a:rPr>
                        <a:t> </a:t>
                      </a:r>
                      <a:r>
                        <a:rPr lang="tr-TR" sz="1400" b="1" spc="-10">
                          <a:effectLst/>
                          <a:latin typeface="+mj-lt"/>
                          <a:ea typeface="Trebuchet MS" panose="020B0603020202020204" pitchFamily="34" charset="0"/>
                          <a:cs typeface="Trebuchet MS" panose="020B0603020202020204" pitchFamily="34" charset="0"/>
                        </a:rPr>
                        <a:t>Tarım</a:t>
                      </a:r>
                      <a:r>
                        <a:rPr lang="tr-TR" sz="1400" b="1" spc="-15">
                          <a:effectLst/>
                          <a:latin typeface="+mj-lt"/>
                          <a:ea typeface="Trebuchet MS" panose="020B0603020202020204" pitchFamily="34" charset="0"/>
                          <a:cs typeface="Trebuchet MS" panose="020B0603020202020204" pitchFamily="34" charset="0"/>
                        </a:rPr>
                        <a:t> </a:t>
                      </a:r>
                      <a:r>
                        <a:rPr lang="tr-TR" sz="1400" b="1" spc="-10">
                          <a:effectLst/>
                          <a:latin typeface="+mj-lt"/>
                          <a:ea typeface="Trebuchet MS" panose="020B0603020202020204" pitchFamily="34" charset="0"/>
                          <a:cs typeface="Trebuchet MS" panose="020B0603020202020204" pitchFamily="34" charset="0"/>
                        </a:rPr>
                        <a:t>Sayımı</a:t>
                      </a:r>
                      <a:endParaRPr lang="tr-TR" sz="1400" b="1">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2">
                  <a:txBody>
                    <a:bodyPr/>
                    <a:lstStyle/>
                    <a:p>
                      <a:pPr algn="ctr">
                        <a:spcBef>
                          <a:spcPts val="50"/>
                        </a:spcBef>
                        <a:spcAft>
                          <a:spcPts val="0"/>
                        </a:spcAft>
                      </a:pPr>
                      <a:r>
                        <a:rPr lang="tr-TR" sz="1400" b="1">
                          <a:effectLst/>
                          <a:latin typeface="+mj-lt"/>
                          <a:ea typeface="Trebuchet MS" panose="020B0603020202020204" pitchFamily="34" charset="0"/>
                          <a:cs typeface="Trebuchet MS" panose="020B0603020202020204" pitchFamily="34" charset="0"/>
                        </a:rPr>
                        <a:t> </a:t>
                      </a:r>
                    </a:p>
                    <a:p>
                      <a:pPr marL="71120" algn="ctr">
                        <a:spcAft>
                          <a:spcPts val="0"/>
                        </a:spcAft>
                      </a:pPr>
                      <a:r>
                        <a:rPr lang="tr-TR" sz="1400" b="1">
                          <a:effectLst/>
                          <a:latin typeface="+mj-lt"/>
                          <a:ea typeface="Trebuchet MS" panose="020B0603020202020204" pitchFamily="34" charset="0"/>
                          <a:cs typeface="Trebuchet MS" panose="020B0603020202020204" pitchFamily="34" charset="0"/>
                        </a:rPr>
                        <a:t>2001</a:t>
                      </a:r>
                      <a:r>
                        <a:rPr lang="tr-TR" sz="1400" b="1" spc="-15">
                          <a:effectLst/>
                          <a:latin typeface="+mj-lt"/>
                          <a:ea typeface="Trebuchet MS" panose="020B0603020202020204" pitchFamily="34" charset="0"/>
                          <a:cs typeface="Trebuchet MS" panose="020B0603020202020204" pitchFamily="34" charset="0"/>
                        </a:rPr>
                        <a:t> </a:t>
                      </a:r>
                      <a:r>
                        <a:rPr lang="tr-TR" sz="1400" b="1">
                          <a:effectLst/>
                          <a:latin typeface="+mj-lt"/>
                          <a:ea typeface="Trebuchet MS" panose="020B0603020202020204" pitchFamily="34" charset="0"/>
                          <a:cs typeface="Trebuchet MS" panose="020B0603020202020204" pitchFamily="34" charset="0"/>
                        </a:rPr>
                        <a:t>TUIK</a:t>
                      </a:r>
                      <a:r>
                        <a:rPr lang="tr-TR" sz="1400" b="1" spc="-5">
                          <a:effectLst/>
                          <a:latin typeface="+mj-lt"/>
                          <a:ea typeface="Trebuchet MS" panose="020B0603020202020204" pitchFamily="34" charset="0"/>
                          <a:cs typeface="Trebuchet MS" panose="020B0603020202020204" pitchFamily="34" charset="0"/>
                        </a:rPr>
                        <a:t> </a:t>
                      </a:r>
                      <a:r>
                        <a:rPr lang="tr-TR" sz="1400" b="1" spc="-10">
                          <a:effectLst/>
                          <a:latin typeface="+mj-lt"/>
                          <a:ea typeface="Trebuchet MS" panose="020B0603020202020204" pitchFamily="34" charset="0"/>
                          <a:cs typeface="Trebuchet MS" panose="020B0603020202020204" pitchFamily="34" charset="0"/>
                        </a:rPr>
                        <a:t>SAYIMI</a:t>
                      </a:r>
                      <a:endParaRPr lang="tr-TR" sz="1400" b="1">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2">
                  <a:txBody>
                    <a:bodyPr/>
                    <a:lstStyle/>
                    <a:p>
                      <a:pPr marL="71120" marR="71755" algn="ctr">
                        <a:spcBef>
                          <a:spcPts val="140"/>
                        </a:spcBef>
                        <a:spcAft>
                          <a:spcPts val="0"/>
                        </a:spcAft>
                      </a:pPr>
                      <a:r>
                        <a:rPr lang="tr-TR" sz="1400" b="1">
                          <a:effectLst/>
                          <a:latin typeface="+mj-lt"/>
                          <a:ea typeface="Trebuchet MS" panose="020B0603020202020204" pitchFamily="34" charset="0"/>
                          <a:cs typeface="Trebuchet MS" panose="020B0603020202020204" pitchFamily="34" charset="0"/>
                        </a:rPr>
                        <a:t>1998-2022</a:t>
                      </a:r>
                      <a:r>
                        <a:rPr lang="tr-TR" sz="1400" b="1" spc="-5">
                          <a:effectLst/>
                          <a:latin typeface="+mj-lt"/>
                          <a:ea typeface="Trebuchet MS" panose="020B0603020202020204" pitchFamily="34" charset="0"/>
                          <a:cs typeface="Trebuchet MS" panose="020B0603020202020204" pitchFamily="34" charset="0"/>
                        </a:rPr>
                        <a:t> </a:t>
                      </a:r>
                      <a:r>
                        <a:rPr lang="tr-TR" sz="1400" b="1" spc="-20">
                          <a:effectLst/>
                          <a:latin typeface="+mj-lt"/>
                          <a:ea typeface="Trebuchet MS" panose="020B0603020202020204" pitchFamily="34" charset="0"/>
                          <a:cs typeface="Trebuchet MS" panose="020B0603020202020204" pitchFamily="34" charset="0"/>
                        </a:rPr>
                        <a:t>Mera</a:t>
                      </a:r>
                      <a:endParaRPr lang="tr-TR" sz="1400" b="1">
                        <a:effectLst/>
                        <a:latin typeface="+mj-lt"/>
                        <a:ea typeface="Trebuchet MS" panose="020B0603020202020204" pitchFamily="34" charset="0"/>
                        <a:cs typeface="Trebuchet MS" panose="020B0603020202020204" pitchFamily="34" charset="0"/>
                      </a:endParaRPr>
                    </a:p>
                    <a:p>
                      <a:pPr marL="71120" marR="71120" algn="ctr">
                        <a:spcBef>
                          <a:spcPts val="345"/>
                        </a:spcBef>
                        <a:spcAft>
                          <a:spcPts val="0"/>
                        </a:spcAft>
                      </a:pPr>
                      <a:r>
                        <a:rPr lang="tr-TR" sz="1400" b="1" spc="-10">
                          <a:effectLst/>
                          <a:latin typeface="+mj-lt"/>
                          <a:ea typeface="Trebuchet MS" panose="020B0603020202020204" pitchFamily="34" charset="0"/>
                          <a:cs typeface="Trebuchet MS" panose="020B0603020202020204" pitchFamily="34" charset="0"/>
                        </a:rPr>
                        <a:t>Kanunu*</a:t>
                      </a:r>
                      <a:endParaRPr lang="tr-TR" sz="1400" b="1">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rowSpan="2">
                  <a:txBody>
                    <a:bodyPr/>
                    <a:lstStyle/>
                    <a:p>
                      <a:pPr algn="ctr">
                        <a:spcBef>
                          <a:spcPts val="10"/>
                        </a:spcBef>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p>
                    <a:p>
                      <a:pPr marL="10795" indent="115570" algn="ctr">
                        <a:lnSpc>
                          <a:spcPct val="145000"/>
                        </a:lnSpc>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Kuru</a:t>
                      </a:r>
                      <a:r>
                        <a:rPr lang="tr-TR" sz="1400" b="1" spc="-45" dirty="0">
                          <a:solidFill>
                            <a:schemeClr val="tx1"/>
                          </a:solidFill>
                          <a:effectLst/>
                          <a:latin typeface="+mj-lt"/>
                          <a:ea typeface="Trebuchet MS" panose="020B0603020202020204" pitchFamily="34" charset="0"/>
                          <a:cs typeface="Trebuchet MS" panose="020B0603020202020204" pitchFamily="34" charset="0"/>
                        </a:rPr>
                        <a:t> </a:t>
                      </a:r>
                      <a:r>
                        <a:rPr lang="tr-TR" sz="1400" b="1" dirty="0">
                          <a:solidFill>
                            <a:schemeClr val="tx1"/>
                          </a:solidFill>
                          <a:effectLst/>
                          <a:latin typeface="+mj-lt"/>
                          <a:ea typeface="Trebuchet MS" panose="020B0603020202020204" pitchFamily="34" charset="0"/>
                          <a:cs typeface="Trebuchet MS" panose="020B0603020202020204" pitchFamily="34" charset="0"/>
                        </a:rPr>
                        <a:t>Ot</a:t>
                      </a:r>
                      <a:r>
                        <a:rPr lang="tr-TR" sz="1400" b="1" spc="200" dirty="0">
                          <a:solidFill>
                            <a:schemeClr val="tx1"/>
                          </a:solidFill>
                          <a:effectLst/>
                          <a:latin typeface="+mj-lt"/>
                          <a:ea typeface="Trebuchet MS" panose="020B0603020202020204" pitchFamily="34" charset="0"/>
                          <a:cs typeface="Trebuchet MS" panose="020B0603020202020204" pitchFamily="34" charset="0"/>
                        </a:rPr>
                        <a:t> </a:t>
                      </a:r>
                      <a:r>
                        <a:rPr lang="tr-TR" sz="1400" b="1" spc="-20" dirty="0">
                          <a:solidFill>
                            <a:schemeClr val="tx1"/>
                          </a:solidFill>
                          <a:effectLst/>
                          <a:latin typeface="+mj-lt"/>
                          <a:ea typeface="Trebuchet MS" panose="020B0603020202020204" pitchFamily="34" charset="0"/>
                          <a:cs typeface="Trebuchet MS" panose="020B0603020202020204" pitchFamily="34" charset="0"/>
                        </a:rPr>
                        <a:t>Verimi</a:t>
                      </a:r>
                      <a:r>
                        <a:rPr lang="tr-TR" sz="1400" b="1" spc="-35" dirty="0">
                          <a:solidFill>
                            <a:schemeClr val="tx1"/>
                          </a:solidFill>
                          <a:effectLst/>
                          <a:latin typeface="+mj-lt"/>
                          <a:ea typeface="Trebuchet MS" panose="020B0603020202020204" pitchFamily="34" charset="0"/>
                          <a:cs typeface="Trebuchet MS" panose="020B0603020202020204" pitchFamily="34" charset="0"/>
                        </a:rPr>
                        <a:t> </a:t>
                      </a:r>
                      <a:r>
                        <a:rPr lang="tr-TR" sz="1400" b="1" spc="-20" dirty="0">
                          <a:solidFill>
                            <a:schemeClr val="tx1"/>
                          </a:solidFill>
                          <a:effectLst/>
                          <a:latin typeface="+mj-lt"/>
                          <a:ea typeface="Trebuchet MS" panose="020B0603020202020204" pitchFamily="34" charset="0"/>
                          <a:cs typeface="Trebuchet MS" panose="020B0603020202020204" pitchFamily="34" charset="0"/>
                        </a:rPr>
                        <a:t>(Kg/ha)</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318495"/>
                  </a:ext>
                </a:extLst>
              </a:tr>
              <a:tr h="475508">
                <a:tc vMerge="1">
                  <a:txBody>
                    <a:bodyPr/>
                    <a:lstStyle/>
                    <a:p>
                      <a:endParaRPr lang="tr-TR"/>
                    </a:p>
                  </a:txBody>
                  <a:tcPr/>
                </a:tc>
                <a:tc>
                  <a:txBody>
                    <a:bodyPr/>
                    <a:lstStyle/>
                    <a:p>
                      <a:pPr marL="97155" algn="ctr">
                        <a:spcBef>
                          <a:spcPts val="390"/>
                        </a:spcBef>
                        <a:spcAft>
                          <a:spcPts val="0"/>
                        </a:spcAft>
                      </a:pPr>
                      <a:r>
                        <a:rPr lang="tr-TR" sz="1400" b="1" dirty="0">
                          <a:effectLst/>
                          <a:latin typeface="+mj-lt"/>
                          <a:ea typeface="Trebuchet MS" panose="020B0603020202020204" pitchFamily="34" charset="0"/>
                          <a:cs typeface="Trebuchet MS" panose="020B0603020202020204" pitchFamily="34" charset="0"/>
                        </a:rPr>
                        <a:t>Alanı</a:t>
                      </a:r>
                      <a:r>
                        <a:rPr lang="tr-TR" sz="1400" b="1" spc="5" dirty="0">
                          <a:effectLst/>
                          <a:latin typeface="+mj-lt"/>
                          <a:ea typeface="Trebuchet MS" panose="020B0603020202020204" pitchFamily="34" charset="0"/>
                          <a:cs typeface="Trebuchet MS" panose="020B0603020202020204" pitchFamily="34" charset="0"/>
                        </a:rPr>
                        <a:t> </a:t>
                      </a:r>
                      <a:r>
                        <a:rPr lang="tr-TR" sz="1400" b="1" spc="-20" dirty="0">
                          <a:effectLst/>
                          <a:latin typeface="+mj-lt"/>
                          <a:ea typeface="Trebuchet MS" panose="020B0603020202020204" pitchFamily="34" charset="0"/>
                          <a:cs typeface="Trebuchet MS" panose="020B0603020202020204" pitchFamily="34" charset="0"/>
                        </a:rPr>
                        <a:t>(ha)</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905" algn="ctr">
                        <a:spcBef>
                          <a:spcPts val="390"/>
                        </a:spcBef>
                        <a:spcAft>
                          <a:spcPts val="0"/>
                        </a:spcAft>
                      </a:pPr>
                      <a:r>
                        <a:rPr lang="tr-TR" sz="1400" b="1" dirty="0">
                          <a:effectLst/>
                          <a:latin typeface="+mj-lt"/>
                          <a:ea typeface="Trebuchet MS" panose="020B0603020202020204" pitchFamily="34" charset="0"/>
                          <a:cs typeface="Trebuchet MS" panose="020B060302020202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980" algn="ctr">
                        <a:spcBef>
                          <a:spcPts val="390"/>
                        </a:spcBef>
                        <a:spcAft>
                          <a:spcPts val="0"/>
                        </a:spcAft>
                      </a:pPr>
                      <a:r>
                        <a:rPr lang="tr-TR" sz="1400" b="1" dirty="0">
                          <a:effectLst/>
                          <a:latin typeface="+mj-lt"/>
                          <a:ea typeface="Trebuchet MS" panose="020B0603020202020204" pitchFamily="34" charset="0"/>
                          <a:cs typeface="Trebuchet MS" panose="020B0603020202020204" pitchFamily="34" charset="0"/>
                        </a:rPr>
                        <a:t>Alanı</a:t>
                      </a:r>
                      <a:r>
                        <a:rPr lang="tr-TR" sz="1400" b="1" spc="5" dirty="0">
                          <a:effectLst/>
                          <a:latin typeface="+mj-lt"/>
                          <a:ea typeface="Trebuchet MS" panose="020B0603020202020204" pitchFamily="34" charset="0"/>
                          <a:cs typeface="Trebuchet MS" panose="020B0603020202020204" pitchFamily="34" charset="0"/>
                        </a:rPr>
                        <a:t> </a:t>
                      </a:r>
                      <a:r>
                        <a:rPr lang="tr-TR" sz="1400" b="1" spc="-20" dirty="0">
                          <a:effectLst/>
                          <a:latin typeface="+mj-lt"/>
                          <a:ea typeface="Trebuchet MS" panose="020B0603020202020204" pitchFamily="34" charset="0"/>
                          <a:cs typeface="Trebuchet MS" panose="020B0603020202020204" pitchFamily="34" charset="0"/>
                        </a:rPr>
                        <a:t>(ha)</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5725" algn="ctr">
                        <a:spcBef>
                          <a:spcPts val="390"/>
                        </a:spcBef>
                        <a:spcAft>
                          <a:spcPts val="0"/>
                        </a:spcAft>
                      </a:pPr>
                      <a:r>
                        <a:rPr lang="tr-TR" sz="1400" b="1" dirty="0">
                          <a:effectLst/>
                          <a:latin typeface="+mj-lt"/>
                          <a:ea typeface="Trebuchet MS" panose="020B0603020202020204" pitchFamily="34" charset="0"/>
                          <a:cs typeface="Trebuchet MS" panose="020B060302020202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2870" algn="ctr">
                        <a:spcBef>
                          <a:spcPts val="390"/>
                        </a:spcBef>
                        <a:spcAft>
                          <a:spcPts val="0"/>
                        </a:spcAft>
                      </a:pPr>
                      <a:r>
                        <a:rPr lang="tr-TR" sz="1400" b="1" dirty="0">
                          <a:effectLst/>
                          <a:latin typeface="+mj-lt"/>
                          <a:ea typeface="Trebuchet MS" panose="020B0603020202020204" pitchFamily="34" charset="0"/>
                          <a:cs typeface="Trebuchet MS" panose="020B0603020202020204" pitchFamily="34" charset="0"/>
                        </a:rPr>
                        <a:t>Alan</a:t>
                      </a:r>
                      <a:r>
                        <a:rPr lang="tr-TR" sz="1400" b="1" spc="-35" dirty="0">
                          <a:effectLst/>
                          <a:latin typeface="+mj-lt"/>
                          <a:ea typeface="Trebuchet MS" panose="020B0603020202020204" pitchFamily="34" charset="0"/>
                          <a:cs typeface="Trebuchet MS" panose="020B0603020202020204" pitchFamily="34" charset="0"/>
                        </a:rPr>
                        <a:t> </a:t>
                      </a:r>
                      <a:r>
                        <a:rPr lang="tr-TR" sz="1400" b="1" spc="-20" dirty="0">
                          <a:effectLst/>
                          <a:latin typeface="+mj-lt"/>
                          <a:ea typeface="Trebuchet MS" panose="020B0603020202020204" pitchFamily="34" charset="0"/>
                          <a:cs typeface="Trebuchet MS" panose="020B0603020202020204" pitchFamily="34" charset="0"/>
                        </a:rPr>
                        <a:t>(ha)</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5090" algn="ctr">
                        <a:spcBef>
                          <a:spcPts val="390"/>
                        </a:spcBef>
                        <a:spcAft>
                          <a:spcPts val="0"/>
                        </a:spcAft>
                      </a:pPr>
                      <a:r>
                        <a:rPr lang="tr-TR" sz="1400" b="1" dirty="0">
                          <a:effectLst/>
                          <a:latin typeface="+mj-lt"/>
                          <a:ea typeface="Trebuchet MS" panose="020B0603020202020204" pitchFamily="34" charset="0"/>
                          <a:cs typeface="Trebuchet MS" panose="020B060302020202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310" algn="ctr">
                        <a:spcBef>
                          <a:spcPts val="390"/>
                        </a:spcBef>
                        <a:spcAft>
                          <a:spcPts val="0"/>
                        </a:spcAft>
                      </a:pPr>
                      <a:r>
                        <a:rPr lang="tr-TR" sz="1400" b="1" dirty="0">
                          <a:effectLst/>
                          <a:latin typeface="+mj-lt"/>
                          <a:ea typeface="Trebuchet MS" panose="020B0603020202020204" pitchFamily="34" charset="0"/>
                          <a:cs typeface="Trebuchet MS" panose="020B0603020202020204" pitchFamily="34" charset="0"/>
                        </a:rPr>
                        <a:t>Alanı</a:t>
                      </a:r>
                      <a:r>
                        <a:rPr lang="tr-TR" sz="1400" b="1" spc="5" dirty="0">
                          <a:effectLst/>
                          <a:latin typeface="+mj-lt"/>
                          <a:ea typeface="Trebuchet MS" panose="020B0603020202020204" pitchFamily="34" charset="0"/>
                          <a:cs typeface="Trebuchet MS" panose="020B0603020202020204" pitchFamily="34" charset="0"/>
                        </a:rPr>
                        <a:t> </a:t>
                      </a:r>
                      <a:r>
                        <a:rPr lang="tr-TR" sz="1400" b="1" spc="-20" dirty="0">
                          <a:effectLst/>
                          <a:latin typeface="+mj-lt"/>
                          <a:ea typeface="Trebuchet MS" panose="020B0603020202020204" pitchFamily="34" charset="0"/>
                          <a:cs typeface="Trebuchet MS" panose="020B0603020202020204" pitchFamily="34" charset="0"/>
                        </a:rPr>
                        <a:t>(ha)</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635" algn="ctr">
                        <a:spcBef>
                          <a:spcPts val="390"/>
                        </a:spcBef>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tr-TR"/>
                    </a:p>
                  </a:txBody>
                  <a:tcPr/>
                </a:tc>
                <a:extLst>
                  <a:ext uri="{0D108BD9-81ED-4DB2-BD59-A6C34878D82A}">
                    <a16:rowId xmlns:a16="http://schemas.microsoft.com/office/drawing/2014/main" val="1683498271"/>
                  </a:ext>
                </a:extLst>
              </a:tr>
              <a:tr h="192505">
                <a:tc>
                  <a:txBody>
                    <a:bodyPr/>
                    <a:lstStyle/>
                    <a:p>
                      <a:pP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25" dirty="0" smtClean="0">
                          <a:effectLst/>
                          <a:latin typeface="+mj-lt"/>
                          <a:ea typeface="Trebuchet MS" panose="020B0603020202020204" pitchFamily="34" charset="0"/>
                          <a:cs typeface="Trebuchet MS" panose="020B0603020202020204" pitchFamily="34" charset="0"/>
                        </a:rPr>
                        <a:t>EGE</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1.027.900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9525"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1,32</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dirty="0" smtClean="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615.900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20" dirty="0" smtClean="0">
                          <a:effectLst/>
                          <a:latin typeface="+mj-lt"/>
                          <a:ea typeface="Trebuchet MS" panose="020B0603020202020204" pitchFamily="34" charset="0"/>
                          <a:cs typeface="Trebuchet MS" panose="020B0603020202020204" pitchFamily="34" charset="0"/>
                        </a:rPr>
                        <a:t>0,79</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smtClean="0">
                          <a:effectLst/>
                          <a:latin typeface="+mj-lt"/>
                          <a:ea typeface="Trebuchet MS" panose="020B0603020202020204" pitchFamily="34" charset="0"/>
                          <a:cs typeface="Trebuchet MS" panose="020B0603020202020204" pitchFamily="34" charset="0"/>
                        </a:rPr>
                        <a:t> </a:t>
                      </a: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802.879</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1,03</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0160" algn="ctr">
                        <a:spcAft>
                          <a:spcPts val="0"/>
                        </a:spcAft>
                      </a:pPr>
                      <a:r>
                        <a:rPr lang="tr-TR" sz="1400" b="1" spc="-10" dirty="0" smtClean="0">
                          <a:effectLst/>
                          <a:latin typeface="+mj-lt"/>
                          <a:ea typeface="Trebuchet MS" panose="020B0603020202020204" pitchFamily="34" charset="0"/>
                          <a:cs typeface="Trebuchet MS" panose="020B0603020202020204" pitchFamily="34" charset="0"/>
                        </a:rPr>
                        <a:t>   440.166</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80" marR="14605" algn="ctr">
                        <a:spcBef>
                          <a:spcPts val="695"/>
                        </a:spcBef>
                        <a:spcAft>
                          <a:spcPts val="0"/>
                        </a:spcAft>
                      </a:pPr>
                      <a:r>
                        <a:rPr lang="tr-TR" sz="1400" b="1" spc="-20" dirty="0">
                          <a:solidFill>
                            <a:schemeClr val="tx1"/>
                          </a:solidFill>
                          <a:effectLst/>
                          <a:latin typeface="+mj-lt"/>
                          <a:ea typeface="Trebuchet MS" panose="020B0603020202020204" pitchFamily="34" charset="0"/>
                          <a:cs typeface="Trebuchet MS" panose="020B0603020202020204" pitchFamily="34" charset="0"/>
                        </a:rPr>
                        <a:t>0,56</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r>
                        <a:rPr lang="tr-TR" sz="1400" b="1" spc="-25" dirty="0" smtClean="0">
                          <a:solidFill>
                            <a:schemeClr val="tx1"/>
                          </a:solidFill>
                          <a:effectLst/>
                          <a:latin typeface="+mj-lt"/>
                          <a:ea typeface="Trebuchet MS" panose="020B0603020202020204" pitchFamily="34" charset="0"/>
                          <a:cs typeface="Trebuchet MS" panose="020B0603020202020204" pitchFamily="34" charset="0"/>
                        </a:rPr>
                        <a:t>600</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1192730"/>
                  </a:ext>
                </a:extLst>
              </a:tr>
              <a:tr h="180000">
                <a:tc>
                  <a:txBody>
                    <a:bodyPr/>
                    <a:lstStyle/>
                    <a:p>
                      <a:pP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MARMARA</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dirty="0" smtClean="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463.600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20" dirty="0" smtClean="0">
                          <a:effectLst/>
                          <a:latin typeface="+mj-lt"/>
                          <a:ea typeface="Trebuchet MS" panose="020B0603020202020204" pitchFamily="34" charset="0"/>
                          <a:cs typeface="Trebuchet MS" panose="020B0603020202020204" pitchFamily="34" charset="0"/>
                        </a:rPr>
                        <a:t>0,59</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dirty="0" smtClean="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564.100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20" dirty="0" smtClean="0">
                          <a:effectLst/>
                          <a:latin typeface="+mj-lt"/>
                          <a:ea typeface="Trebuchet MS" panose="020B0603020202020204" pitchFamily="34" charset="0"/>
                          <a:cs typeface="Trebuchet MS" panose="020B0603020202020204" pitchFamily="34" charset="0"/>
                        </a:rPr>
                        <a:t>0,72</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smtClean="0">
                          <a:effectLst/>
                          <a:latin typeface="+mj-lt"/>
                          <a:ea typeface="Trebuchet MS" panose="020B0603020202020204" pitchFamily="34" charset="0"/>
                          <a:cs typeface="Trebuchet MS" panose="020B0603020202020204" pitchFamily="34" charset="0"/>
                        </a:rPr>
                        <a:t> </a:t>
                      </a: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552.662</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20" dirty="0" smtClean="0">
                          <a:effectLst/>
                          <a:latin typeface="+mj-lt"/>
                          <a:ea typeface="Trebuchet MS" panose="020B0603020202020204" pitchFamily="34" charset="0"/>
                          <a:cs typeface="Trebuchet MS" panose="020B0603020202020204" pitchFamily="34" charset="0"/>
                        </a:rPr>
                        <a:t>0,71</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dirty="0" smtClean="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292.238</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r>
                        <a:rPr lang="tr-TR" sz="1400" b="1" spc="-20" dirty="0" smtClean="0">
                          <a:solidFill>
                            <a:schemeClr val="tx1"/>
                          </a:solidFill>
                          <a:effectLst/>
                          <a:latin typeface="+mj-lt"/>
                          <a:ea typeface="Trebuchet MS" panose="020B0603020202020204" pitchFamily="34" charset="0"/>
                          <a:cs typeface="Trebuchet MS" panose="020B0603020202020204" pitchFamily="34" charset="0"/>
                        </a:rPr>
                        <a:t>0,37</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r>
                        <a:rPr lang="tr-TR" sz="1400" b="1" spc="-25" dirty="0" smtClean="0">
                          <a:solidFill>
                            <a:schemeClr val="tx1"/>
                          </a:solidFill>
                          <a:effectLst/>
                          <a:latin typeface="+mj-lt"/>
                          <a:ea typeface="Trebuchet MS" panose="020B0603020202020204" pitchFamily="34" charset="0"/>
                          <a:cs typeface="Trebuchet MS" panose="020B0603020202020204" pitchFamily="34" charset="0"/>
                        </a:rPr>
                        <a:t>600</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6640450"/>
                  </a:ext>
                </a:extLst>
              </a:tr>
              <a:tr h="343301">
                <a:tc>
                  <a:txBody>
                    <a:bodyPr/>
                    <a:lstStyle/>
                    <a:p>
                      <a:pP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AKDENİZ</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1.002.400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9525"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1,29</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dirty="0" smtClean="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434.300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390"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0,56</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dirty="0" smtClean="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659.334</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0,85</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dirty="0" smtClean="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579.041</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r>
                        <a:rPr lang="tr-TR" sz="1400" b="1" spc="-20" dirty="0" smtClean="0">
                          <a:solidFill>
                            <a:schemeClr val="tx1"/>
                          </a:solidFill>
                          <a:effectLst/>
                          <a:latin typeface="+mj-lt"/>
                          <a:ea typeface="Trebuchet MS" panose="020B0603020202020204" pitchFamily="34" charset="0"/>
                          <a:cs typeface="Trebuchet MS" panose="020B0603020202020204" pitchFamily="34" charset="0"/>
                        </a:rPr>
                        <a:t>0,74</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r>
                        <a:rPr lang="tr-TR" sz="1400" b="1" spc="-25" dirty="0" smtClean="0">
                          <a:solidFill>
                            <a:schemeClr val="tx1"/>
                          </a:solidFill>
                          <a:effectLst/>
                          <a:latin typeface="+mj-lt"/>
                          <a:ea typeface="Trebuchet MS" panose="020B0603020202020204" pitchFamily="34" charset="0"/>
                          <a:cs typeface="Trebuchet MS" panose="020B0603020202020204" pitchFamily="34" charset="0"/>
                        </a:rPr>
                        <a:t>500</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7682409"/>
                  </a:ext>
                </a:extLst>
              </a:tr>
              <a:tr h="180000">
                <a:tc>
                  <a:txBody>
                    <a:bodyPr/>
                    <a:lstStyle/>
                    <a:p>
                      <a:pP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dirty="0" smtClean="0">
                          <a:effectLst/>
                          <a:latin typeface="+mj-lt"/>
                          <a:ea typeface="Trebuchet MS" panose="020B0603020202020204" pitchFamily="34" charset="0"/>
                          <a:cs typeface="Trebuchet MS" panose="020B0603020202020204" pitchFamily="34" charset="0"/>
                        </a:rPr>
                        <a:t>İÇ</a:t>
                      </a:r>
                      <a:r>
                        <a:rPr lang="tr-TR" sz="1400" b="1" spc="-15" dirty="0" smtClean="0">
                          <a:effectLst/>
                          <a:latin typeface="+mj-lt"/>
                          <a:ea typeface="Trebuchet MS" panose="020B0603020202020204" pitchFamily="34" charset="0"/>
                          <a:cs typeface="Trebuchet MS" panose="020B0603020202020204" pitchFamily="34" charset="0"/>
                        </a:rPr>
                        <a:t> </a:t>
                      </a:r>
                      <a:r>
                        <a:rPr lang="tr-TR" sz="1400" b="1" spc="-10" dirty="0">
                          <a:effectLst/>
                          <a:latin typeface="+mj-lt"/>
                          <a:ea typeface="Trebuchet MS" panose="020B0603020202020204" pitchFamily="34" charset="0"/>
                          <a:cs typeface="Trebuchet MS" panose="020B0603020202020204" pitchFamily="34" charset="0"/>
                        </a:rPr>
                        <a:t>ANADOLU</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5.884.200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9525"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,54</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3.890.300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390"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4,99</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4.570.182</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5,86</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4.221.480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80" marR="14605" algn="ctr">
                        <a:spcBef>
                          <a:spcPts val="695"/>
                        </a:spcBef>
                        <a:spcAft>
                          <a:spcPts val="0"/>
                        </a:spcAft>
                      </a:pPr>
                      <a:r>
                        <a:rPr lang="tr-TR" sz="1400" b="1" spc="-20" dirty="0" smtClean="0">
                          <a:solidFill>
                            <a:schemeClr val="tx1"/>
                          </a:solidFill>
                          <a:effectLst/>
                          <a:latin typeface="+mj-lt"/>
                          <a:ea typeface="Trebuchet MS" panose="020B0603020202020204" pitchFamily="34" charset="0"/>
                          <a:cs typeface="Trebuchet MS" panose="020B0603020202020204" pitchFamily="34" charset="0"/>
                        </a:rPr>
                        <a:t>5,41</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r>
                        <a:rPr lang="tr-TR" sz="1400" b="1" spc="-25" dirty="0" smtClean="0">
                          <a:solidFill>
                            <a:schemeClr val="tx1"/>
                          </a:solidFill>
                          <a:effectLst/>
                          <a:latin typeface="+mj-lt"/>
                          <a:ea typeface="Trebuchet MS" panose="020B0603020202020204" pitchFamily="34" charset="0"/>
                          <a:cs typeface="Trebuchet MS" panose="020B0603020202020204" pitchFamily="34" charset="0"/>
                        </a:rPr>
                        <a:t>450</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7274715"/>
                  </a:ext>
                </a:extLst>
              </a:tr>
              <a:tr h="180000">
                <a:tc>
                  <a:txBody>
                    <a:bodyPr/>
                    <a:lstStyle/>
                    <a:p>
                      <a:pP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KARADENİZ</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1.993.100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9525"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2,56</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1.556.000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390"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1,99</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1.533.605</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1,97</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1.130.918</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80" marR="14605" algn="ctr">
                        <a:spcBef>
                          <a:spcPts val="695"/>
                        </a:spcBef>
                        <a:spcAft>
                          <a:spcPts val="0"/>
                        </a:spcAft>
                      </a:pPr>
                      <a:r>
                        <a:rPr lang="tr-TR" sz="1400" b="1" spc="-20" dirty="0" smtClean="0">
                          <a:solidFill>
                            <a:schemeClr val="tx1"/>
                          </a:solidFill>
                          <a:effectLst/>
                          <a:latin typeface="+mj-lt"/>
                          <a:ea typeface="Trebuchet MS" panose="020B0603020202020204" pitchFamily="34" charset="0"/>
                          <a:cs typeface="Trebuchet MS" panose="020B0603020202020204" pitchFamily="34" charset="0"/>
                        </a:rPr>
                        <a:t>1,45</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r>
                        <a:rPr lang="tr-TR" sz="1400" b="1" spc="-10" dirty="0" smtClean="0">
                          <a:solidFill>
                            <a:schemeClr val="tx1"/>
                          </a:solidFill>
                          <a:effectLst/>
                          <a:latin typeface="+mj-lt"/>
                          <a:ea typeface="Trebuchet MS" panose="020B0603020202020204" pitchFamily="34" charset="0"/>
                          <a:cs typeface="Trebuchet MS" panose="020B0603020202020204" pitchFamily="34" charset="0"/>
                        </a:rPr>
                        <a:t>1.000</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0892819"/>
                  </a:ext>
                </a:extLst>
              </a:tr>
              <a:tr h="180000">
                <a:tc>
                  <a:txBody>
                    <a:bodyPr/>
                    <a:lstStyle/>
                    <a:p>
                      <a:pP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dirty="0" smtClean="0">
                          <a:effectLst/>
                          <a:latin typeface="+mj-lt"/>
                          <a:ea typeface="Trebuchet MS" panose="020B0603020202020204" pitchFamily="34" charset="0"/>
                          <a:cs typeface="Trebuchet MS" panose="020B0603020202020204" pitchFamily="34" charset="0"/>
                        </a:rPr>
                        <a:t>DOĞU </a:t>
                      </a:r>
                      <a:r>
                        <a:rPr lang="tr-TR" sz="1400" b="1" spc="-10" dirty="0">
                          <a:effectLst/>
                          <a:latin typeface="+mj-lt"/>
                          <a:ea typeface="Trebuchet MS" panose="020B0603020202020204" pitchFamily="34" charset="0"/>
                          <a:cs typeface="Trebuchet MS" panose="020B0603020202020204" pitchFamily="34" charset="0"/>
                        </a:rPr>
                        <a:t>ANADOLU</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9.162.100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11,75</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4.573.400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20" dirty="0" smtClean="0">
                          <a:effectLst/>
                          <a:latin typeface="+mj-lt"/>
                          <a:ea typeface="Trebuchet MS" panose="020B0603020202020204" pitchFamily="34" charset="0"/>
                          <a:cs typeface="Trebuchet MS" panose="020B0603020202020204" pitchFamily="34" charset="0"/>
                        </a:rPr>
                        <a:t>5,86</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5.485.449</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Aft>
                          <a:spcPts val="0"/>
                        </a:spcAft>
                      </a:pPr>
                      <a:r>
                        <a:rPr lang="tr-TR" sz="1400" b="1" spc="-20" dirty="0" smtClean="0">
                          <a:effectLst/>
                          <a:latin typeface="+mj-lt"/>
                          <a:ea typeface="Trebuchet MS" panose="020B0603020202020204" pitchFamily="34" charset="0"/>
                          <a:cs typeface="Trebuchet MS" panose="020B0603020202020204" pitchFamily="34" charset="0"/>
                        </a:rPr>
                        <a:t>7,03</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0160" algn="ctr">
                        <a:spcBef>
                          <a:spcPts val="695"/>
                        </a:spcBef>
                        <a:spcAft>
                          <a:spcPts val="0"/>
                        </a:spcAft>
                      </a:pPr>
                      <a:r>
                        <a:rPr lang="tr-TR" sz="1400" b="1" spc="-10" dirty="0">
                          <a:solidFill>
                            <a:srgbClr val="535353"/>
                          </a:solidFill>
                          <a:effectLst/>
                          <a:latin typeface="+mj-lt"/>
                          <a:ea typeface="Trebuchet MS" panose="020B0603020202020204" pitchFamily="34" charset="0"/>
                          <a:cs typeface="Trebuchet MS" panose="020B0603020202020204" pitchFamily="34" charset="0"/>
                        </a:rPr>
                        <a:t>5.585.789</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80" marR="14605" algn="ctr">
                        <a:spcBef>
                          <a:spcPts val="695"/>
                        </a:spcBef>
                        <a:spcAft>
                          <a:spcPts val="0"/>
                        </a:spcAft>
                      </a:pPr>
                      <a:r>
                        <a:rPr lang="tr-TR" sz="1400" b="1" spc="-20" dirty="0">
                          <a:solidFill>
                            <a:schemeClr val="tx1"/>
                          </a:solidFill>
                          <a:effectLst/>
                          <a:latin typeface="+mj-lt"/>
                          <a:ea typeface="Trebuchet MS" panose="020B0603020202020204" pitchFamily="34" charset="0"/>
                          <a:cs typeface="Trebuchet MS" panose="020B0603020202020204" pitchFamily="34" charset="0"/>
                        </a:rPr>
                        <a:t>7,16</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r>
                        <a:rPr lang="tr-TR" sz="1400" b="1" spc="-25" dirty="0" smtClean="0">
                          <a:solidFill>
                            <a:schemeClr val="tx1"/>
                          </a:solidFill>
                          <a:effectLst/>
                          <a:latin typeface="+mj-lt"/>
                          <a:ea typeface="Trebuchet MS" panose="020B0603020202020204" pitchFamily="34" charset="0"/>
                          <a:cs typeface="Trebuchet MS" panose="020B0603020202020204" pitchFamily="34" charset="0"/>
                        </a:rPr>
                        <a:t>900</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604917"/>
                  </a:ext>
                </a:extLst>
              </a:tr>
              <a:tr h="180000">
                <a:tc>
                  <a:txBody>
                    <a:bodyPr/>
                    <a:lstStyle/>
                    <a:p>
                      <a:pPr marL="17145">
                        <a:spcBef>
                          <a:spcPts val="140"/>
                        </a:spcBef>
                        <a:spcAft>
                          <a:spcPts val="0"/>
                        </a:spcAft>
                      </a:pPr>
                      <a:r>
                        <a:rPr lang="tr-TR" sz="1400" b="1" spc="-10">
                          <a:effectLst/>
                          <a:latin typeface="+mj-lt"/>
                          <a:ea typeface="Trebuchet MS" panose="020B0603020202020204" pitchFamily="34" charset="0"/>
                          <a:cs typeface="Trebuchet MS" panose="020B0603020202020204" pitchFamily="34" charset="0"/>
                        </a:rPr>
                        <a:t>GÜNEYDOĞU</a:t>
                      </a:r>
                      <a:endParaRPr lang="tr-TR" sz="1400" b="1">
                        <a:effectLst/>
                        <a:latin typeface="+mj-lt"/>
                        <a:ea typeface="Trebuchet MS" panose="020B0603020202020204" pitchFamily="34" charset="0"/>
                        <a:cs typeface="Trebuchet MS" panose="020B0603020202020204" pitchFamily="34" charset="0"/>
                      </a:endParaRPr>
                    </a:p>
                    <a:p>
                      <a:pPr marL="17145">
                        <a:spcBef>
                          <a:spcPts val="345"/>
                        </a:spcBef>
                        <a:spcAft>
                          <a:spcPts val="0"/>
                        </a:spcAft>
                      </a:pPr>
                      <a:r>
                        <a:rPr lang="tr-TR" sz="1400" b="1" spc="-10">
                          <a:effectLst/>
                          <a:latin typeface="+mj-lt"/>
                          <a:ea typeface="Trebuchet MS" panose="020B0603020202020204" pitchFamily="34" charset="0"/>
                          <a:cs typeface="Trebuchet MS" panose="020B0603020202020204" pitchFamily="34" charset="0"/>
                        </a:rPr>
                        <a:t>ANADOLU</a:t>
                      </a:r>
                      <a:endParaRPr lang="tr-TR" sz="1400" b="1">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2.165.100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20" dirty="0" smtClean="0">
                          <a:effectLst/>
                          <a:latin typeface="+mj-lt"/>
                          <a:ea typeface="Trebuchet MS" panose="020B0603020202020204" pitchFamily="34" charset="0"/>
                          <a:cs typeface="Trebuchet MS" panose="020B0603020202020204" pitchFamily="34" charset="0"/>
                        </a:rPr>
                        <a:t>2,78</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dirty="0" smtClean="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743.600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20" dirty="0" smtClean="0">
                          <a:effectLst/>
                          <a:latin typeface="+mj-lt"/>
                          <a:ea typeface="Trebuchet MS" panose="020B0603020202020204" pitchFamily="34" charset="0"/>
                          <a:cs typeface="Trebuchet MS" panose="020B0603020202020204" pitchFamily="34" charset="0"/>
                        </a:rPr>
                        <a:t>0,95</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1.012.576</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ctr">
                        <a:spcBef>
                          <a:spcPts val="425"/>
                        </a:spcBef>
                        <a:spcAft>
                          <a:spcPts val="0"/>
                        </a:spcAft>
                      </a:pPr>
                      <a:r>
                        <a:rPr lang="tr-TR" sz="1400" b="1" spc="-20" dirty="0" smtClean="0">
                          <a:effectLst/>
                          <a:latin typeface="+mj-lt"/>
                          <a:ea typeface="Trebuchet MS" panose="020B0603020202020204" pitchFamily="34" charset="0"/>
                          <a:cs typeface="Trebuchet MS" panose="020B0603020202020204" pitchFamily="34" charset="0"/>
                        </a:rPr>
                        <a:t>1,30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smtClean="0">
                          <a:effectLst/>
                          <a:latin typeface="+mj-lt"/>
                          <a:ea typeface="Trebuchet MS" panose="020B0603020202020204" pitchFamily="34" charset="0"/>
                          <a:cs typeface="Trebuchet MS" panose="020B0603020202020204" pitchFamily="34" charset="0"/>
                        </a:rPr>
                        <a:t>  </a:t>
                      </a: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898.069</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r>
                        <a:rPr lang="tr-TR" sz="1400" b="1" spc="-20" dirty="0" smtClean="0">
                          <a:solidFill>
                            <a:schemeClr val="tx1"/>
                          </a:solidFill>
                          <a:effectLst/>
                          <a:latin typeface="+mj-lt"/>
                          <a:ea typeface="Trebuchet MS" panose="020B0603020202020204" pitchFamily="34" charset="0"/>
                          <a:cs typeface="Trebuchet MS" panose="020B0603020202020204" pitchFamily="34" charset="0"/>
                        </a:rPr>
                        <a:t>1,15</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r>
                        <a:rPr lang="tr-TR" sz="1400" b="1" spc="-25" dirty="0" smtClean="0">
                          <a:solidFill>
                            <a:schemeClr val="tx1"/>
                          </a:solidFill>
                          <a:effectLst/>
                          <a:latin typeface="+mj-lt"/>
                          <a:ea typeface="Trebuchet MS" panose="020B0603020202020204" pitchFamily="34" charset="0"/>
                          <a:cs typeface="Trebuchet MS" panose="020B0603020202020204" pitchFamily="34" charset="0"/>
                        </a:rPr>
                        <a:t>450</a:t>
                      </a:r>
                      <a:endParaRPr lang="tr-TR" sz="1400" b="1" dirty="0">
                        <a:solidFill>
                          <a:schemeClr val="tx1"/>
                        </a:solidFill>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6605880"/>
                  </a:ext>
                </a:extLst>
              </a:tr>
              <a:tr h="180000">
                <a:tc>
                  <a:txBody>
                    <a:bodyPr/>
                    <a:lstStyle/>
                    <a:p>
                      <a:pP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TOPLAM</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21.698.400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effectLst/>
                          <a:latin typeface="+mj-lt"/>
                          <a:ea typeface="Trebuchet MS" panose="020B0603020202020204" pitchFamily="34" charset="0"/>
                          <a:cs typeface="Trebuchet MS" panose="020B0603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12.377.600</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effectLst/>
                          <a:latin typeface="+mj-lt"/>
                          <a:ea typeface="Trebuchet MS" panose="020B0603020202020204" pitchFamily="34" charset="0"/>
                          <a:cs typeface="Trebuchet MS" panose="020B0603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14.616.687</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effectLst/>
                          <a:latin typeface="+mj-lt"/>
                          <a:ea typeface="Trebuchet MS" panose="020B0603020202020204" pitchFamily="34" charset="0"/>
                          <a:cs typeface="Trebuchet MS" panose="020B0603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0"/>
                        </a:spcBef>
                        <a:spcAft>
                          <a:spcPts val="0"/>
                        </a:spcAft>
                      </a:pPr>
                      <a:r>
                        <a:rPr lang="tr-TR" sz="1400" b="1" dirty="0">
                          <a:effectLst/>
                          <a:latin typeface="+mj-lt"/>
                          <a:ea typeface="Trebuchet MS" panose="020B0603020202020204" pitchFamily="34" charset="0"/>
                          <a:cs typeface="Trebuchet MS" panose="020B0603020202020204" pitchFamily="34" charset="0"/>
                        </a:rPr>
                        <a:t> </a:t>
                      </a:r>
                      <a:r>
                        <a:rPr lang="tr-TR" sz="1400" b="1" spc="-10" dirty="0" smtClean="0">
                          <a:effectLst/>
                          <a:latin typeface="+mj-lt"/>
                          <a:ea typeface="Trebuchet MS" panose="020B0603020202020204" pitchFamily="34" charset="0"/>
                          <a:cs typeface="Trebuchet MS" panose="020B0603020202020204" pitchFamily="34" charset="0"/>
                        </a:rPr>
                        <a:t>13.147.701</a:t>
                      </a:r>
                      <a:endParaRPr lang="tr-TR" sz="1400" b="1" dirty="0">
                        <a:effectLst/>
                        <a:latin typeface="+mj-lt"/>
                        <a:ea typeface="Trebuchet MS" panose="020B0603020202020204" pitchFamily="34" charset="0"/>
                        <a:cs typeface="Trebuchet MS" panose="020B0603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b="1" dirty="0">
                          <a:solidFill>
                            <a:schemeClr val="tx1"/>
                          </a:solidFill>
                          <a:effectLst/>
                          <a:latin typeface="+mj-lt"/>
                          <a:ea typeface="Trebuchet MS" panose="020B0603020202020204" pitchFamily="34" charset="0"/>
                          <a:cs typeface="Trebuchet MS" panose="020B0603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6016379"/>
                  </a:ext>
                </a:extLst>
              </a:tr>
            </a:tbl>
          </a:graphicData>
        </a:graphic>
      </p:graphicFrame>
    </p:spTree>
    <p:extLst>
      <p:ext uri="{BB962C8B-B14F-4D97-AF65-F5344CB8AC3E}">
        <p14:creationId xmlns:p14="http://schemas.microsoft.com/office/powerpoint/2010/main" val="416570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223" y="4447569"/>
            <a:ext cx="1980029" cy="369332"/>
          </a:xfrm>
          <a:prstGeom prst="rect">
            <a:avLst/>
          </a:prstGeom>
          <a:noFill/>
        </p:spPr>
        <p:txBody>
          <a:bodyPr wrap="none" rtlCol="0">
            <a:spAutoFit/>
          </a:bodyPr>
          <a:lstStyle/>
          <a:p>
            <a:r>
              <a:rPr lang="en-GB" b="1" dirty="0">
                <a:solidFill>
                  <a:schemeClr val="bg1"/>
                </a:solidFill>
                <a:latin typeface="Arial" panose="020B0604020202020204" pitchFamily="34" charset="0"/>
                <a:ea typeface="Times New Roman" panose="02020603050405020304" pitchFamily="18" charset="0"/>
              </a:rPr>
              <a:t>Kick-off Meeting</a:t>
            </a:r>
            <a:endParaRPr lang="en-US" dirty="0">
              <a:solidFill>
                <a:schemeClr val="bg1"/>
              </a:solidFill>
            </a:endParaRPr>
          </a:p>
        </p:txBody>
      </p:sp>
      <p:sp>
        <p:nvSpPr>
          <p:cNvPr id="4" name="Rectangle 3"/>
          <p:cNvSpPr/>
          <p:nvPr/>
        </p:nvSpPr>
        <p:spPr>
          <a:xfrm>
            <a:off x="568035" y="1878270"/>
            <a:ext cx="11028219" cy="4401205"/>
          </a:xfrm>
          <a:prstGeom prst="rect">
            <a:avLst/>
          </a:prstGeom>
        </p:spPr>
        <p:txBody>
          <a:bodyPr wrap="square">
            <a:spAutoFit/>
          </a:bodyPr>
          <a:lstStyle/>
          <a:p>
            <a:pPr marL="342900" indent="-342900" algn="just">
              <a:buFont typeface="Wingdings" panose="05000000000000000000" pitchFamily="2" charset="2"/>
              <a:buChar char="ü"/>
            </a:pPr>
            <a:r>
              <a:rPr lang="tr-TR" sz="2000" dirty="0" smtClean="0">
                <a:latin typeface="+mj-lt"/>
              </a:rPr>
              <a:t>Mera arazi varlığımızın geçmişten günümüze azalışı, çoğunlukla eğimli ve sığ topraklara  sahip araziler  üzerinde  yer almaları öncelikle mera alanlarımızın  başka  amaçlarla kullanılmalarının önlenmesi gerektiği görülür. Daha önceki sunumlarda vurgulandığı üzere mera yönetimi koşullarına (</a:t>
            </a:r>
            <a:r>
              <a:rPr lang="tr-TR" sz="2000" dirty="0" smtClean="0"/>
              <a:t>zaman </a:t>
            </a:r>
            <a:r>
              <a:rPr lang="tr-TR" sz="2000" dirty="0"/>
              <a:t>diliminde, yeme uygun ve üretim-tüketim dengesini kuracak kadar hayvanla düzenli şekilde </a:t>
            </a:r>
            <a:r>
              <a:rPr lang="tr-TR" sz="2000" dirty="0" smtClean="0"/>
              <a:t>otlatma) </a:t>
            </a:r>
            <a:r>
              <a:rPr lang="tr-TR" sz="2000" dirty="0" smtClean="0">
                <a:latin typeface="+mj-lt"/>
              </a:rPr>
              <a:t>  uygun olarak yapılan mera hayvancılığının insan, hayvan ve </a:t>
            </a:r>
            <a:r>
              <a:rPr lang="tr-TR" sz="2000" dirty="0">
                <a:latin typeface="+mj-lt"/>
              </a:rPr>
              <a:t>ç</a:t>
            </a:r>
            <a:r>
              <a:rPr lang="tr-TR" sz="2000" dirty="0" smtClean="0">
                <a:latin typeface="+mj-lt"/>
              </a:rPr>
              <a:t>evre sağlığı açısından önemli faydaları  bulunmaktadır. Bu nedenle mera alanlarının korunması, gerekli koşullarda ıslahı ve en önemlisi sürdürülebilir kullanımlarının sağlanması bir zorunluluktur. Ayrıca daha önce de açıklandığı gibi kaba yem açığımızın ciddi boyutlarda olduğu zaman zaman bu açığın ithalat yoluyla kapatıldığı göz </a:t>
            </a:r>
            <a:r>
              <a:rPr lang="tr-TR" sz="2000" dirty="0" err="1" smtClean="0">
                <a:latin typeface="+mj-lt"/>
              </a:rPr>
              <a:t>önne</a:t>
            </a:r>
            <a:r>
              <a:rPr lang="tr-TR" sz="2000" dirty="0" smtClean="0">
                <a:latin typeface="+mj-lt"/>
              </a:rPr>
              <a:t> alındığında bu durumun ciddiyeti daha net anlaşabilir. Meraların önemi genel olarak tartışıldığında </a:t>
            </a:r>
          </a:p>
          <a:p>
            <a:pPr marL="800100" lvl="1" indent="-342900" algn="just">
              <a:buFont typeface="Wingdings" panose="05000000000000000000" pitchFamily="2" charset="2"/>
              <a:buChar char="ü"/>
            </a:pPr>
            <a:r>
              <a:rPr lang="tr-TR" sz="2000" b="1" dirty="0" smtClean="0"/>
              <a:t>hayvancılık  </a:t>
            </a:r>
            <a:r>
              <a:rPr lang="tr-TR" sz="2000" b="1" dirty="0"/>
              <a:t>açısından  </a:t>
            </a:r>
            <a:r>
              <a:rPr lang="tr-TR" sz="2000" b="1" dirty="0" smtClean="0"/>
              <a:t>önemi, </a:t>
            </a:r>
          </a:p>
          <a:p>
            <a:pPr marL="800100" lvl="1" indent="-342900" algn="just">
              <a:buFont typeface="Wingdings" panose="05000000000000000000" pitchFamily="2" charset="2"/>
              <a:buChar char="ü"/>
            </a:pPr>
            <a:r>
              <a:rPr lang="tr-TR" sz="2000" b="1" dirty="0" smtClean="0"/>
              <a:t>toprak </a:t>
            </a:r>
            <a:r>
              <a:rPr lang="tr-TR" sz="2000" b="1" dirty="0"/>
              <a:t>ıslahında ve korunmasındaki </a:t>
            </a:r>
            <a:r>
              <a:rPr lang="tr-TR" sz="2000" b="1" dirty="0" smtClean="0"/>
              <a:t>önemi, </a:t>
            </a:r>
          </a:p>
          <a:p>
            <a:pPr marL="800100" lvl="1" indent="-342900" algn="just">
              <a:buFont typeface="Wingdings" panose="05000000000000000000" pitchFamily="2" charset="2"/>
              <a:buChar char="ü"/>
            </a:pPr>
            <a:r>
              <a:rPr lang="tr-TR" sz="2000" b="1" dirty="0"/>
              <a:t>Doğal dengenin </a:t>
            </a:r>
            <a:r>
              <a:rPr lang="tr-TR" sz="2000" b="1" dirty="0" smtClean="0"/>
              <a:t>korunmasındaki  önemi  ön plana çıkmaktadır. </a:t>
            </a:r>
            <a:endParaRPr lang="tr-TR" sz="2000" b="1" dirty="0"/>
          </a:p>
          <a:p>
            <a:pPr marL="342900" indent="-342900" algn="just">
              <a:buFont typeface="Wingdings" panose="05000000000000000000" pitchFamily="2" charset="2"/>
              <a:buChar char="ü"/>
            </a:pPr>
            <a:endParaRPr lang="tr-TR" sz="2000" b="1" dirty="0"/>
          </a:p>
          <a:p>
            <a:pPr marL="342900" indent="-342900" algn="just">
              <a:buFont typeface="Wingdings" panose="05000000000000000000" pitchFamily="2" charset="2"/>
              <a:buChar char="ü"/>
            </a:pPr>
            <a:endParaRPr lang="tr-TR" sz="2000" dirty="0">
              <a:latin typeface="+mj-lt"/>
            </a:endParaRPr>
          </a:p>
        </p:txBody>
      </p:sp>
    </p:spTree>
    <p:extLst>
      <p:ext uri="{BB962C8B-B14F-4D97-AF65-F5344CB8AC3E}">
        <p14:creationId xmlns:p14="http://schemas.microsoft.com/office/powerpoint/2010/main" val="755262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720435" y="1918186"/>
            <a:ext cx="10889673" cy="3877985"/>
          </a:xfrm>
          <a:prstGeom prst="rect">
            <a:avLst/>
          </a:prstGeom>
        </p:spPr>
        <p:txBody>
          <a:bodyPr wrap="square">
            <a:spAutoFit/>
          </a:bodyPr>
          <a:lstStyle/>
          <a:p>
            <a:r>
              <a:rPr lang="tr-TR" b="1" dirty="0" smtClean="0"/>
              <a:t>Çayır </a:t>
            </a:r>
            <a:r>
              <a:rPr lang="tr-TR" b="1" dirty="0"/>
              <a:t>ve meraların hayvancılık  </a:t>
            </a:r>
            <a:r>
              <a:rPr lang="tr-TR" b="1" dirty="0" smtClean="0"/>
              <a:t>açısından  </a:t>
            </a:r>
            <a:r>
              <a:rPr lang="tr-TR" b="1" dirty="0"/>
              <a:t>önemi </a:t>
            </a:r>
            <a:endParaRPr lang="tr-TR" b="1" dirty="0" smtClean="0"/>
          </a:p>
          <a:p>
            <a:endParaRPr lang="tr-TR" dirty="0"/>
          </a:p>
          <a:p>
            <a:pPr marL="285750" indent="-285750">
              <a:spcBef>
                <a:spcPts val="600"/>
              </a:spcBef>
              <a:buFont typeface="Wingdings" panose="05000000000000000000" pitchFamily="2" charset="2"/>
              <a:buChar char="ü"/>
            </a:pPr>
            <a:r>
              <a:rPr lang="tr-TR" sz="2000" dirty="0" smtClean="0"/>
              <a:t>Fizyolojik </a:t>
            </a:r>
            <a:r>
              <a:rPr lang="tr-TR" sz="2000" dirty="0"/>
              <a:t>faaliyetler düzenli ve kusursuz bir biçimde gerçekleşmektedir </a:t>
            </a:r>
          </a:p>
          <a:p>
            <a:pPr marL="285750" indent="-285750">
              <a:spcBef>
                <a:spcPts val="600"/>
              </a:spcBef>
              <a:buFont typeface="Wingdings" panose="05000000000000000000" pitchFamily="2" charset="2"/>
              <a:buChar char="ü"/>
            </a:pPr>
            <a:r>
              <a:rPr lang="tr-TR" sz="2000" dirty="0" smtClean="0"/>
              <a:t>Mera </a:t>
            </a:r>
            <a:r>
              <a:rPr lang="tr-TR" sz="2000" dirty="0"/>
              <a:t>yemi, </a:t>
            </a:r>
            <a:r>
              <a:rPr lang="tr-TR" sz="2000" dirty="0" err="1" smtClean="0"/>
              <a:t>Karotin</a:t>
            </a:r>
            <a:r>
              <a:rPr lang="tr-TR" sz="2000" dirty="0"/>
              <a:t>, B1, B2, E ve K vitaminlerini içerdiklerinden, hayvanlarda bu vitaminlerin eksikliğinden </a:t>
            </a:r>
            <a:r>
              <a:rPr lang="tr-TR" sz="2000" dirty="0" smtClean="0"/>
              <a:t>kaynaklanan </a:t>
            </a:r>
            <a:r>
              <a:rPr lang="tr-TR" sz="2000" dirty="0" smtClean="0"/>
              <a:t>hastalıklar </a:t>
            </a:r>
            <a:r>
              <a:rPr lang="tr-TR" sz="2000" dirty="0"/>
              <a:t>görülmez </a:t>
            </a:r>
          </a:p>
          <a:p>
            <a:pPr marL="285750" indent="-285750">
              <a:spcBef>
                <a:spcPts val="600"/>
              </a:spcBef>
              <a:buFont typeface="Wingdings" panose="05000000000000000000" pitchFamily="2" charset="2"/>
              <a:buChar char="ü"/>
            </a:pPr>
            <a:r>
              <a:rPr lang="tr-TR" sz="2000" dirty="0" smtClean="0"/>
              <a:t>Mera </a:t>
            </a:r>
            <a:r>
              <a:rPr lang="tr-TR" sz="2000" dirty="0"/>
              <a:t>yeminde bol olarak bulunan mineral maddeler sayesinde hayvanlarda kuvvetli bir iskelet yapısı oluşur. </a:t>
            </a:r>
          </a:p>
          <a:p>
            <a:pPr marL="285750" indent="-285750">
              <a:spcBef>
                <a:spcPts val="600"/>
              </a:spcBef>
              <a:buFont typeface="Wingdings" panose="05000000000000000000" pitchFamily="2" charset="2"/>
              <a:buChar char="ü"/>
            </a:pPr>
            <a:r>
              <a:rPr lang="tr-TR" sz="2000" dirty="0"/>
              <a:t>Merada otlayan hayvanlar daha sağlıklı olmakta ve yemden daha iyi yararlanmaktadır. </a:t>
            </a:r>
          </a:p>
          <a:p>
            <a:pPr marL="285750" indent="-285750">
              <a:spcBef>
                <a:spcPts val="600"/>
              </a:spcBef>
              <a:buFont typeface="Wingdings" panose="05000000000000000000" pitchFamily="2" charset="2"/>
              <a:buChar char="ü"/>
            </a:pPr>
            <a:r>
              <a:rPr lang="tr-TR" sz="2000" dirty="0"/>
              <a:t>Ahır havasındaki fazla miktarda bulunan ve hayvanlarda kolaylıkla hastalıklar meydana getiren bazı bakteriler açık havada bulunmadığından merada otlayan hayvanlar için tehlike oluşturmazlar. </a:t>
            </a:r>
          </a:p>
          <a:p>
            <a:pPr marL="285750" indent="-285750">
              <a:spcBef>
                <a:spcPts val="600"/>
              </a:spcBef>
              <a:buFont typeface="Wingdings" panose="05000000000000000000" pitchFamily="2" charset="2"/>
              <a:buChar char="ü"/>
            </a:pPr>
            <a:r>
              <a:rPr lang="tr-TR" sz="2000" dirty="0"/>
              <a:t>Meradaki hayvanlarda üreme faaliyetleri daha sağlıklı, düzenli ve verimli </a:t>
            </a:r>
            <a:r>
              <a:rPr lang="tr-TR" sz="2000" dirty="0" smtClean="0"/>
              <a:t>olmaktadır</a:t>
            </a:r>
            <a:endParaRPr lang="tr-TR" sz="2000" dirty="0"/>
          </a:p>
        </p:txBody>
      </p:sp>
    </p:spTree>
    <p:extLst>
      <p:ext uri="{BB962C8B-B14F-4D97-AF65-F5344CB8AC3E}">
        <p14:creationId xmlns:p14="http://schemas.microsoft.com/office/powerpoint/2010/main" val="1957264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720435" y="1918186"/>
            <a:ext cx="10889673" cy="4801314"/>
          </a:xfrm>
          <a:prstGeom prst="rect">
            <a:avLst/>
          </a:prstGeom>
        </p:spPr>
        <p:txBody>
          <a:bodyPr wrap="square">
            <a:spAutoFit/>
          </a:bodyPr>
          <a:lstStyle/>
          <a:p>
            <a:r>
              <a:rPr lang="tr-TR" b="1" dirty="0" smtClean="0"/>
              <a:t>Çayır </a:t>
            </a:r>
            <a:r>
              <a:rPr lang="tr-TR" b="1" dirty="0"/>
              <a:t>ve meraların toprak ıslahında ve korunmasındaki önemi </a:t>
            </a:r>
            <a:endParaRPr lang="tr-TR" b="1" dirty="0" smtClean="0"/>
          </a:p>
          <a:p>
            <a:endParaRPr lang="tr-TR" dirty="0"/>
          </a:p>
          <a:p>
            <a:pPr marL="285750" indent="-285750">
              <a:buFont typeface="Wingdings" panose="05000000000000000000" pitchFamily="2" charset="2"/>
              <a:buChar char="ü"/>
            </a:pPr>
            <a:r>
              <a:rPr lang="tr-TR" dirty="0"/>
              <a:t>Çayır ve mera vejetasyonlarındaki bitki türleri, suda eriyen inorganik besim maddelerini alıp, bunları bünyelerinde uzun bir süre tutarak yıkanma ve kaybolmadan korumaktadır. </a:t>
            </a:r>
          </a:p>
          <a:p>
            <a:pPr marL="285750" indent="-285750">
              <a:buFont typeface="Wingdings" panose="05000000000000000000" pitchFamily="2" charset="2"/>
              <a:buChar char="ü"/>
            </a:pPr>
            <a:r>
              <a:rPr lang="tr-TR" dirty="0"/>
              <a:t>Çayır-mera vejetasyonunu oluşturan bitki türleri azot ve mineral madde bakımından zengin olan toprak üstü ve toprak altı organları ile toprağın organik madde miktarını </a:t>
            </a:r>
            <a:r>
              <a:rPr lang="tr-TR" dirty="0" smtClean="0"/>
              <a:t>arttırırlar</a:t>
            </a:r>
            <a:endParaRPr lang="tr-TR" dirty="0"/>
          </a:p>
          <a:p>
            <a:pPr marL="285750" indent="-285750">
              <a:buFont typeface="Wingdings" panose="05000000000000000000" pitchFamily="2" charset="2"/>
              <a:buChar char="ü"/>
            </a:pPr>
            <a:r>
              <a:rPr lang="tr-TR" dirty="0"/>
              <a:t>Sürekli bir bitki örtüsü oluşturan çayır mera bitkileri havadan bol miktarda </a:t>
            </a:r>
            <a:r>
              <a:rPr lang="tr-TR" dirty="0" err="1"/>
              <a:t>karbondioksidi</a:t>
            </a:r>
            <a:r>
              <a:rPr lang="tr-TR" dirty="0"/>
              <a:t> alarak bunları bünyelerinde çeşitli organik maddelere çevirerek tutarlar </a:t>
            </a:r>
          </a:p>
          <a:p>
            <a:pPr marL="285750" indent="-285750">
              <a:buFont typeface="Wingdings" panose="05000000000000000000" pitchFamily="2" charset="2"/>
              <a:buChar char="ü"/>
            </a:pPr>
            <a:r>
              <a:rPr lang="tr-TR" dirty="0" err="1"/>
              <a:t>Baklagil</a:t>
            </a:r>
            <a:r>
              <a:rPr lang="tr-TR" dirty="0"/>
              <a:t> familyası bitkilerin köklerinde yaşayan </a:t>
            </a:r>
            <a:r>
              <a:rPr lang="tr-TR" i="1" dirty="0" err="1"/>
              <a:t>Rhizobium</a:t>
            </a:r>
            <a:r>
              <a:rPr lang="tr-TR" i="1" dirty="0"/>
              <a:t> </a:t>
            </a:r>
            <a:r>
              <a:rPr lang="tr-TR" dirty="0"/>
              <a:t>bakterileri sayesinde toprak havasındaki azot, bitkilere yarayışlı bir hale dönüştürülerek zamanla toprağa verilir. </a:t>
            </a:r>
          </a:p>
          <a:p>
            <a:pPr marL="285750" indent="-285750">
              <a:buFont typeface="Wingdings" panose="05000000000000000000" pitchFamily="2" charset="2"/>
              <a:buChar char="ü"/>
            </a:pPr>
            <a:r>
              <a:rPr lang="tr-TR" dirty="0"/>
              <a:t>Kök sistemleri bakımından iyi işlenebilen bir toprak tabakası meydana getirebildiklerinden tuzlu ve alkali toprakları ıslah </a:t>
            </a:r>
            <a:r>
              <a:rPr lang="tr-TR" dirty="0" smtClean="0"/>
              <a:t>ederler</a:t>
            </a:r>
            <a:endParaRPr lang="tr-TR" dirty="0"/>
          </a:p>
          <a:p>
            <a:pPr marL="285750" indent="-285750">
              <a:buFont typeface="Wingdings" panose="05000000000000000000" pitchFamily="2" charset="2"/>
              <a:buChar char="ü"/>
            </a:pPr>
            <a:r>
              <a:rPr lang="tr-TR" dirty="0"/>
              <a:t>Mera bitkilerinin oluşturdukları vejetasyonlar erozyon kontrolünde en geçerli </a:t>
            </a:r>
            <a:r>
              <a:rPr lang="tr-TR" dirty="0" smtClean="0"/>
              <a:t>ve önemli önlemdir ve bu konuda en büyük </a:t>
            </a:r>
            <a:r>
              <a:rPr lang="tr-TR" dirty="0"/>
              <a:t>rolü oynamaktadırlar. </a:t>
            </a:r>
          </a:p>
          <a:p>
            <a:pPr marL="285750" indent="-285750">
              <a:buFont typeface="Wingdings" panose="05000000000000000000" pitchFamily="2" charset="2"/>
              <a:buChar char="ü"/>
            </a:pPr>
            <a:r>
              <a:rPr lang="tr-TR" dirty="0"/>
              <a:t>Mera vejetasyonu, suyu kendi bünyesinde tutarak toprağa yavaş yavaş sızmasını sağlayarak özellikle yarı kurak bölgelerde yağışların toprakta tutulmasına imkan vererek yüzey akışı haline dönüşerek kaybolmasını önlemektedir</a:t>
            </a:r>
          </a:p>
        </p:txBody>
      </p:sp>
    </p:spTree>
    <p:extLst>
      <p:ext uri="{BB962C8B-B14F-4D97-AF65-F5344CB8AC3E}">
        <p14:creationId xmlns:p14="http://schemas.microsoft.com/office/powerpoint/2010/main" val="20323754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1906</TotalTime>
  <Words>1409</Words>
  <Application>Microsoft Office PowerPoint</Application>
  <PresentationFormat>Geniş ekran</PresentationFormat>
  <Paragraphs>426</Paragraphs>
  <Slides>16</Slides>
  <Notes>0</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16</vt:i4>
      </vt:variant>
    </vt:vector>
  </HeadingPairs>
  <TitlesOfParts>
    <vt:vector size="24" baseType="lpstr">
      <vt:lpstr>Arial</vt:lpstr>
      <vt:lpstr>Calibri</vt:lpstr>
      <vt:lpstr>Courier New</vt:lpstr>
      <vt:lpstr>PMingLiU</vt:lpstr>
      <vt:lpstr>Times New Roman</vt:lpstr>
      <vt:lpstr>Trebuchet MS</vt:lpstr>
      <vt:lpstr>Wingdings</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gizem akgulgil</dc:creator>
  <cp:lastModifiedBy>AKSOY</cp:lastModifiedBy>
  <cp:revision>107</cp:revision>
  <dcterms:created xsi:type="dcterms:W3CDTF">2019-08-01T13:31:46Z</dcterms:created>
  <dcterms:modified xsi:type="dcterms:W3CDTF">2023-06-01T08:43:10Z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lyLanguageRun">
    <vt:lpwstr>true</vt:lpwstr>
  </property>
</Properties>
</file>