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27"/>
  </p:notesMasterIdLst>
  <p:sldIdLst>
    <p:sldId id="256" r:id="rId2"/>
    <p:sldId id="269" r:id="rId3"/>
    <p:sldId id="270" r:id="rId4"/>
    <p:sldId id="271" r:id="rId5"/>
    <p:sldId id="272" r:id="rId6"/>
    <p:sldId id="274" r:id="rId7"/>
    <p:sldId id="277" r:id="rId8"/>
    <p:sldId id="282" r:id="rId9"/>
    <p:sldId id="283" r:id="rId10"/>
    <p:sldId id="284" r:id="rId11"/>
    <p:sldId id="275" r:id="rId12"/>
    <p:sldId id="286" r:id="rId13"/>
    <p:sldId id="287" r:id="rId14"/>
    <p:sldId id="285" r:id="rId15"/>
    <p:sldId id="288" r:id="rId16"/>
    <p:sldId id="293" r:id="rId17"/>
    <p:sldId id="296" r:id="rId18"/>
    <p:sldId id="290" r:id="rId19"/>
    <p:sldId id="294" r:id="rId20"/>
    <p:sldId id="291" r:id="rId21"/>
    <p:sldId id="278" r:id="rId22"/>
    <p:sldId id="297" r:id="rId23"/>
    <p:sldId id="292" r:id="rId24"/>
    <p:sldId id="295" r:id="rId25"/>
    <p:sldId id="268"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weł Suśniak (PAW)" initials="PS(" lastIdx="1" clrIdx="0">
    <p:extLst>
      <p:ext uri="{19B8F6BF-5375-455C-9EA6-DF929625EA0E}">
        <p15:presenceInfo xmlns:p15="http://schemas.microsoft.com/office/powerpoint/2012/main" userId="S::PAW@NIRAS-IC.PL::736355bf-973a-499d-ac1a-6300c7e8cdf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07"/>
  </p:normalViewPr>
  <p:slideViewPr>
    <p:cSldViewPr snapToGrid="0" snapToObjects="1">
      <p:cViewPr varScale="1">
        <p:scale>
          <a:sx n="69" d="100"/>
          <a:sy n="69" d="100"/>
        </p:scale>
        <p:origin x="756" y="7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052006-739F-4B43-AC0C-941BB2701446}" type="datetimeFigureOut">
              <a:rPr lang="tr-TR" smtClean="0"/>
              <a:t>1.06.2023</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26F6D8-06EE-44EE-807D-4004101E5DAC}" type="slidenum">
              <a:rPr lang="tr-TR" smtClean="0"/>
              <a:t>‹#›</a:t>
            </a:fld>
            <a:endParaRPr lang="tr-TR"/>
          </a:p>
        </p:txBody>
      </p:sp>
    </p:spTree>
    <p:extLst>
      <p:ext uri="{BB962C8B-B14F-4D97-AF65-F5344CB8AC3E}">
        <p14:creationId xmlns:p14="http://schemas.microsoft.com/office/powerpoint/2010/main" val="996392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6</a:t>
            </a:fld>
            <a:endParaRPr lang="tr-TR"/>
          </a:p>
        </p:txBody>
      </p:sp>
    </p:spTree>
    <p:extLst>
      <p:ext uri="{BB962C8B-B14F-4D97-AF65-F5344CB8AC3E}">
        <p14:creationId xmlns:p14="http://schemas.microsoft.com/office/powerpoint/2010/main" val="312872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15</a:t>
            </a:fld>
            <a:endParaRPr lang="tr-TR"/>
          </a:p>
        </p:txBody>
      </p:sp>
    </p:spTree>
    <p:extLst>
      <p:ext uri="{BB962C8B-B14F-4D97-AF65-F5344CB8AC3E}">
        <p14:creationId xmlns:p14="http://schemas.microsoft.com/office/powerpoint/2010/main" val="2527722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18</a:t>
            </a:fld>
            <a:endParaRPr lang="tr-TR"/>
          </a:p>
        </p:txBody>
      </p:sp>
    </p:spTree>
    <p:extLst>
      <p:ext uri="{BB962C8B-B14F-4D97-AF65-F5344CB8AC3E}">
        <p14:creationId xmlns:p14="http://schemas.microsoft.com/office/powerpoint/2010/main" val="1054935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20</a:t>
            </a:fld>
            <a:endParaRPr lang="tr-TR"/>
          </a:p>
        </p:txBody>
      </p:sp>
    </p:spTree>
    <p:extLst>
      <p:ext uri="{BB962C8B-B14F-4D97-AF65-F5344CB8AC3E}">
        <p14:creationId xmlns:p14="http://schemas.microsoft.com/office/powerpoint/2010/main" val="4235418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21</a:t>
            </a:fld>
            <a:endParaRPr lang="tr-TR"/>
          </a:p>
        </p:txBody>
      </p:sp>
    </p:spTree>
    <p:extLst>
      <p:ext uri="{BB962C8B-B14F-4D97-AF65-F5344CB8AC3E}">
        <p14:creationId xmlns:p14="http://schemas.microsoft.com/office/powerpoint/2010/main" val="4070514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22</a:t>
            </a:fld>
            <a:endParaRPr lang="tr-TR"/>
          </a:p>
        </p:txBody>
      </p:sp>
    </p:spTree>
    <p:extLst>
      <p:ext uri="{BB962C8B-B14F-4D97-AF65-F5344CB8AC3E}">
        <p14:creationId xmlns:p14="http://schemas.microsoft.com/office/powerpoint/2010/main" val="380171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23</a:t>
            </a:fld>
            <a:endParaRPr lang="tr-TR"/>
          </a:p>
        </p:txBody>
      </p:sp>
    </p:spTree>
    <p:extLst>
      <p:ext uri="{BB962C8B-B14F-4D97-AF65-F5344CB8AC3E}">
        <p14:creationId xmlns:p14="http://schemas.microsoft.com/office/powerpoint/2010/main" val="4286148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24</a:t>
            </a:fld>
            <a:endParaRPr lang="tr-TR"/>
          </a:p>
        </p:txBody>
      </p:sp>
    </p:spTree>
    <p:extLst>
      <p:ext uri="{BB962C8B-B14F-4D97-AF65-F5344CB8AC3E}">
        <p14:creationId xmlns:p14="http://schemas.microsoft.com/office/powerpoint/2010/main" val="132167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7</a:t>
            </a:fld>
            <a:endParaRPr lang="tr-TR"/>
          </a:p>
        </p:txBody>
      </p:sp>
    </p:spTree>
    <p:extLst>
      <p:ext uri="{BB962C8B-B14F-4D97-AF65-F5344CB8AC3E}">
        <p14:creationId xmlns:p14="http://schemas.microsoft.com/office/powerpoint/2010/main" val="2287169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8</a:t>
            </a:fld>
            <a:endParaRPr lang="tr-TR"/>
          </a:p>
        </p:txBody>
      </p:sp>
    </p:spTree>
    <p:extLst>
      <p:ext uri="{BB962C8B-B14F-4D97-AF65-F5344CB8AC3E}">
        <p14:creationId xmlns:p14="http://schemas.microsoft.com/office/powerpoint/2010/main" val="85710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9</a:t>
            </a:fld>
            <a:endParaRPr lang="tr-TR"/>
          </a:p>
        </p:txBody>
      </p:sp>
    </p:spTree>
    <p:extLst>
      <p:ext uri="{BB962C8B-B14F-4D97-AF65-F5344CB8AC3E}">
        <p14:creationId xmlns:p14="http://schemas.microsoft.com/office/powerpoint/2010/main" val="3232472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10</a:t>
            </a:fld>
            <a:endParaRPr lang="tr-TR"/>
          </a:p>
        </p:txBody>
      </p:sp>
    </p:spTree>
    <p:extLst>
      <p:ext uri="{BB962C8B-B14F-4D97-AF65-F5344CB8AC3E}">
        <p14:creationId xmlns:p14="http://schemas.microsoft.com/office/powerpoint/2010/main" val="2238811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11</a:t>
            </a:fld>
            <a:endParaRPr lang="tr-TR"/>
          </a:p>
        </p:txBody>
      </p:sp>
    </p:spTree>
    <p:extLst>
      <p:ext uri="{BB962C8B-B14F-4D97-AF65-F5344CB8AC3E}">
        <p14:creationId xmlns:p14="http://schemas.microsoft.com/office/powerpoint/2010/main" val="698193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12</a:t>
            </a:fld>
            <a:endParaRPr lang="tr-TR"/>
          </a:p>
        </p:txBody>
      </p:sp>
    </p:spTree>
    <p:extLst>
      <p:ext uri="{BB962C8B-B14F-4D97-AF65-F5344CB8AC3E}">
        <p14:creationId xmlns:p14="http://schemas.microsoft.com/office/powerpoint/2010/main" val="3772061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13</a:t>
            </a:fld>
            <a:endParaRPr lang="tr-TR"/>
          </a:p>
        </p:txBody>
      </p:sp>
    </p:spTree>
    <p:extLst>
      <p:ext uri="{BB962C8B-B14F-4D97-AF65-F5344CB8AC3E}">
        <p14:creationId xmlns:p14="http://schemas.microsoft.com/office/powerpoint/2010/main" val="4246296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26F6D8-06EE-44EE-807D-4004101E5DAC}" type="slidenum">
              <a:rPr lang="tr-TR" smtClean="0"/>
              <a:t>14</a:t>
            </a:fld>
            <a:endParaRPr lang="tr-TR"/>
          </a:p>
        </p:txBody>
      </p:sp>
    </p:spTree>
    <p:extLst>
      <p:ext uri="{BB962C8B-B14F-4D97-AF65-F5344CB8AC3E}">
        <p14:creationId xmlns:p14="http://schemas.microsoft.com/office/powerpoint/2010/main" val="2365689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130426"/>
            <a:ext cx="10363200" cy="1470025"/>
          </a:xfrm>
          <a:prstGeom prst="rect">
            <a:avLst/>
          </a:prstGeom>
        </p:spPr>
        <p:txBody>
          <a:bodyPr/>
          <a:lstStyle>
            <a:lvl1pPr>
              <a:defRPr>
                <a:solidFill>
                  <a:schemeClr val="tx1"/>
                </a:solidFill>
              </a:defRPr>
            </a:lvl1pPr>
          </a:lstStyle>
          <a:p>
            <a:pPr algn="ctr">
              <a:defRPr/>
            </a:pPr>
            <a:r>
              <a:rPr lang="tr-TR" sz="4400" b="1" dirty="0">
                <a:solidFill>
                  <a:schemeClr val="bg1"/>
                </a:solidFill>
                <a:latin typeface="Arial" panose="020B0604020202020204" pitchFamily="34" charset="0"/>
              </a:rPr>
              <a:t>Metodolojisi Oluşturularak Suların Tarımsal Kirliliğe Karşı Suların Korunması Projesi</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pic>
        <p:nvPicPr>
          <p:cNvPr id="6" name="Picture 5">
            <a:extLst>
              <a:ext uri="{FF2B5EF4-FFF2-40B4-BE49-F238E27FC236}">
                <a16:creationId xmlns:a16="http://schemas.microsoft.com/office/drawing/2014/main" id="{3ABE536E-462F-7754-C55C-B7CE0C808BC5}"/>
              </a:ext>
            </a:extLst>
          </p:cNvPr>
          <p:cNvPicPr>
            <a:picLocks noChangeAspect="1"/>
          </p:cNvPicPr>
          <p:nvPr userDrawn="1"/>
        </p:nvPicPr>
        <p:blipFill>
          <a:blip r:embed="rId2"/>
          <a:stretch>
            <a:fillRect/>
          </a:stretch>
        </p:blipFill>
        <p:spPr>
          <a:xfrm>
            <a:off x="696000" y="6141342"/>
            <a:ext cx="10800000" cy="689362"/>
          </a:xfrm>
          <a:prstGeom prst="rect">
            <a:avLst/>
          </a:prstGeom>
        </p:spPr>
      </p:pic>
    </p:spTree>
    <p:extLst>
      <p:ext uri="{BB962C8B-B14F-4D97-AF65-F5344CB8AC3E}">
        <p14:creationId xmlns:p14="http://schemas.microsoft.com/office/powerpoint/2010/main" val="232007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491066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50445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89882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8379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1758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C0297F02-C4DA-374C-BDD0-899B50B40B25}" type="datetimeFigureOut">
              <a:rPr lang="en-US" smtClean="0"/>
              <a:t>6/1/2023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29836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C0297F02-C4DA-374C-BDD0-899B50B40B25}" type="datetimeFigureOut">
              <a:rPr lang="en-US" smtClean="0"/>
              <a:t>6/1/2023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0673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297F02-C4DA-374C-BDD0-899B50B40B25}" type="datetimeFigureOut">
              <a:rPr lang="en-US" smtClean="0"/>
              <a:t>6/1/2023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5267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6389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69296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97F02-C4DA-374C-BDD0-899B50B40B25}" type="datetimeFigureOut">
              <a:rPr lang="en-US" smtClean="0"/>
              <a:t>6/1/2023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8BF92E-1F21-5049-8527-CC168C76B754}" type="slidenum">
              <a:rPr lang="en-US" smtClean="0"/>
              <a:t>‹#›</a:t>
            </a:fld>
            <a:endParaRPr lang="en-US"/>
          </a:p>
        </p:txBody>
      </p:sp>
      <p:sp>
        <p:nvSpPr>
          <p:cNvPr id="14" name="TextBox 13">
            <a:extLst>
              <a:ext uri="{FF2B5EF4-FFF2-40B4-BE49-F238E27FC236}">
                <a16:creationId xmlns:a16="http://schemas.microsoft.com/office/drawing/2014/main" id="{8DC07BB0-367C-4531-9828-27DCB5E936FD}"/>
              </a:ext>
            </a:extLst>
          </p:cNvPr>
          <p:cNvSpPr txBox="1"/>
          <p:nvPr userDrawn="1"/>
        </p:nvSpPr>
        <p:spPr>
          <a:xfrm>
            <a:off x="576000" y="1339308"/>
            <a:ext cx="11040000" cy="461665"/>
          </a:xfrm>
          <a:prstGeom prst="rect">
            <a:avLst/>
          </a:prstGeom>
          <a:noFill/>
          <a:ln w="12700">
            <a:solidFill>
              <a:schemeClr val="bg1">
                <a:lumMod val="50000"/>
              </a:schemeClr>
            </a:solidFill>
          </a:ln>
        </p:spPr>
        <p:txBody>
          <a:bodyPr wrap="square" rtlCol="0">
            <a:spAutoFit/>
          </a:bodyPr>
          <a:lstStyle/>
          <a:p>
            <a:pPr algn="ctr">
              <a:defRPr/>
            </a:pP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Nitrat Eylem Planları İçin İzleme ve Raporlama Metodolojisi Oluşturularak </a:t>
            </a:r>
            <a:b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b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Suların Tarımsal Kirliliğe Karşı Korunması Projesi</a:t>
            </a:r>
            <a:endParaRPr lang="en-GB" sz="1800" dirty="0">
              <a:solidFill>
                <a:schemeClr val="bg1">
                  <a:lumMod val="50000"/>
                </a:schemeClr>
              </a:solidFill>
              <a:effectLst>
                <a:outerShdw blurRad="38100" dist="38100" dir="2700000" algn="tl">
                  <a:srgbClr val="000000">
                    <a:alpha val="43137"/>
                  </a:srgbClr>
                </a:outerShdw>
              </a:effectLst>
              <a:latin typeface="Arial"/>
              <a:cs typeface="Arial"/>
            </a:endParaRPr>
          </a:p>
        </p:txBody>
      </p:sp>
      <p:pic>
        <p:nvPicPr>
          <p:cNvPr id="3" name="Picture 2">
            <a:extLst>
              <a:ext uri="{FF2B5EF4-FFF2-40B4-BE49-F238E27FC236}">
                <a16:creationId xmlns:a16="http://schemas.microsoft.com/office/drawing/2014/main" id="{8D87E78A-454E-8C87-5E46-62441E9178F1}"/>
              </a:ext>
            </a:extLst>
          </p:cNvPr>
          <p:cNvPicPr>
            <a:picLocks noChangeAspect="1"/>
          </p:cNvPicPr>
          <p:nvPr userDrawn="1"/>
        </p:nvPicPr>
        <p:blipFill>
          <a:blip r:embed="rId13"/>
          <a:stretch>
            <a:fillRect/>
          </a:stretch>
        </p:blipFill>
        <p:spPr>
          <a:xfrm>
            <a:off x="5039866" y="40944"/>
            <a:ext cx="2112268" cy="1182626"/>
          </a:xfrm>
          <a:prstGeom prst="rect">
            <a:avLst/>
          </a:prstGeom>
        </p:spPr>
      </p:pic>
    </p:spTree>
    <p:extLst>
      <p:ext uri="{BB962C8B-B14F-4D97-AF65-F5344CB8AC3E}">
        <p14:creationId xmlns:p14="http://schemas.microsoft.com/office/powerpoint/2010/main" val="89958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1.emf"/><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68362"/>
            <a:ext cx="12192000" cy="4255632"/>
          </a:xfrm>
          <a:prstGeom prst="rect">
            <a:avLst/>
          </a:prstGeom>
          <a:solidFill>
            <a:schemeClr val="tx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
        <p:nvSpPr>
          <p:cNvPr id="10" name="TextBox 9"/>
          <p:cNvSpPr txBox="1"/>
          <p:nvPr/>
        </p:nvSpPr>
        <p:spPr>
          <a:xfrm>
            <a:off x="2514000" y="1537641"/>
            <a:ext cx="7164000" cy="1292662"/>
          </a:xfrm>
          <a:prstGeom prst="rect">
            <a:avLst/>
          </a:prstGeom>
          <a:noFill/>
        </p:spPr>
        <p:txBody>
          <a:bodyPr wrap="square" rtlCol="0">
            <a:spAutoFit/>
          </a:bodyPr>
          <a:lstStyle/>
          <a:p>
            <a:pPr algn="ctr">
              <a:defRPr/>
            </a:pPr>
            <a:r>
              <a:rPr lang="tr-TR" sz="1600" b="1" dirty="0">
                <a:solidFill>
                  <a:schemeClr val="bg1"/>
                </a:solidFill>
                <a:latin typeface="Arial" panose="020B0604020202020204" pitchFamily="34" charset="0"/>
              </a:rPr>
              <a:t>Nitrat Eylem Planları İçin İzleme ve Raporlama Metodolojisi Oluşturularak Suların Tarımsal Kirliliğe Karşı Korunması Projesi</a:t>
            </a:r>
          </a:p>
          <a:p>
            <a:pPr algn="ctr"/>
            <a:endParaRPr lang="en-GB" sz="1600" b="1" dirty="0">
              <a:solidFill>
                <a:schemeClr val="bg1"/>
              </a:solidFill>
              <a:latin typeface="Arial"/>
              <a:cs typeface="Arial"/>
            </a:endParaRPr>
          </a:p>
          <a:p>
            <a:pPr algn="ctr"/>
            <a:r>
              <a:rPr lang="en-GB" sz="1400" b="1" dirty="0">
                <a:solidFill>
                  <a:schemeClr val="bg1"/>
                </a:solidFill>
                <a:latin typeface="Arial"/>
                <a:cs typeface="Arial"/>
              </a:rPr>
              <a:t>EuropeAid/140563/IH/SER/TR</a:t>
            </a:r>
          </a:p>
          <a:p>
            <a:endParaRPr lang="en-GB" sz="1600" b="1" dirty="0">
              <a:solidFill>
                <a:schemeClr val="bg1"/>
              </a:solidFill>
              <a:latin typeface="Arial"/>
              <a:cs typeface="Arial"/>
            </a:endParaRPr>
          </a:p>
        </p:txBody>
      </p:sp>
      <p:sp>
        <p:nvSpPr>
          <p:cNvPr id="3" name="TextBox 2"/>
          <p:cNvSpPr txBox="1"/>
          <p:nvPr/>
        </p:nvSpPr>
        <p:spPr>
          <a:xfrm>
            <a:off x="4918243" y="4809747"/>
            <a:ext cx="2355518" cy="584775"/>
          </a:xfrm>
          <a:prstGeom prst="rect">
            <a:avLst/>
          </a:prstGeom>
          <a:noFill/>
        </p:spPr>
        <p:txBody>
          <a:bodyPr wrap="none" rtlCol="0">
            <a:spAutoFit/>
          </a:bodyPr>
          <a:lstStyle/>
          <a:p>
            <a:pPr algn="ctr"/>
            <a:r>
              <a:rPr lang="tr-TR" sz="1600" b="1" dirty="0">
                <a:solidFill>
                  <a:schemeClr val="bg1"/>
                </a:solidFill>
                <a:latin typeface="Arial" panose="020B0604020202020204" pitchFamily="34" charset="0"/>
              </a:rPr>
              <a:t>03 – 10 Haziran, 2023</a:t>
            </a:r>
            <a:endParaRPr lang="hr-HR" sz="1600" b="1" dirty="0">
              <a:solidFill>
                <a:schemeClr val="bg1"/>
              </a:solidFill>
              <a:latin typeface="Arial" panose="020B0604020202020204" pitchFamily="34" charset="0"/>
            </a:endParaRPr>
          </a:p>
          <a:p>
            <a:pPr algn="ctr"/>
            <a:r>
              <a:rPr lang="tr-TR" sz="1600" b="1" dirty="0">
                <a:solidFill>
                  <a:schemeClr val="bg1"/>
                </a:solidFill>
                <a:latin typeface="Arial" panose="020B0604020202020204" pitchFamily="34" charset="0"/>
              </a:rPr>
              <a:t>Kızılcahamam, </a:t>
            </a:r>
            <a:r>
              <a:rPr lang="en-GB" sz="1600" b="1" dirty="0" err="1">
                <a:solidFill>
                  <a:schemeClr val="bg1"/>
                </a:solidFill>
                <a:latin typeface="Arial" panose="020B0604020202020204" pitchFamily="34" charset="0"/>
              </a:rPr>
              <a:t>Ank</a:t>
            </a:r>
            <a:r>
              <a:rPr lang="tr-TR" sz="1600" b="1" dirty="0">
                <a:solidFill>
                  <a:schemeClr val="bg1"/>
                </a:solidFill>
                <a:latin typeface="Arial" panose="020B0604020202020204" pitchFamily="34" charset="0"/>
              </a:rPr>
              <a:t>a</a:t>
            </a:r>
            <a:r>
              <a:rPr lang="en-GB" sz="1600" b="1" dirty="0" err="1">
                <a:solidFill>
                  <a:schemeClr val="bg1"/>
                </a:solidFill>
                <a:latin typeface="Arial" panose="020B0604020202020204" pitchFamily="34" charset="0"/>
              </a:rPr>
              <a:t>ra</a:t>
            </a:r>
            <a:endParaRPr lang="en-US" sz="1600" dirty="0">
              <a:solidFill>
                <a:schemeClr val="bg1"/>
              </a:solidFill>
            </a:endParaRPr>
          </a:p>
        </p:txBody>
      </p:sp>
      <p:sp>
        <p:nvSpPr>
          <p:cNvPr id="11" name="TextBox 10">
            <a:extLst>
              <a:ext uri="{FF2B5EF4-FFF2-40B4-BE49-F238E27FC236}">
                <a16:creationId xmlns:a16="http://schemas.microsoft.com/office/drawing/2014/main" id="{9E4F5689-B1EF-4853-9679-A8131335CE24}"/>
              </a:ext>
            </a:extLst>
          </p:cNvPr>
          <p:cNvSpPr txBox="1"/>
          <p:nvPr/>
        </p:nvSpPr>
        <p:spPr>
          <a:xfrm>
            <a:off x="1584996" y="2741283"/>
            <a:ext cx="9022021" cy="1938992"/>
          </a:xfrm>
          <a:prstGeom prst="rect">
            <a:avLst/>
          </a:prstGeom>
          <a:noFill/>
        </p:spPr>
        <p:txBody>
          <a:bodyPr wrap="none" rtlCol="0">
            <a:spAutoFit/>
          </a:bodyPr>
          <a:lstStyle/>
          <a:p>
            <a:pPr algn="ctr"/>
            <a:r>
              <a:rPr lang="tr-TR" sz="2400" b="1" dirty="0" smtClean="0">
                <a:solidFill>
                  <a:schemeClr val="bg1"/>
                </a:solidFill>
                <a:latin typeface="Arial" panose="020B0604020202020204" pitchFamily="34" charset="0"/>
              </a:rPr>
              <a:t>Eğiticilerin Eğitimi</a:t>
            </a:r>
            <a:br>
              <a:rPr lang="tr-TR" sz="2400" b="1" dirty="0" smtClean="0">
                <a:solidFill>
                  <a:schemeClr val="bg1"/>
                </a:solidFill>
                <a:latin typeface="Arial" panose="020B0604020202020204" pitchFamily="34" charset="0"/>
              </a:rPr>
            </a:br>
            <a:r>
              <a:rPr lang="tr-TR" sz="2400" b="1" smtClean="0">
                <a:solidFill>
                  <a:schemeClr val="bg1"/>
                </a:solidFill>
                <a:latin typeface="Arial" panose="020B0604020202020204" pitchFamily="34" charset="0"/>
              </a:rPr>
              <a:t/>
            </a:r>
            <a:br>
              <a:rPr lang="tr-TR" sz="2400" b="1" smtClean="0">
                <a:solidFill>
                  <a:schemeClr val="bg1"/>
                </a:solidFill>
                <a:latin typeface="Arial" panose="020B0604020202020204" pitchFamily="34" charset="0"/>
              </a:rPr>
            </a:br>
            <a:r>
              <a:rPr lang="tr-TR" sz="2400" b="1" smtClean="0">
                <a:solidFill>
                  <a:schemeClr val="bg1"/>
                </a:solidFill>
                <a:latin typeface="Arial" panose="020B0604020202020204" pitchFamily="34" charset="0"/>
              </a:rPr>
              <a:t>İklim </a:t>
            </a:r>
            <a:r>
              <a:rPr lang="tr-TR" sz="2400" b="1" dirty="0">
                <a:solidFill>
                  <a:schemeClr val="bg1"/>
                </a:solidFill>
                <a:latin typeface="Arial" panose="020B0604020202020204" pitchFamily="34" charset="0"/>
              </a:rPr>
              <a:t>değişikliğinin tarımsal üretim ve </a:t>
            </a:r>
            <a:r>
              <a:rPr lang="tr-TR" sz="2400" b="1">
                <a:solidFill>
                  <a:schemeClr val="bg1"/>
                </a:solidFill>
                <a:latin typeface="Arial" panose="020B0604020202020204" pitchFamily="34" charset="0"/>
              </a:rPr>
              <a:t>uygulamalara </a:t>
            </a:r>
            <a:r>
              <a:rPr lang="tr-TR" sz="2400" b="1" smtClean="0">
                <a:solidFill>
                  <a:schemeClr val="bg1"/>
                </a:solidFill>
                <a:latin typeface="Arial" panose="020B0604020202020204" pitchFamily="34" charset="0"/>
              </a:rPr>
              <a:t>etkisi-II</a:t>
            </a:r>
            <a:endParaRPr lang="tr-TR" sz="2400" b="1" dirty="0" smtClean="0">
              <a:solidFill>
                <a:schemeClr val="bg1"/>
              </a:solidFill>
              <a:latin typeface="Arial" panose="020B0604020202020204" pitchFamily="34" charset="0"/>
            </a:endParaRPr>
          </a:p>
          <a:p>
            <a:pPr algn="ctr"/>
            <a:endParaRPr lang="tr-TR" sz="2400" b="1" dirty="0" smtClean="0">
              <a:solidFill>
                <a:schemeClr val="bg1"/>
              </a:solidFill>
              <a:latin typeface="Arial" panose="020B0604020202020204" pitchFamily="34" charset="0"/>
            </a:endParaRPr>
          </a:p>
          <a:p>
            <a:pPr algn="ctr"/>
            <a:r>
              <a:rPr lang="tr-TR" sz="2400" b="1" dirty="0" smtClean="0">
                <a:solidFill>
                  <a:schemeClr val="bg1"/>
                </a:solidFill>
                <a:latin typeface="Arial" panose="020B0604020202020204" pitchFamily="34" charset="0"/>
              </a:rPr>
              <a:t>Prof. Dr. Ertuğrul AKSOY</a:t>
            </a:r>
            <a:endParaRPr lang="tr-TR" sz="2400" dirty="0">
              <a:solidFill>
                <a:schemeClr val="bg1"/>
              </a:solidFill>
            </a:endParaRPr>
          </a:p>
        </p:txBody>
      </p:sp>
    </p:spTree>
    <p:extLst>
      <p:ext uri="{BB962C8B-B14F-4D97-AF65-F5344CB8AC3E}">
        <p14:creationId xmlns:p14="http://schemas.microsoft.com/office/powerpoint/2010/main" val="251143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675361" y="2033851"/>
            <a:ext cx="11087147" cy="4278094"/>
          </a:xfrm>
          <a:prstGeom prst="rect">
            <a:avLst/>
          </a:prstGeom>
        </p:spPr>
        <p:txBody>
          <a:bodyPr wrap="square">
            <a:spAutoFit/>
          </a:bodyPr>
          <a:lstStyle/>
          <a:p>
            <a:pPr algn="just"/>
            <a:r>
              <a:rPr lang="tr-TR" dirty="0" smtClean="0"/>
              <a:t>Paris </a:t>
            </a:r>
            <a:r>
              <a:rPr lang="tr-TR" dirty="0"/>
              <a:t>İklim Değişikliği Anlaşması uyarınca, her ülkenin sera gazı emisyonlarını azaltmak ve iklim krizinin etkileriyle başa çıkmak için bir eylem planı hazırlaması </a:t>
            </a:r>
            <a:r>
              <a:rPr lang="tr-TR" dirty="0" smtClean="0"/>
              <a:t>gerekiyordu. </a:t>
            </a:r>
            <a:r>
              <a:rPr lang="tr-TR" dirty="0"/>
              <a:t>Bunlara ulusal olarak belirlenmiş katkılar </a:t>
            </a:r>
            <a:r>
              <a:rPr lang="tr-TR" dirty="0" smtClean="0"/>
              <a:t>(</a:t>
            </a:r>
            <a:r>
              <a:rPr lang="tr-TR" dirty="0" err="1" smtClean="0"/>
              <a:t>Nationally</a:t>
            </a:r>
            <a:r>
              <a:rPr lang="tr-TR" dirty="0" smtClean="0"/>
              <a:t> </a:t>
            </a:r>
            <a:r>
              <a:rPr lang="tr-TR" dirty="0" err="1" smtClean="0"/>
              <a:t>Determined</a:t>
            </a:r>
            <a:r>
              <a:rPr lang="tr-TR" dirty="0" smtClean="0"/>
              <a:t> </a:t>
            </a:r>
            <a:r>
              <a:rPr lang="tr-TR" dirty="0" err="1"/>
              <a:t>C</a:t>
            </a:r>
            <a:r>
              <a:rPr lang="tr-TR" dirty="0" err="1" smtClean="0"/>
              <a:t>ontributions</a:t>
            </a:r>
            <a:r>
              <a:rPr lang="tr-TR" dirty="0"/>
              <a:t>) </a:t>
            </a:r>
            <a:r>
              <a:rPr lang="tr-TR" dirty="0" smtClean="0"/>
              <a:t>adı verilmiş ve Paris’ten sonra ilk gözden geçirme için son tarih  2020 olarak belirlenmişti.</a:t>
            </a:r>
          </a:p>
          <a:p>
            <a:pPr algn="just"/>
            <a:endParaRPr lang="tr-TR" dirty="0" smtClean="0"/>
          </a:p>
          <a:p>
            <a:pPr algn="just"/>
            <a:r>
              <a:rPr lang="tr-TR" dirty="0" smtClean="0"/>
              <a:t>Gözden </a:t>
            </a:r>
            <a:r>
              <a:rPr lang="tr-TR" dirty="0"/>
              <a:t>geçirilmiş </a:t>
            </a:r>
            <a:r>
              <a:rPr lang="tr-TR" dirty="0" smtClean="0"/>
              <a:t>ulusal katkılar için korona salgını nedeniyle  2021 de yapılan değerlendirmede  </a:t>
            </a:r>
            <a:r>
              <a:rPr lang="tr-TR" dirty="0"/>
              <a:t>h</a:t>
            </a:r>
            <a:r>
              <a:rPr lang="tr-TR" dirty="0" smtClean="0"/>
              <a:t>er ülkenin  </a:t>
            </a:r>
            <a:r>
              <a:rPr lang="tr-TR" dirty="0"/>
              <a:t>ilk tur </a:t>
            </a:r>
            <a:r>
              <a:rPr lang="tr-TR" dirty="0" smtClean="0"/>
              <a:t>ulusal katkılarında belirtilen taahhütlerini </a:t>
            </a:r>
            <a:r>
              <a:rPr lang="tr-TR" dirty="0"/>
              <a:t>tam olarak </a:t>
            </a:r>
            <a:r>
              <a:rPr lang="tr-TR" dirty="0" smtClean="0"/>
              <a:t>uyguladıklarında bile </a:t>
            </a:r>
            <a:r>
              <a:rPr lang="tr-TR" dirty="0"/>
              <a:t>küresel </a:t>
            </a:r>
            <a:r>
              <a:rPr lang="tr-TR" dirty="0" smtClean="0"/>
              <a:t>sıcaklığın  </a:t>
            </a:r>
            <a:r>
              <a:rPr lang="tr-TR" dirty="0"/>
              <a:t>yalnızca bu yüzyılda </a:t>
            </a:r>
            <a:r>
              <a:rPr lang="tr-TR" sz="2000" dirty="0">
                <a:solidFill>
                  <a:srgbClr val="C00000"/>
                </a:solidFill>
              </a:rPr>
              <a:t>2,7°C ile 3,7°C </a:t>
            </a:r>
            <a:r>
              <a:rPr lang="tr-TR" dirty="0"/>
              <a:t>arasında </a:t>
            </a:r>
            <a:r>
              <a:rPr lang="tr-TR" dirty="0" smtClean="0"/>
              <a:t>artacağı  tahmin ediliyor. </a:t>
            </a:r>
            <a:r>
              <a:rPr lang="tr-TR" dirty="0"/>
              <a:t>Bu, </a:t>
            </a:r>
            <a:r>
              <a:rPr lang="tr-TR" dirty="0" smtClean="0"/>
              <a:t>sonuç Paris </a:t>
            </a:r>
            <a:r>
              <a:rPr lang="tr-TR" dirty="0"/>
              <a:t>Anlaşması'nda belirlenen 1,5°C </a:t>
            </a:r>
            <a:r>
              <a:rPr lang="tr-TR" dirty="0" smtClean="0"/>
              <a:t>hedefinden çok uzaktır. Bu  nedenle ülkeler ulusal katkılarını gözden geçirmek,  daha güçlülerini sunmak ve hemen harekete geçmek zorunda oldukları son noktadalar.</a:t>
            </a:r>
          </a:p>
          <a:p>
            <a:pPr algn="just"/>
            <a:endParaRPr lang="tr-TR" dirty="0" smtClean="0"/>
          </a:p>
          <a:p>
            <a:pPr algn="just"/>
            <a:r>
              <a:rPr lang="tr-TR" dirty="0"/>
              <a:t>Türkiye’nin BM </a:t>
            </a:r>
            <a:r>
              <a:rPr lang="tr-TR" dirty="0" smtClean="0"/>
              <a:t>‘e sunulan </a:t>
            </a:r>
            <a:r>
              <a:rPr lang="tr-TR" b="1" dirty="0" smtClean="0"/>
              <a:t>Ulusal </a:t>
            </a:r>
            <a:r>
              <a:rPr lang="tr-TR" b="1" dirty="0"/>
              <a:t>Katkı </a:t>
            </a:r>
            <a:r>
              <a:rPr lang="tr-TR" b="1" dirty="0" err="1"/>
              <a:t>Beyanı’nda</a:t>
            </a:r>
            <a:r>
              <a:rPr lang="tr-TR" dirty="0"/>
              <a:t>, </a:t>
            </a:r>
            <a:r>
              <a:rPr lang="tr-TR" b="1" dirty="0"/>
              <a:t>2012 yılında 430 milyon ton </a:t>
            </a:r>
            <a:r>
              <a:rPr lang="tr-TR" dirty="0"/>
              <a:t>olan toplam sera gazı emisyonlarının, </a:t>
            </a:r>
            <a:r>
              <a:rPr lang="tr-TR" b="1" dirty="0" err="1">
                <a:solidFill>
                  <a:srgbClr val="C00000"/>
                </a:solidFill>
              </a:rPr>
              <a:t>azaltım</a:t>
            </a:r>
            <a:r>
              <a:rPr lang="tr-TR" b="1" dirty="0">
                <a:solidFill>
                  <a:srgbClr val="C00000"/>
                </a:solidFill>
              </a:rPr>
              <a:t> önlemleri </a:t>
            </a:r>
            <a:r>
              <a:rPr lang="tr-TR" dirty="0"/>
              <a:t>ile </a:t>
            </a:r>
            <a:r>
              <a:rPr lang="tr-TR" b="1" dirty="0"/>
              <a:t>2030 yılında 929 milyon tona </a:t>
            </a:r>
            <a:r>
              <a:rPr lang="tr-TR" dirty="0"/>
              <a:t>kadar çıkarabileceği belirtildi. Başka bir deyişle Türkiye sera gazı emisyonlarını azaltma taahhüdü vermedi, iki katından fazla artırabileceğini söyledi. Türkiye bunu yaparken, eğer hiç önlem alınmazsa emisyonlarının </a:t>
            </a:r>
            <a:r>
              <a:rPr lang="tr-TR" b="1" dirty="0"/>
              <a:t>2030’da 1 milyar 175 tona çıkacağını</a:t>
            </a:r>
            <a:r>
              <a:rPr lang="tr-TR" dirty="0"/>
              <a:t>, verilen beyanla bu miktarın 929 milyon tonda tutulacağını söylüyor. Bu beyanını da “</a:t>
            </a:r>
            <a:r>
              <a:rPr lang="tr-TR" b="1" dirty="0">
                <a:solidFill>
                  <a:srgbClr val="C00000"/>
                </a:solidFill>
              </a:rPr>
              <a:t>artıştan %21 oranında </a:t>
            </a:r>
            <a:r>
              <a:rPr lang="tr-TR" b="1" dirty="0" err="1">
                <a:solidFill>
                  <a:srgbClr val="C00000"/>
                </a:solidFill>
              </a:rPr>
              <a:t>azaltım</a:t>
            </a:r>
            <a:r>
              <a:rPr lang="tr-TR" dirty="0"/>
              <a:t>” olarak tanıttı</a:t>
            </a:r>
          </a:p>
        </p:txBody>
      </p:sp>
    </p:spTree>
    <p:extLst>
      <p:ext uri="{BB962C8B-B14F-4D97-AF65-F5344CB8AC3E}">
        <p14:creationId xmlns:p14="http://schemas.microsoft.com/office/powerpoint/2010/main" val="12589787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5058" t="26063" r="27517" b="15952"/>
          <a:stretch/>
        </p:blipFill>
        <p:spPr bwMode="auto">
          <a:xfrm>
            <a:off x="2303752" y="1903424"/>
            <a:ext cx="7207618" cy="495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92787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302" t="14255" r="36626" b="8114"/>
          <a:stretch/>
        </p:blipFill>
        <p:spPr bwMode="auto">
          <a:xfrm>
            <a:off x="2476862" y="1916124"/>
            <a:ext cx="6575207" cy="4941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91713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683" t="18351" r="30067" b="10512"/>
          <a:stretch/>
        </p:blipFill>
        <p:spPr bwMode="auto">
          <a:xfrm>
            <a:off x="1490223" y="1833187"/>
            <a:ext cx="7806177" cy="4936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51072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361" t="23641" r="39958" b="13858"/>
          <a:stretch/>
        </p:blipFill>
        <p:spPr bwMode="auto">
          <a:xfrm>
            <a:off x="4922682" y="1938959"/>
            <a:ext cx="6855273" cy="4564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513587" y="1938959"/>
            <a:ext cx="4409095" cy="2031325"/>
          </a:xfrm>
          <a:prstGeom prst="rect">
            <a:avLst/>
          </a:prstGeom>
        </p:spPr>
        <p:txBody>
          <a:bodyPr wrap="square">
            <a:spAutoFit/>
          </a:bodyPr>
          <a:lstStyle/>
          <a:p>
            <a:pPr algn="just"/>
            <a:r>
              <a:rPr lang="tr-TR" dirty="0"/>
              <a:t>Türkiye iklim değişikliğinin olumsuz etkilerine karşı en hassas ülkelerden biridir. Orta enlem </a:t>
            </a:r>
            <a:r>
              <a:rPr lang="tr-TR" dirty="0" smtClean="0"/>
              <a:t>iklim kuşağı </a:t>
            </a:r>
            <a:r>
              <a:rPr lang="tr-TR" dirty="0"/>
              <a:t>ile </a:t>
            </a:r>
            <a:r>
              <a:rPr lang="tr-TR" dirty="0" err="1"/>
              <a:t>subtropikal</a:t>
            </a:r>
            <a:r>
              <a:rPr lang="tr-TR" dirty="0"/>
              <a:t> iklim kuşağı arasında yer alan Türkiye, farklı </a:t>
            </a:r>
            <a:r>
              <a:rPr lang="tr-TR" dirty="0" err="1"/>
              <a:t>topografik</a:t>
            </a:r>
            <a:r>
              <a:rPr lang="tr-TR" dirty="0"/>
              <a:t> </a:t>
            </a:r>
            <a:r>
              <a:rPr lang="tr-TR" dirty="0" smtClean="0"/>
              <a:t>özellikleri nedeniyle  birçok </a:t>
            </a:r>
            <a:r>
              <a:rPr lang="tr-TR" dirty="0"/>
              <a:t>iklim bölgesine sahip olsa da genel olarak Akdeniz makro-iklim </a:t>
            </a:r>
            <a:r>
              <a:rPr lang="tr-TR" dirty="0" smtClean="0"/>
              <a:t>kuşağındadır.</a:t>
            </a:r>
            <a:endParaRPr lang="tr-TR" dirty="0"/>
          </a:p>
        </p:txBody>
      </p:sp>
    </p:spTree>
    <p:extLst>
      <p:ext uri="{BB962C8B-B14F-4D97-AF65-F5344CB8AC3E}">
        <p14:creationId xmlns:p14="http://schemas.microsoft.com/office/powerpoint/2010/main" val="27203137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Resim" descr="ormanyangın.jpg"/>
          <p:cNvPicPr/>
          <p:nvPr/>
        </p:nvPicPr>
        <p:blipFill>
          <a:blip r:embed="rId3" cstate="print"/>
          <a:stretch>
            <a:fillRect/>
          </a:stretch>
        </p:blipFill>
        <p:spPr>
          <a:xfrm>
            <a:off x="581647" y="1960009"/>
            <a:ext cx="2168183" cy="1588227"/>
          </a:xfrm>
          <a:prstGeom prst="rect">
            <a:avLst/>
          </a:prstGeom>
          <a:ln>
            <a:noFill/>
          </a:ln>
          <a:effectLst>
            <a:softEdge rad="112500"/>
          </a:effectLst>
        </p:spPr>
      </p:pic>
      <p:pic>
        <p:nvPicPr>
          <p:cNvPr id="3" name="4 Resim" descr="sanayileşme.jpg"/>
          <p:cNvPicPr/>
          <p:nvPr/>
        </p:nvPicPr>
        <p:blipFill>
          <a:blip r:embed="rId4" cstate="print"/>
          <a:stretch>
            <a:fillRect/>
          </a:stretch>
        </p:blipFill>
        <p:spPr>
          <a:xfrm>
            <a:off x="7132035" y="1901598"/>
            <a:ext cx="2054068" cy="1830743"/>
          </a:xfrm>
          <a:prstGeom prst="rect">
            <a:avLst/>
          </a:prstGeom>
          <a:ln>
            <a:noFill/>
          </a:ln>
          <a:effectLst>
            <a:softEdge rad="112500"/>
          </a:effectLst>
        </p:spPr>
      </p:pic>
      <p:pic>
        <p:nvPicPr>
          <p:cNvPr id="4" name="6 Resim" descr="termik santral.jpg"/>
          <p:cNvPicPr/>
          <p:nvPr/>
        </p:nvPicPr>
        <p:blipFill>
          <a:blip r:embed="rId5" cstate="print"/>
          <a:stretch>
            <a:fillRect/>
          </a:stretch>
        </p:blipFill>
        <p:spPr>
          <a:xfrm>
            <a:off x="2880662" y="1934563"/>
            <a:ext cx="1768781" cy="1797778"/>
          </a:xfrm>
          <a:prstGeom prst="rect">
            <a:avLst/>
          </a:prstGeom>
          <a:ln>
            <a:noFill/>
          </a:ln>
          <a:effectLst>
            <a:softEdge rad="112500"/>
          </a:effectLst>
        </p:spPr>
      </p:pic>
      <p:pic>
        <p:nvPicPr>
          <p:cNvPr id="5" name="5 Resim" descr="şehrleşme.jpg"/>
          <p:cNvPicPr/>
          <p:nvPr/>
        </p:nvPicPr>
        <p:blipFill>
          <a:blip r:embed="rId6" cstate="print"/>
          <a:stretch>
            <a:fillRect/>
          </a:stretch>
        </p:blipFill>
        <p:spPr>
          <a:xfrm>
            <a:off x="9186103" y="1901598"/>
            <a:ext cx="2482592" cy="1830743"/>
          </a:xfrm>
          <a:prstGeom prst="rect">
            <a:avLst/>
          </a:prstGeom>
          <a:ln>
            <a:noFill/>
          </a:ln>
          <a:effectLst>
            <a:softEdge rad="112500"/>
          </a:effectLst>
        </p:spPr>
      </p:pic>
      <p:pic>
        <p:nvPicPr>
          <p:cNvPr id="6" name="7 Resim" descr="yanrdağ patlaması.jpg"/>
          <p:cNvPicPr/>
          <p:nvPr/>
        </p:nvPicPr>
        <p:blipFill>
          <a:blip r:embed="rId7" cstate="print"/>
          <a:stretch>
            <a:fillRect/>
          </a:stretch>
        </p:blipFill>
        <p:spPr>
          <a:xfrm>
            <a:off x="4803898" y="1998427"/>
            <a:ext cx="2168183" cy="1549809"/>
          </a:xfrm>
          <a:prstGeom prst="rect">
            <a:avLst/>
          </a:prstGeom>
          <a:ln>
            <a:noFill/>
          </a:ln>
          <a:effectLst>
            <a:softEdge rad="112500"/>
          </a:effectLst>
        </p:spPr>
      </p:pic>
      <p:sp>
        <p:nvSpPr>
          <p:cNvPr id="7" name="9 Dikdörtgen"/>
          <p:cNvSpPr/>
          <p:nvPr/>
        </p:nvSpPr>
        <p:spPr>
          <a:xfrm>
            <a:off x="4533020" y="3448606"/>
            <a:ext cx="2867586"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r>
              <a:rPr lang="tr-TR" sz="2400" b="1" kern="10" dirty="0" smtClean="0">
                <a:ln w="18000">
                  <a:solidFill>
                    <a:srgbClr val="C00000"/>
                  </a:solidFill>
                  <a:prstDash val="solid"/>
                  <a:miter lim="800000"/>
                </a:ln>
                <a:solidFill>
                  <a:schemeClr val="bg1"/>
                </a:solidFill>
                <a:effectLst>
                  <a:outerShdw blurRad="25500" dist="23000" dir="7020000" algn="tl">
                    <a:srgbClr val="000000">
                      <a:alpha val="50000"/>
                    </a:srgbClr>
                  </a:outerShdw>
                </a:effectLst>
                <a:latin typeface="Arial Black"/>
              </a:rPr>
              <a:t>Küresel Isınma</a:t>
            </a:r>
            <a:endParaRPr lang="tr-TR" sz="2400" b="1" dirty="0">
              <a:ln w="18000">
                <a:solidFill>
                  <a:srgbClr val="C00000"/>
                </a:solidFill>
                <a:prstDash val="solid"/>
                <a:miter lim="800000"/>
              </a:ln>
              <a:solidFill>
                <a:schemeClr val="bg1"/>
              </a:solidFill>
              <a:effectLst>
                <a:outerShdw blurRad="25500" dist="23000" dir="7020000" algn="tl">
                  <a:srgbClr val="000000">
                    <a:alpha val="50000"/>
                  </a:srgbClr>
                </a:outerShdw>
              </a:effectLst>
            </a:endParaRPr>
          </a:p>
        </p:txBody>
      </p:sp>
      <p:pic>
        <p:nvPicPr>
          <p:cNvPr id="8" name="0 Resim" descr="buzulların erimesi.jpg"/>
          <p:cNvPicPr/>
          <p:nvPr/>
        </p:nvPicPr>
        <p:blipFill>
          <a:blip r:embed="rId8" cstate="print"/>
          <a:stretch>
            <a:fillRect/>
          </a:stretch>
        </p:blipFill>
        <p:spPr>
          <a:xfrm>
            <a:off x="1011383" y="3934691"/>
            <a:ext cx="3221942" cy="2289857"/>
          </a:xfrm>
          <a:prstGeom prst="rect">
            <a:avLst/>
          </a:prstGeom>
          <a:ln>
            <a:noFill/>
          </a:ln>
          <a:effectLst>
            <a:softEdge rad="112500"/>
          </a:effectLst>
        </p:spPr>
      </p:pic>
      <p:pic>
        <p:nvPicPr>
          <p:cNvPr id="9" name="1 Resim" descr="deniz taşması.jpg"/>
          <p:cNvPicPr/>
          <p:nvPr/>
        </p:nvPicPr>
        <p:blipFill>
          <a:blip r:embed="rId9" cstate="print"/>
          <a:stretch>
            <a:fillRect/>
          </a:stretch>
        </p:blipFill>
        <p:spPr>
          <a:xfrm>
            <a:off x="4392528" y="4293471"/>
            <a:ext cx="2645854" cy="2056980"/>
          </a:xfrm>
          <a:prstGeom prst="rect">
            <a:avLst/>
          </a:prstGeom>
          <a:ln>
            <a:noFill/>
          </a:ln>
          <a:effectLst>
            <a:softEdge rad="112500"/>
          </a:effectLst>
        </p:spPr>
      </p:pic>
      <p:pic>
        <p:nvPicPr>
          <p:cNvPr id="10" name="2 Resim" descr="göl kuruması.jpg"/>
          <p:cNvPicPr/>
          <p:nvPr/>
        </p:nvPicPr>
        <p:blipFill>
          <a:blip r:embed="rId10" cstate="print"/>
          <a:stretch>
            <a:fillRect/>
          </a:stretch>
        </p:blipFill>
        <p:spPr>
          <a:xfrm>
            <a:off x="7338076" y="4116808"/>
            <a:ext cx="2772156" cy="2270137"/>
          </a:xfrm>
          <a:prstGeom prst="rect">
            <a:avLst/>
          </a:prstGeom>
          <a:ln>
            <a:noFill/>
          </a:ln>
          <a:effectLst>
            <a:softEdge rad="112500"/>
          </a:effectLst>
        </p:spPr>
      </p:pic>
      <p:sp>
        <p:nvSpPr>
          <p:cNvPr id="11" name="9 Dikdörtgen"/>
          <p:cNvSpPr/>
          <p:nvPr/>
        </p:nvSpPr>
        <p:spPr>
          <a:xfrm>
            <a:off x="5063831" y="6288780"/>
            <a:ext cx="2505363" cy="52322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İklim Krizi</a:t>
            </a:r>
            <a:endParaRPr lang="tr-TR"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2350299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1635270" y="1876916"/>
            <a:ext cx="8436986" cy="4981084"/>
          </a:xfrm>
          <a:prstGeom prst="rect">
            <a:avLst/>
          </a:prstGeom>
        </p:spPr>
      </p:pic>
    </p:spTree>
    <p:extLst>
      <p:ext uri="{BB962C8B-B14F-4D97-AF65-F5344CB8AC3E}">
        <p14:creationId xmlns:p14="http://schemas.microsoft.com/office/powerpoint/2010/main" val="24137677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l="9838" t="10781" r="26375" b="16384"/>
          <a:stretch>
            <a:fillRect/>
          </a:stretch>
        </p:blipFill>
        <p:spPr bwMode="auto">
          <a:xfrm>
            <a:off x="360134" y="2046881"/>
            <a:ext cx="5444937" cy="3661192"/>
          </a:xfrm>
          <a:prstGeom prst="rect">
            <a:avLst/>
          </a:prstGeom>
          <a:noFill/>
          <a:ln w="9525">
            <a:noFill/>
            <a:miter lim="800000"/>
            <a:headEnd/>
            <a:tailEnd/>
          </a:ln>
        </p:spPr>
      </p:pic>
      <p:pic>
        <p:nvPicPr>
          <p:cNvPr id="7" name="Picture 2"/>
          <p:cNvPicPr>
            <a:picLocks noChangeAspect="1" noChangeArrowheads="1"/>
          </p:cNvPicPr>
          <p:nvPr/>
        </p:nvPicPr>
        <p:blipFill>
          <a:blip r:embed="rId3" cstate="print"/>
          <a:srcRect l="5113" t="27589" r="36613" b="9381"/>
          <a:stretch>
            <a:fillRect/>
          </a:stretch>
        </p:blipFill>
        <p:spPr bwMode="auto">
          <a:xfrm>
            <a:off x="5566016" y="2029678"/>
            <a:ext cx="6473583" cy="3912305"/>
          </a:xfrm>
          <a:prstGeom prst="rect">
            <a:avLst/>
          </a:prstGeom>
          <a:noFill/>
          <a:ln w="9525">
            <a:noFill/>
            <a:miter lim="800000"/>
            <a:headEnd/>
            <a:tailEnd/>
          </a:ln>
        </p:spPr>
      </p:pic>
      <p:cxnSp>
        <p:nvCxnSpPr>
          <p:cNvPr id="8" name="7 Düz Bağlayıcı"/>
          <p:cNvCxnSpPr/>
          <p:nvPr/>
        </p:nvCxnSpPr>
        <p:spPr>
          <a:xfrm flipV="1">
            <a:off x="6883648" y="2314349"/>
            <a:ext cx="4754933" cy="854013"/>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9 Düz Bağlayıcı"/>
          <p:cNvCxnSpPr/>
          <p:nvPr/>
        </p:nvCxnSpPr>
        <p:spPr>
          <a:xfrm flipV="1">
            <a:off x="7227378" y="3339165"/>
            <a:ext cx="4640356" cy="91094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27749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783" t="17279" r="17320" b="16703"/>
          <a:stretch/>
        </p:blipFill>
        <p:spPr bwMode="auto">
          <a:xfrm>
            <a:off x="3378770" y="2282131"/>
            <a:ext cx="8423096" cy="4409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478408" y="1909227"/>
            <a:ext cx="3093467" cy="5078313"/>
          </a:xfrm>
          <a:prstGeom prst="rect">
            <a:avLst/>
          </a:prstGeom>
        </p:spPr>
        <p:txBody>
          <a:bodyPr wrap="square">
            <a:spAutoFit/>
          </a:bodyPr>
          <a:lstStyle/>
          <a:p>
            <a:r>
              <a:rPr lang="tr-TR" dirty="0" smtClean="0"/>
              <a:t>Küresel </a:t>
            </a:r>
            <a:r>
              <a:rPr lang="tr-TR" dirty="0"/>
              <a:t>iklim değişikliği nedeniyle, </a:t>
            </a:r>
            <a:r>
              <a:rPr lang="tr-TR" dirty="0" smtClean="0"/>
              <a:t>son yıllarda ülkemizde  </a:t>
            </a:r>
            <a:r>
              <a:rPr lang="tr-TR" dirty="0"/>
              <a:t>‘</a:t>
            </a:r>
            <a:r>
              <a:rPr lang="tr-TR" dirty="0" err="1"/>
              <a:t>katastrofik</a:t>
            </a:r>
            <a:r>
              <a:rPr lang="tr-TR" dirty="0"/>
              <a:t>‘ olarak adlandırılan büyük ölçekli doğa kaynaklı afetlerden </a:t>
            </a:r>
            <a:r>
              <a:rPr lang="tr-TR" dirty="0" err="1" smtClean="0"/>
              <a:t>hidro</a:t>
            </a:r>
            <a:r>
              <a:rPr lang="tr-TR" dirty="0" smtClean="0"/>
              <a:t>-meteorolojik karakterli </a:t>
            </a:r>
            <a:r>
              <a:rPr lang="tr-TR" dirty="0"/>
              <a:t>olanların </a:t>
            </a:r>
            <a:r>
              <a:rPr lang="tr-TR" dirty="0" smtClean="0"/>
              <a:t>sayısı artarak </a:t>
            </a:r>
            <a:r>
              <a:rPr lang="tr-TR" dirty="0"/>
              <a:t>2019 yılında </a:t>
            </a:r>
            <a:r>
              <a:rPr lang="tr-TR" dirty="0" smtClean="0"/>
              <a:t>uzun </a:t>
            </a:r>
            <a:r>
              <a:rPr lang="tr-TR" dirty="0"/>
              <a:t>yılların en </a:t>
            </a:r>
            <a:r>
              <a:rPr lang="tr-TR" dirty="0" smtClean="0"/>
              <a:t>yüksek değerine </a:t>
            </a:r>
            <a:r>
              <a:rPr lang="tr-TR" b="1" dirty="0" smtClean="0"/>
              <a:t>936 adete </a:t>
            </a:r>
            <a:r>
              <a:rPr lang="tr-TR" dirty="0" smtClean="0"/>
              <a:t>ulaşmıştır.</a:t>
            </a:r>
          </a:p>
          <a:p>
            <a:r>
              <a:rPr lang="tr-TR" b="1" dirty="0" smtClean="0"/>
              <a:t>2019 </a:t>
            </a:r>
            <a:r>
              <a:rPr lang="tr-TR" b="1" dirty="0"/>
              <a:t>yılı içinde </a:t>
            </a:r>
            <a:r>
              <a:rPr lang="tr-TR" dirty="0"/>
              <a:t>en fazla meydana gelen meteorolojik karakterli doğa kaynaklı afet </a:t>
            </a:r>
            <a:r>
              <a:rPr lang="tr-TR" b="1" dirty="0"/>
              <a:t>332 adet </a:t>
            </a:r>
            <a:r>
              <a:rPr lang="tr-TR" dirty="0"/>
              <a:t>ile şiddetli yağış/sel olayıdır. ikinci sırada </a:t>
            </a:r>
            <a:r>
              <a:rPr lang="tr-TR" b="1" dirty="0"/>
              <a:t>257 adet </a:t>
            </a:r>
            <a:r>
              <a:rPr lang="tr-TR" dirty="0"/>
              <a:t>ile fırtına; üçüncü sırada ise </a:t>
            </a:r>
            <a:r>
              <a:rPr lang="tr-TR" b="1" dirty="0"/>
              <a:t>167  adet </a:t>
            </a:r>
            <a:r>
              <a:rPr lang="tr-TR" dirty="0"/>
              <a:t>ile dolu afeti gelmektedir. </a:t>
            </a:r>
          </a:p>
          <a:p>
            <a:endParaRPr lang="tr-TR" dirty="0"/>
          </a:p>
        </p:txBody>
      </p:sp>
    </p:spTree>
    <p:extLst>
      <p:ext uri="{BB962C8B-B14F-4D97-AF65-F5344CB8AC3E}">
        <p14:creationId xmlns:p14="http://schemas.microsoft.com/office/powerpoint/2010/main" val="7178503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585788" y="1896801"/>
            <a:ext cx="11015662" cy="3416320"/>
          </a:xfrm>
          <a:prstGeom prst="rect">
            <a:avLst/>
          </a:prstGeom>
        </p:spPr>
        <p:txBody>
          <a:bodyPr wrap="square">
            <a:spAutoFit/>
          </a:bodyPr>
          <a:lstStyle/>
          <a:p>
            <a:pPr algn="just"/>
            <a:r>
              <a:rPr lang="tr-TR" b="1" dirty="0">
                <a:solidFill>
                  <a:srgbClr val="C00000"/>
                </a:solidFill>
              </a:rPr>
              <a:t>İKLİM KRİZİ VE TARIM</a:t>
            </a:r>
          </a:p>
          <a:p>
            <a:pPr algn="just"/>
            <a:r>
              <a:rPr lang="tr-TR" dirty="0" err="1"/>
              <a:t>Mohan</a:t>
            </a:r>
            <a:r>
              <a:rPr lang="tr-TR" dirty="0"/>
              <a:t>  </a:t>
            </a:r>
            <a:r>
              <a:rPr lang="tr-TR" dirty="0" err="1"/>
              <a:t>K.Wali</a:t>
            </a:r>
            <a:r>
              <a:rPr lang="tr-TR" dirty="0"/>
              <a:t> ve ark. (1999)’</a:t>
            </a:r>
            <a:r>
              <a:rPr lang="tr-TR" dirty="0" err="1"/>
              <a:t>na</a:t>
            </a:r>
            <a:r>
              <a:rPr lang="tr-TR" dirty="0"/>
              <a:t> göre Yüksek sıcaklıklar fotosentezi azaltabilir hatta durdurabilir, </a:t>
            </a:r>
            <a:r>
              <a:rPr lang="tr-TR" dirty="0" err="1"/>
              <a:t>polinasyon</a:t>
            </a:r>
            <a:r>
              <a:rPr lang="tr-TR" dirty="0"/>
              <a:t> (tozlaşma) engellenebilir, bitkilerin aşırı su kayıplarına neden olabilir. </a:t>
            </a:r>
          </a:p>
          <a:p>
            <a:pPr algn="just"/>
            <a:r>
              <a:rPr lang="tr-TR" dirty="0"/>
              <a:t>Atmosferde biriken CO</a:t>
            </a:r>
            <a:r>
              <a:rPr lang="tr-TR" baseline="-25000" dirty="0"/>
              <a:t>2</a:t>
            </a:r>
            <a:r>
              <a:rPr lang="tr-TR" dirty="0"/>
              <a:t> miktarının yükselmesi bir yandan sıcaklığı artırır iken diğer yandan da ürün verimini artıracağı düşünülse de bu artışın sıcaklık artışının verim üzerindeki zararlı etkilerini karşılamaya yetmeyeceği gibi önemli ürünlerde CO2 in verim artışındaki  olumlu etkisi görülemeyecektir.</a:t>
            </a:r>
          </a:p>
          <a:p>
            <a:pPr algn="just"/>
            <a:endParaRPr lang="tr-TR" dirty="0"/>
          </a:p>
          <a:p>
            <a:pPr algn="just"/>
            <a:r>
              <a:rPr lang="tr-TR" dirty="0"/>
              <a:t>Bitkinin  yaşam döngüsündeki en hassas dönemin </a:t>
            </a:r>
            <a:r>
              <a:rPr lang="tr-TR" dirty="0" err="1"/>
              <a:t>polinasyon</a:t>
            </a:r>
            <a:r>
              <a:rPr lang="tr-TR" dirty="0"/>
              <a:t> olduğunu, özellikle dünyadaki 3 temel gıda maddesinin  (pirinç, buğday ve mısır) bu süreçte çok hassas olduğunu belirten araştırmacılar Mısırın üreyebilmesi için </a:t>
            </a:r>
            <a:r>
              <a:rPr lang="tr-TR" b="1" dirty="0"/>
              <a:t>püsküllerindeki polenlerin </a:t>
            </a:r>
            <a:r>
              <a:rPr lang="tr-TR" dirty="0"/>
              <a:t>her mısır </a:t>
            </a:r>
            <a:r>
              <a:rPr lang="tr-TR" b="1" dirty="0"/>
              <a:t>koçanının ucunda ve dane yuvalarına bağlı ince püskül liflerine</a:t>
            </a:r>
            <a:r>
              <a:rPr lang="tr-TR" dirty="0"/>
              <a:t>  düşmesi gerektiğini;  yuvalarda danenin gelişebilmesi için ise </a:t>
            </a:r>
            <a:r>
              <a:rPr lang="tr-TR" b="1" dirty="0"/>
              <a:t>polenlerin püskül liflerinden tohum yuvasına doğru ilerlemesi</a:t>
            </a:r>
            <a:r>
              <a:rPr lang="tr-TR" dirty="0"/>
              <a:t> gerektiğini </a:t>
            </a:r>
            <a:r>
              <a:rPr lang="tr-TR"/>
              <a:t>bildirmişlerdir</a:t>
            </a:r>
            <a:r>
              <a:rPr lang="tr-TR" smtClean="0"/>
              <a:t>.</a:t>
            </a:r>
            <a:endParaRPr lang="tr-TR" dirty="0"/>
          </a:p>
        </p:txBody>
      </p:sp>
    </p:spTree>
    <p:extLst>
      <p:ext uri="{BB962C8B-B14F-4D97-AF65-F5344CB8AC3E}">
        <p14:creationId xmlns:p14="http://schemas.microsoft.com/office/powerpoint/2010/main" val="11378168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81891" y="2289014"/>
            <a:ext cx="10931237" cy="2862322"/>
          </a:xfrm>
          <a:prstGeom prst="rect">
            <a:avLst/>
          </a:prstGeom>
        </p:spPr>
        <p:txBody>
          <a:bodyPr wrap="square">
            <a:spAutoFit/>
          </a:bodyPr>
          <a:lstStyle/>
          <a:p>
            <a:pPr algn="just"/>
            <a:r>
              <a:rPr lang="tr-TR" sz="2400" b="1" dirty="0">
                <a:solidFill>
                  <a:srgbClr val="C00000"/>
                </a:solidFill>
              </a:rPr>
              <a:t>ÖNEMLİ TANIMLAR  KAVRAMLAR :</a:t>
            </a:r>
          </a:p>
          <a:p>
            <a:pPr algn="just"/>
            <a:endParaRPr lang="tr-TR" sz="600" b="1" i="1" dirty="0">
              <a:solidFill>
                <a:srgbClr val="C00000"/>
              </a:solidFill>
            </a:endParaRPr>
          </a:p>
          <a:p>
            <a:pPr algn="just"/>
            <a:r>
              <a:rPr lang="tr-TR" dirty="0"/>
              <a:t>Sanayi devriminden günümüze, özellikle fosil yakıtların yakılması, ormansızlaşma ve sanayi süreçleri gibi çeşitli insan etkinlikleri ile atmosfere salınan sera gazlarının atmosferdeki birikimlerinin hızlı artışına bağlı olarak, şehirleşmenin de katkısıyla doğal sera etkisinin kuvvetlenmesi sonucunda, yeryüzündeki ve atmosferin alt bölümlerindeki sıcaklık artışına </a:t>
            </a:r>
            <a:r>
              <a:rPr lang="tr-TR" b="1" kern="1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Black"/>
              </a:rPr>
              <a:t>Küresel Isınma </a:t>
            </a:r>
            <a:r>
              <a:rPr lang="tr-TR" dirty="0"/>
              <a:t>adı verilmektedir.</a:t>
            </a:r>
          </a:p>
          <a:p>
            <a:pPr algn="just"/>
            <a:endParaRPr lang="tr-TR" dirty="0"/>
          </a:p>
          <a:p>
            <a:pPr algn="just" fontAlgn="base"/>
            <a:r>
              <a:rPr lang="tr-TR" dirty="0">
                <a:cs typeface="Times New Roman" pitchFamily="18" charset="0"/>
              </a:rPr>
              <a:t>Küresel ısınmanın kaçınılmaz etkisi iklim değişikliğidir (</a:t>
            </a:r>
            <a:r>
              <a:rPr lang="tr-TR" sz="2400" b="1" dirty="0">
                <a:ln w="12700">
                  <a:solidFill>
                    <a:srgbClr val="C00000"/>
                  </a:solidFill>
                  <a:prstDash val="solid"/>
                </a:ln>
                <a:effectLst>
                  <a:outerShdw blurRad="41275" dist="20320" dir="1800000" algn="tl" rotWithShape="0">
                    <a:srgbClr val="000000">
                      <a:alpha val="40000"/>
                    </a:srgbClr>
                  </a:outerShdw>
                </a:effectLst>
                <a:cs typeface="Times New Roman" pitchFamily="18" charset="0"/>
              </a:rPr>
              <a:t>krizidir</a:t>
            </a:r>
            <a:r>
              <a:rPr lang="tr-TR" dirty="0">
                <a:cs typeface="Times New Roman" pitchFamily="18" charset="0"/>
              </a:rPr>
              <a:t>). iklimdeki önemli değişimler ve bunun etkileri yer küremizi ciddi bir biçimde etkisi altına almış olup , söz konusu  etkilerin gelecekte çözülmesi güç ve daha da belirgin hale geleceği beklenmektedir</a:t>
            </a:r>
            <a:r>
              <a:rPr lang="tr-TR" dirty="0"/>
              <a:t>. </a:t>
            </a:r>
          </a:p>
        </p:txBody>
      </p:sp>
    </p:spTree>
    <p:extLst>
      <p:ext uri="{BB962C8B-B14F-4D97-AF65-F5344CB8AC3E}">
        <p14:creationId xmlns:p14="http://schemas.microsoft.com/office/powerpoint/2010/main" val="2206851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8 Dikdörtgen"/>
          <p:cNvSpPr/>
          <p:nvPr/>
        </p:nvSpPr>
        <p:spPr>
          <a:xfrm>
            <a:off x="556320" y="1603188"/>
            <a:ext cx="11635680" cy="4801314"/>
          </a:xfrm>
          <a:prstGeom prst="rect">
            <a:avLst/>
          </a:prstGeom>
        </p:spPr>
        <p:txBody>
          <a:bodyPr wrap="square">
            <a:spAutoFit/>
          </a:bodyPr>
          <a:lstStyle/>
          <a:p>
            <a:endParaRPr lang="tr-TR" dirty="0" smtClean="0">
              <a:cs typeface="Times New Roman" pitchFamily="18" charset="0"/>
            </a:endParaRPr>
          </a:p>
          <a:p>
            <a:r>
              <a:rPr lang="tr-TR" dirty="0" smtClean="0">
                <a:cs typeface="Times New Roman" pitchFamily="18" charset="0"/>
              </a:rPr>
              <a:t>Sıcaklık normalin üzerinde olduğunda püskül lifleri çabucak kurur, kahverengiye döner ve döllenme sürecinde görevini yapamaz. ( polenler 3 gün; </a:t>
            </a:r>
            <a:r>
              <a:rPr lang="tr-TR" dirty="0" err="1" smtClean="0">
                <a:cs typeface="Times New Roman" pitchFamily="18" charset="0"/>
              </a:rPr>
              <a:t>stigmalar</a:t>
            </a:r>
            <a:r>
              <a:rPr lang="tr-TR" dirty="0" smtClean="0">
                <a:cs typeface="Times New Roman" pitchFamily="18" charset="0"/>
              </a:rPr>
              <a:t> ise 4 gün canlı kalabiliyor)</a:t>
            </a:r>
          </a:p>
          <a:p>
            <a:endParaRPr lang="tr-TR" dirty="0" smtClean="0">
              <a:cs typeface="Times New Roman" pitchFamily="18" charset="0"/>
            </a:endParaRPr>
          </a:p>
          <a:p>
            <a:endParaRPr lang="tr-TR" dirty="0" smtClean="0">
              <a:cs typeface="Times New Roman" pitchFamily="18" charset="0"/>
            </a:endParaRPr>
          </a:p>
          <a:p>
            <a:endParaRPr lang="tr-TR" dirty="0" smtClean="0">
              <a:cs typeface="Times New Roman" pitchFamily="18" charset="0"/>
            </a:endParaRPr>
          </a:p>
          <a:p>
            <a:endParaRPr lang="tr-TR" dirty="0" smtClean="0">
              <a:cs typeface="Times New Roman" pitchFamily="18" charset="0"/>
            </a:endParaRPr>
          </a:p>
          <a:p>
            <a:endParaRPr lang="tr-TR" dirty="0" smtClean="0">
              <a:cs typeface="Times New Roman" pitchFamily="18" charset="0"/>
            </a:endParaRPr>
          </a:p>
          <a:p>
            <a:endParaRPr lang="tr-TR" dirty="0" smtClean="0">
              <a:cs typeface="Times New Roman" pitchFamily="18" charset="0"/>
            </a:endParaRPr>
          </a:p>
          <a:p>
            <a:endParaRPr lang="tr-TR" dirty="0" smtClean="0">
              <a:cs typeface="Times New Roman" pitchFamily="18" charset="0"/>
            </a:endParaRPr>
          </a:p>
          <a:p>
            <a:endParaRPr lang="tr-TR" dirty="0" smtClean="0">
              <a:cs typeface="Times New Roman" pitchFamily="18" charset="0"/>
            </a:endParaRPr>
          </a:p>
          <a:p>
            <a:endParaRPr lang="tr-TR" dirty="0" smtClean="0">
              <a:cs typeface="Times New Roman" pitchFamily="18" charset="0"/>
            </a:endParaRPr>
          </a:p>
          <a:p>
            <a:endParaRPr lang="tr-TR" dirty="0" smtClean="0">
              <a:cs typeface="Times New Roman" pitchFamily="18" charset="0"/>
            </a:endParaRPr>
          </a:p>
          <a:p>
            <a:r>
              <a:rPr lang="tr-TR" dirty="0" smtClean="0">
                <a:cs typeface="Times New Roman" pitchFamily="18" charset="0"/>
              </a:rPr>
              <a:t>Filipinlerde yapılan araştırmada  bilim insanları 34 </a:t>
            </a:r>
            <a:r>
              <a:rPr lang="tr-TR" baseline="30000" dirty="0" err="1" smtClean="0">
                <a:cs typeface="Times New Roman" pitchFamily="18" charset="0"/>
              </a:rPr>
              <a:t>o</a:t>
            </a:r>
            <a:r>
              <a:rPr lang="tr-TR" dirty="0" err="1" smtClean="0">
                <a:cs typeface="Times New Roman" pitchFamily="18" charset="0"/>
              </a:rPr>
              <a:t>C</a:t>
            </a:r>
            <a:r>
              <a:rPr lang="tr-TR" dirty="0" smtClean="0">
                <a:cs typeface="Times New Roman" pitchFamily="18" charset="0"/>
              </a:rPr>
              <a:t> ‘de %100 olan </a:t>
            </a:r>
            <a:r>
              <a:rPr lang="tr-TR" dirty="0" err="1" smtClean="0">
                <a:cs typeface="Times New Roman" pitchFamily="18" charset="0"/>
              </a:rPr>
              <a:t>polinasyonun</a:t>
            </a:r>
            <a:r>
              <a:rPr lang="tr-TR" dirty="0" smtClean="0">
                <a:cs typeface="Times New Roman" pitchFamily="18" charset="0"/>
              </a:rPr>
              <a:t> , 40 </a:t>
            </a:r>
            <a:r>
              <a:rPr lang="tr-TR" baseline="30000" dirty="0" err="1" smtClean="0">
                <a:cs typeface="Times New Roman" pitchFamily="18" charset="0"/>
              </a:rPr>
              <a:t>o</a:t>
            </a:r>
            <a:r>
              <a:rPr lang="tr-TR" dirty="0" err="1" smtClean="0">
                <a:cs typeface="Times New Roman" pitchFamily="18" charset="0"/>
              </a:rPr>
              <a:t>C</a:t>
            </a:r>
            <a:r>
              <a:rPr lang="tr-TR" dirty="0" smtClean="0">
                <a:cs typeface="Times New Roman" pitchFamily="18" charset="0"/>
              </a:rPr>
              <a:t> ‘de nerede ise sıfıra düştüğünü belirlemişlerdir.</a:t>
            </a:r>
          </a:p>
          <a:p>
            <a:r>
              <a:rPr lang="tr-TR" dirty="0" smtClean="0">
                <a:cs typeface="Times New Roman" pitchFamily="18" charset="0"/>
              </a:rPr>
              <a:t>Hindistan’ın kuzeyinde 1 </a:t>
            </a:r>
            <a:r>
              <a:rPr lang="tr-TR" baseline="30000" dirty="0" err="1" smtClean="0">
                <a:cs typeface="Times New Roman" pitchFamily="18" charset="0"/>
              </a:rPr>
              <a:t>o</a:t>
            </a:r>
            <a:r>
              <a:rPr lang="tr-TR" dirty="0" err="1" smtClean="0">
                <a:cs typeface="Times New Roman" pitchFamily="18" charset="0"/>
              </a:rPr>
              <a:t>C’lik</a:t>
            </a:r>
            <a:r>
              <a:rPr lang="tr-TR" dirty="0" smtClean="0">
                <a:cs typeface="Times New Roman" pitchFamily="18" charset="0"/>
              </a:rPr>
              <a:t> artışın Buğday verimini etkilemediğini  ancak  2 </a:t>
            </a:r>
            <a:r>
              <a:rPr lang="tr-TR" baseline="30000" dirty="0" err="1" smtClean="0">
                <a:cs typeface="Times New Roman" pitchFamily="18" charset="0"/>
              </a:rPr>
              <a:t>o</a:t>
            </a:r>
            <a:r>
              <a:rPr lang="tr-TR" dirty="0" err="1" smtClean="0">
                <a:cs typeface="Times New Roman" pitchFamily="18" charset="0"/>
              </a:rPr>
              <a:t>C’lik</a:t>
            </a:r>
            <a:r>
              <a:rPr lang="tr-TR" dirty="0" smtClean="0">
                <a:cs typeface="Times New Roman" pitchFamily="18" charset="0"/>
              </a:rPr>
              <a:t> artışın hemen hemen her yerde verimi önemli ölçüde azalttığını belirlemişlerdir. </a:t>
            </a:r>
            <a:endParaRPr lang="tr-TR" dirty="0"/>
          </a:p>
        </p:txBody>
      </p:sp>
      <p:pic>
        <p:nvPicPr>
          <p:cNvPr id="4" name="Picture 3"/>
          <p:cNvPicPr>
            <a:picLocks noChangeAspect="1" noChangeArrowheads="1"/>
          </p:cNvPicPr>
          <p:nvPr/>
        </p:nvPicPr>
        <p:blipFill>
          <a:blip r:embed="rId3" cstate="print"/>
          <a:srcRect t="31791" r="1963" b="16384"/>
          <a:stretch>
            <a:fillRect/>
          </a:stretch>
        </p:blipFill>
        <p:spPr bwMode="auto">
          <a:xfrm>
            <a:off x="556320" y="2492578"/>
            <a:ext cx="11123062" cy="2658504"/>
          </a:xfrm>
          <a:prstGeom prst="rect">
            <a:avLst/>
          </a:prstGeom>
          <a:ln>
            <a:noFill/>
          </a:ln>
          <a:effectLst>
            <a:softEdge rad="112500"/>
          </a:effectLst>
        </p:spPr>
      </p:pic>
    </p:spTree>
    <p:extLst>
      <p:ext uri="{BB962C8B-B14F-4D97-AF65-F5344CB8AC3E}">
        <p14:creationId xmlns:p14="http://schemas.microsoft.com/office/powerpoint/2010/main" val="37336725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1787670" y="1850448"/>
            <a:ext cx="7425602" cy="4744315"/>
          </a:xfrm>
          <a:prstGeom prst="rect">
            <a:avLst/>
          </a:prstGeom>
        </p:spPr>
      </p:pic>
      <p:sp>
        <p:nvSpPr>
          <p:cNvPr id="3" name="Dikdörtgen 2"/>
          <p:cNvSpPr/>
          <p:nvPr/>
        </p:nvSpPr>
        <p:spPr>
          <a:xfrm>
            <a:off x="4994937" y="5823741"/>
            <a:ext cx="4329171" cy="584775"/>
          </a:xfrm>
          <a:prstGeom prst="rect">
            <a:avLst/>
          </a:prstGeom>
        </p:spPr>
        <p:txBody>
          <a:bodyPr wrap="square">
            <a:spAutoFit/>
          </a:bodyPr>
          <a:lstStyle/>
          <a:p>
            <a:r>
              <a:rPr lang="tr-TR" sz="1600" b="1" dirty="0" smtClean="0">
                <a:cs typeface="Times New Roman" pitchFamily="18" charset="0"/>
              </a:rPr>
              <a:t>Küresel İklim değişikliğinin yarattığı tehlikelerden </a:t>
            </a:r>
          </a:p>
          <a:p>
            <a:r>
              <a:rPr lang="tr-TR" sz="1600" b="1" dirty="0" smtClean="0">
                <a:cs typeface="Times New Roman" pitchFamily="18" charset="0"/>
              </a:rPr>
              <a:t>sektörlerin  etkilenme durumu –Nilüfer BURSA</a:t>
            </a:r>
            <a:endParaRPr lang="tr-TR" sz="1600" b="1" dirty="0"/>
          </a:p>
        </p:txBody>
      </p:sp>
    </p:spTree>
    <p:extLst>
      <p:ext uri="{BB962C8B-B14F-4D97-AF65-F5344CB8AC3E}">
        <p14:creationId xmlns:p14="http://schemas.microsoft.com/office/powerpoint/2010/main" val="28934620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a:stretch>
            <a:fillRect/>
          </a:stretch>
        </p:blipFill>
        <p:spPr>
          <a:xfrm>
            <a:off x="4895171" y="1886177"/>
            <a:ext cx="6658202" cy="4739599"/>
          </a:xfrm>
          <a:prstGeom prst="rect">
            <a:avLst/>
          </a:prstGeom>
        </p:spPr>
      </p:pic>
      <p:pic>
        <p:nvPicPr>
          <p:cNvPr id="5" name="Resim 4"/>
          <p:cNvPicPr>
            <a:picLocks noChangeAspect="1"/>
          </p:cNvPicPr>
          <p:nvPr/>
        </p:nvPicPr>
        <p:blipFill>
          <a:blip r:embed="rId4"/>
          <a:stretch>
            <a:fillRect/>
          </a:stretch>
        </p:blipFill>
        <p:spPr>
          <a:xfrm>
            <a:off x="692150" y="1886177"/>
            <a:ext cx="4039507" cy="2877887"/>
          </a:xfrm>
          <a:prstGeom prst="rect">
            <a:avLst/>
          </a:prstGeom>
        </p:spPr>
      </p:pic>
    </p:spTree>
    <p:extLst>
      <p:ext uri="{BB962C8B-B14F-4D97-AF65-F5344CB8AC3E}">
        <p14:creationId xmlns:p14="http://schemas.microsoft.com/office/powerpoint/2010/main" val="332910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3"/>
          <a:stretch>
            <a:fillRect/>
          </a:stretch>
        </p:blipFill>
        <p:spPr>
          <a:xfrm>
            <a:off x="6407295" y="1908896"/>
            <a:ext cx="5268880" cy="4645249"/>
          </a:xfrm>
          <a:prstGeom prst="rect">
            <a:avLst/>
          </a:prstGeom>
        </p:spPr>
      </p:pic>
      <p:pic>
        <p:nvPicPr>
          <p:cNvPr id="5" name="Resim 4"/>
          <p:cNvPicPr>
            <a:picLocks noChangeAspect="1"/>
          </p:cNvPicPr>
          <p:nvPr/>
        </p:nvPicPr>
        <p:blipFill>
          <a:blip r:embed="rId4"/>
          <a:stretch>
            <a:fillRect/>
          </a:stretch>
        </p:blipFill>
        <p:spPr>
          <a:xfrm>
            <a:off x="486643" y="1908895"/>
            <a:ext cx="5821928" cy="4645249"/>
          </a:xfrm>
          <a:prstGeom prst="rect">
            <a:avLst/>
          </a:prstGeom>
        </p:spPr>
      </p:pic>
    </p:spTree>
    <p:extLst>
      <p:ext uri="{BB962C8B-B14F-4D97-AF65-F5344CB8AC3E}">
        <p14:creationId xmlns:p14="http://schemas.microsoft.com/office/powerpoint/2010/main" val="20017445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a:picLocks noChangeAspect="1"/>
          </p:cNvPicPr>
          <p:nvPr/>
        </p:nvPicPr>
        <p:blipFill>
          <a:blip r:embed="rId3"/>
          <a:stretch>
            <a:fillRect/>
          </a:stretch>
        </p:blipFill>
        <p:spPr>
          <a:xfrm>
            <a:off x="529431" y="1843067"/>
            <a:ext cx="5718791" cy="4576763"/>
          </a:xfrm>
          <a:prstGeom prst="rect">
            <a:avLst/>
          </a:prstGeom>
        </p:spPr>
      </p:pic>
      <p:pic>
        <p:nvPicPr>
          <p:cNvPr id="8" name="Resim 7"/>
          <p:cNvPicPr>
            <a:picLocks noChangeAspect="1"/>
          </p:cNvPicPr>
          <p:nvPr/>
        </p:nvPicPr>
        <p:blipFill>
          <a:blip r:embed="rId4"/>
          <a:stretch>
            <a:fillRect/>
          </a:stretch>
        </p:blipFill>
        <p:spPr>
          <a:xfrm>
            <a:off x="6448479" y="1843067"/>
            <a:ext cx="4962525" cy="4695825"/>
          </a:xfrm>
          <a:prstGeom prst="rect">
            <a:avLst/>
          </a:prstGeom>
        </p:spPr>
      </p:pic>
      <p:pic>
        <p:nvPicPr>
          <p:cNvPr id="9" name="Resim 8"/>
          <p:cNvPicPr>
            <a:picLocks noChangeAspect="1"/>
          </p:cNvPicPr>
          <p:nvPr/>
        </p:nvPicPr>
        <p:blipFill>
          <a:blip r:embed="rId5"/>
          <a:stretch>
            <a:fillRect/>
          </a:stretch>
        </p:blipFill>
        <p:spPr>
          <a:xfrm>
            <a:off x="529431" y="6412406"/>
            <a:ext cx="3762343" cy="445594"/>
          </a:xfrm>
          <a:prstGeom prst="rect">
            <a:avLst/>
          </a:prstGeom>
        </p:spPr>
      </p:pic>
    </p:spTree>
    <p:extLst>
      <p:ext uri="{BB962C8B-B14F-4D97-AF65-F5344CB8AC3E}">
        <p14:creationId xmlns:p14="http://schemas.microsoft.com/office/powerpoint/2010/main" val="34406177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223" y="4447569"/>
            <a:ext cx="1980029" cy="369332"/>
          </a:xfrm>
          <a:prstGeom prst="rect">
            <a:avLst/>
          </a:prstGeom>
          <a:noFill/>
        </p:spPr>
        <p:txBody>
          <a:bodyPr wrap="none" rtlCol="0">
            <a:spAutoFit/>
          </a:bodyPr>
          <a:lstStyle/>
          <a:p>
            <a:r>
              <a:rPr lang="en-GB" b="1" dirty="0">
                <a:solidFill>
                  <a:schemeClr val="bg1"/>
                </a:solidFill>
                <a:latin typeface="Arial" panose="020B0604020202020204" pitchFamily="34" charset="0"/>
                <a:ea typeface="Times New Roman" panose="02020603050405020304" pitchFamily="18" charset="0"/>
              </a:rPr>
              <a:t>Kick-off Meeting</a:t>
            </a:r>
            <a:endParaRPr lang="en-US" dirty="0">
              <a:solidFill>
                <a:schemeClr val="bg1"/>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4785"/>
          <a:stretch/>
        </p:blipFill>
        <p:spPr bwMode="auto">
          <a:xfrm>
            <a:off x="1675667" y="3780630"/>
            <a:ext cx="8165019" cy="1540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1708364" y="2369642"/>
            <a:ext cx="8132322" cy="132343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8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TEŞEKKÜRLER</a:t>
            </a:r>
          </a:p>
        </p:txBody>
      </p:sp>
    </p:spTree>
    <p:extLst>
      <p:ext uri="{BB962C8B-B14F-4D97-AF65-F5344CB8AC3E}">
        <p14:creationId xmlns:p14="http://schemas.microsoft.com/office/powerpoint/2010/main" val="755262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89708" y="1992161"/>
            <a:ext cx="10640292" cy="3477875"/>
          </a:xfrm>
          <a:prstGeom prst="rect">
            <a:avLst/>
          </a:prstGeom>
        </p:spPr>
        <p:txBody>
          <a:bodyPr wrap="square">
            <a:spAutoFit/>
          </a:bodyPr>
          <a:lstStyle/>
          <a:p>
            <a:pPr algn="just"/>
            <a:r>
              <a:rPr lang="tr-TR" sz="2000" dirty="0"/>
              <a:t>Birleşmiş Milletler İklim Değişikliği Çerçeve </a:t>
            </a:r>
            <a:r>
              <a:rPr lang="tr-TR" sz="2000" dirty="0" smtClean="0"/>
              <a:t>Sözleşmesinde </a:t>
            </a:r>
            <a:r>
              <a:rPr lang="tr-TR" sz="2000" b="1" dirty="0" smtClean="0"/>
              <a:t>İklim </a:t>
            </a:r>
            <a:r>
              <a:rPr lang="tr-TR" sz="2000" b="1" dirty="0"/>
              <a:t>değişikliği (krizi), </a:t>
            </a:r>
            <a:r>
              <a:rPr lang="tr-TR" dirty="0"/>
              <a:t>“karşılaştırılabilir zaman dilimlerinde gözlenen doğal iklim değişikliğine ek olarak doğrudan veya dolaylı olarak </a:t>
            </a:r>
            <a:r>
              <a:rPr lang="tr-TR" b="1" dirty="0"/>
              <a:t>küresel atmosferin bileşimini bozan insan faaliyetleri sonucunda iklimde oluşan değişikli</a:t>
            </a:r>
            <a:r>
              <a:rPr lang="tr-TR" dirty="0"/>
              <a:t>k” olarak tanımlanmıştır .</a:t>
            </a:r>
          </a:p>
          <a:p>
            <a:pPr algn="just"/>
            <a:r>
              <a:rPr lang="tr-TR" sz="800" dirty="0"/>
              <a:t> </a:t>
            </a:r>
          </a:p>
          <a:p>
            <a:pPr algn="just"/>
            <a:r>
              <a:rPr lang="tr-TR" sz="2000" b="1" dirty="0"/>
              <a:t>iklim değişikliğinin zararlı etkileri ise  </a:t>
            </a:r>
            <a:r>
              <a:rPr lang="tr-TR" dirty="0"/>
              <a:t>“iklim değişikliği ( </a:t>
            </a:r>
            <a:r>
              <a:rPr lang="tr-TR" sz="2400" b="1" dirty="0"/>
              <a:t>krizi </a:t>
            </a:r>
            <a:r>
              <a:rPr lang="tr-TR" dirty="0"/>
              <a:t>) sonucunda fiziksel çevrede veya </a:t>
            </a:r>
            <a:r>
              <a:rPr lang="tr-TR" dirty="0" err="1"/>
              <a:t>biyotada</a:t>
            </a:r>
            <a:r>
              <a:rPr lang="tr-TR" dirty="0"/>
              <a:t> ortaya çıkan ve doğal haldeki veya yönetim altındaki ekosistemlerin bileşimi, kendilerini onarma yeteneği ve verimliliği veya </a:t>
            </a:r>
            <a:r>
              <a:rPr lang="tr-TR" dirty="0" err="1"/>
              <a:t>sosyo</a:t>
            </a:r>
            <a:r>
              <a:rPr lang="tr-TR" dirty="0"/>
              <a:t>-ekonomik sistemlerin çalışması veya insan sağlığı ve refahı üzerinde önemli zararlı etkileri olan ve acil önlem alınması gereken değişiklikler” olarak nitelendirilmektedir .</a:t>
            </a:r>
          </a:p>
          <a:p>
            <a:pPr algn="just"/>
            <a:endParaRPr lang="tr-TR" sz="900" dirty="0"/>
          </a:p>
          <a:p>
            <a:pPr algn="just" fontAlgn="base"/>
            <a:r>
              <a:rPr lang="tr-TR" dirty="0"/>
              <a:t>                          </a:t>
            </a:r>
            <a:r>
              <a:rPr lang="tr-TR" sz="2400" b="1" dirty="0"/>
              <a:t>iklim değişikliği= iklim krizi</a:t>
            </a:r>
          </a:p>
          <a:p>
            <a:pPr algn="just" fontAlgn="base"/>
            <a:endParaRPr lang="tr-TR" sz="900" b="1" dirty="0"/>
          </a:p>
          <a:p>
            <a:pPr algn="just" fontAlgn="base"/>
            <a:r>
              <a:rPr lang="tr-TR" dirty="0"/>
              <a:t>Son yıllarda </a:t>
            </a:r>
            <a:r>
              <a:rPr lang="tr-TR" dirty="0">
                <a:solidFill>
                  <a:srgbClr val="C00000"/>
                </a:solidFill>
              </a:rPr>
              <a:t> </a:t>
            </a:r>
            <a:r>
              <a:rPr lang="tr-TR" b="1" dirty="0">
                <a:solidFill>
                  <a:srgbClr val="C00000"/>
                </a:solidFill>
              </a:rPr>
              <a:t>küresel ısınma</a:t>
            </a:r>
            <a:r>
              <a:rPr lang="tr-TR" dirty="0"/>
              <a:t> kaynaklı iklim değişikliği, durumun ciddiyetini ve </a:t>
            </a:r>
            <a:r>
              <a:rPr lang="tr-TR" dirty="0" err="1"/>
              <a:t>aciliyetini</a:t>
            </a:r>
            <a:r>
              <a:rPr lang="tr-TR" dirty="0"/>
              <a:t> vurgulamak, yaklaşan tehlikenin farkındalığını artırmak, acil önlem alınmasını   sağlamak amacıyla</a:t>
            </a:r>
            <a:r>
              <a:rPr lang="tr-TR" b="1" dirty="0"/>
              <a:t> iklim krizi</a:t>
            </a:r>
            <a:r>
              <a:rPr lang="tr-TR" dirty="0"/>
              <a:t> olarak tanımlanmaktadır. </a:t>
            </a:r>
          </a:p>
        </p:txBody>
      </p:sp>
    </p:spTree>
    <p:extLst>
      <p:ext uri="{BB962C8B-B14F-4D97-AF65-F5344CB8AC3E}">
        <p14:creationId xmlns:p14="http://schemas.microsoft.com/office/powerpoint/2010/main" val="913295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692729" y="2089045"/>
            <a:ext cx="10792691" cy="3477875"/>
          </a:xfrm>
          <a:prstGeom prst="rect">
            <a:avLst/>
          </a:prstGeom>
        </p:spPr>
        <p:txBody>
          <a:bodyPr wrap="square">
            <a:spAutoFit/>
          </a:bodyPr>
          <a:lstStyle/>
          <a:p>
            <a:pPr algn="just">
              <a:buFont typeface="Arial" charset="0"/>
              <a:buChar char="•"/>
            </a:pPr>
            <a:r>
              <a:rPr lang="tr-TR" dirty="0">
                <a:cs typeface="Times New Roman" pitchFamily="18" charset="0"/>
              </a:rPr>
              <a:t>Fosil yakıt kullanımı,</a:t>
            </a:r>
          </a:p>
          <a:p>
            <a:pPr algn="just">
              <a:buFont typeface="Arial" charset="0"/>
              <a:buChar char="•"/>
            </a:pPr>
            <a:r>
              <a:rPr lang="tr-TR" dirty="0">
                <a:cs typeface="Times New Roman" pitchFamily="18" charset="0"/>
              </a:rPr>
              <a:t>Sanayileşme, </a:t>
            </a:r>
          </a:p>
          <a:p>
            <a:pPr algn="just">
              <a:buFont typeface="Arial" charset="0"/>
              <a:buChar char="•"/>
            </a:pPr>
            <a:r>
              <a:rPr lang="tr-TR" dirty="0">
                <a:cs typeface="Times New Roman" pitchFamily="18" charset="0"/>
              </a:rPr>
              <a:t>Hızlı nüfus artışı, </a:t>
            </a:r>
          </a:p>
          <a:p>
            <a:pPr algn="just">
              <a:buFont typeface="Arial" charset="0"/>
              <a:buChar char="•"/>
            </a:pPr>
            <a:r>
              <a:rPr lang="tr-TR" dirty="0">
                <a:cs typeface="Times New Roman" pitchFamily="18" charset="0"/>
              </a:rPr>
              <a:t>Enerji üretimi,</a:t>
            </a:r>
          </a:p>
          <a:p>
            <a:pPr algn="just">
              <a:buFont typeface="Arial" charset="0"/>
              <a:buChar char="•"/>
            </a:pPr>
            <a:r>
              <a:rPr lang="tr-TR" dirty="0">
                <a:cs typeface="Times New Roman" pitchFamily="18" charset="0"/>
              </a:rPr>
              <a:t>Ormansızlaşma gibi </a:t>
            </a:r>
          </a:p>
          <a:p>
            <a:pPr algn="just"/>
            <a:r>
              <a:rPr lang="tr-TR" dirty="0">
                <a:cs typeface="Times New Roman" pitchFamily="18" charset="0"/>
              </a:rPr>
              <a:t>etkiler sonucunda atmosfere salınan gazlar özellikle </a:t>
            </a:r>
            <a:r>
              <a:rPr lang="tr-TR" dirty="0"/>
              <a:t>CO</a:t>
            </a:r>
            <a:r>
              <a:rPr lang="tr-TR" baseline="-25000" dirty="0"/>
              <a:t>2</a:t>
            </a:r>
            <a:r>
              <a:rPr lang="tr-TR" dirty="0"/>
              <a:t> ve </a:t>
            </a:r>
            <a:r>
              <a:rPr lang="tr-TR" dirty="0" smtClean="0"/>
              <a:t>CFC </a:t>
            </a:r>
            <a:r>
              <a:rPr lang="tr-TR" dirty="0"/>
              <a:t>(kloroflorokarbon) gazları</a:t>
            </a:r>
            <a:r>
              <a:rPr lang="tr-TR" dirty="0">
                <a:cs typeface="Times New Roman" pitchFamily="18" charset="0"/>
              </a:rPr>
              <a:t> sera etkisini arttırmaktadır. Bu durum dünya yüzeyinde sıcaklığın artmasına ve küresel ısınmaya yol açmaktadır.</a:t>
            </a:r>
          </a:p>
          <a:p>
            <a:pPr algn="just"/>
            <a:endParaRPr lang="tr-TR" dirty="0">
              <a:cs typeface="Times New Roman" pitchFamily="18" charset="0"/>
            </a:endParaRPr>
          </a:p>
          <a:p>
            <a:pPr algn="just"/>
            <a:r>
              <a:rPr lang="tr-TR" dirty="0"/>
              <a:t>Küresel yüzey sıcaklıklarında 19. yüzyılın sonlarında başlayan ısınma, 1980’li yıllardan sonra daha da belirginleşerek, hemen her yıl bir önceki yıla göre daha sıcak olmaktadır. Küresel iklimde gözlenen ısınmanın yanı sıra, en gelişmiş iklim modelleri, küresel ortalama yüzey sıcaklıklarında </a:t>
            </a:r>
            <a:r>
              <a:rPr lang="tr-TR" sz="2000" dirty="0"/>
              <a:t>1990-2100 dönemi için </a:t>
            </a:r>
            <a:r>
              <a:rPr lang="tr-TR" sz="2000" b="1" kern="10" dirty="0">
                <a:ln w="15875">
                  <a:solidFill>
                    <a:schemeClr val="tx1"/>
                  </a:solidFill>
                  <a:prstDash val="solid"/>
                </a:ln>
                <a:solidFill>
                  <a:srgbClr val="FF0000"/>
                </a:solidFill>
                <a:effectLst>
                  <a:outerShdw blurRad="41275" dist="20320" dir="1800000" algn="tl" rotWithShape="0">
                    <a:srgbClr val="000000">
                      <a:alpha val="40000"/>
                    </a:srgbClr>
                  </a:outerShdw>
                </a:effectLst>
                <a:latin typeface="Arial Black"/>
              </a:rPr>
              <a:t>1,1- 6,4 </a:t>
            </a:r>
            <a:r>
              <a:rPr lang="tr-TR" sz="2000" b="1" kern="10" baseline="30000" dirty="0" err="1">
                <a:ln w="15875">
                  <a:solidFill>
                    <a:schemeClr val="tx1"/>
                  </a:solidFill>
                  <a:prstDash val="solid"/>
                </a:ln>
                <a:solidFill>
                  <a:srgbClr val="FF0000"/>
                </a:solidFill>
                <a:effectLst>
                  <a:outerShdw blurRad="41275" dist="20320" dir="1800000" algn="tl" rotWithShape="0">
                    <a:srgbClr val="000000">
                      <a:alpha val="40000"/>
                    </a:srgbClr>
                  </a:outerShdw>
                </a:effectLst>
                <a:latin typeface="Arial Black"/>
              </a:rPr>
              <a:t>o</a:t>
            </a:r>
            <a:r>
              <a:rPr lang="tr-TR" sz="2000" b="1" kern="10" dirty="0" err="1">
                <a:ln w="15875">
                  <a:solidFill>
                    <a:schemeClr val="tx1"/>
                  </a:solidFill>
                  <a:prstDash val="solid"/>
                </a:ln>
                <a:solidFill>
                  <a:srgbClr val="FF0000"/>
                </a:solidFill>
                <a:effectLst>
                  <a:outerShdw blurRad="41275" dist="20320" dir="1800000" algn="tl" rotWithShape="0">
                    <a:srgbClr val="000000">
                      <a:alpha val="40000"/>
                    </a:srgbClr>
                  </a:outerShdw>
                </a:effectLst>
                <a:latin typeface="Arial Black"/>
              </a:rPr>
              <a:t>C</a:t>
            </a:r>
            <a:r>
              <a:rPr lang="tr-TR" sz="2000" dirty="0"/>
              <a:t> arasında bir artış olacağını öngörmektedir.</a:t>
            </a:r>
            <a:r>
              <a:rPr lang="tr-TR" sz="2000" dirty="0">
                <a:cs typeface="Times New Roman" pitchFamily="18" charset="0"/>
              </a:rPr>
              <a:t> </a:t>
            </a:r>
            <a:endParaRPr lang="tr-TR" dirty="0"/>
          </a:p>
        </p:txBody>
      </p:sp>
    </p:spTree>
    <p:extLst>
      <p:ext uri="{BB962C8B-B14F-4D97-AF65-F5344CB8AC3E}">
        <p14:creationId xmlns:p14="http://schemas.microsoft.com/office/powerpoint/2010/main" val="4290921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706581" y="2067342"/>
            <a:ext cx="10861963" cy="2862322"/>
          </a:xfrm>
          <a:prstGeom prst="rect">
            <a:avLst/>
          </a:prstGeom>
        </p:spPr>
        <p:txBody>
          <a:bodyPr wrap="square">
            <a:spAutoFit/>
          </a:bodyPr>
          <a:lstStyle/>
          <a:p>
            <a:pPr algn="just"/>
            <a:r>
              <a:rPr lang="tr-TR" dirty="0"/>
              <a:t>Günümüzde temel sera gazları karbondioksit  (CO2),  Kloroflorokarbonlar (</a:t>
            </a:r>
            <a:r>
              <a:rPr lang="tr-TR" dirty="0" err="1"/>
              <a:t>CFCs</a:t>
            </a:r>
            <a:r>
              <a:rPr lang="tr-TR" dirty="0"/>
              <a:t>), metan (CH4), </a:t>
            </a:r>
            <a:r>
              <a:rPr lang="tr-TR" dirty="0" err="1"/>
              <a:t>diazotmonoksit</a:t>
            </a:r>
            <a:r>
              <a:rPr lang="tr-TR" dirty="0"/>
              <a:t> (N2O) ve ozon olarak (O3) bilinmektedir. Bunların yapısındaki değişme sera gazlarını doğrudan  etkilemektedir. Bununla birlikte karbondioksit üretimi, sera etkisinde  birinci derecede önemlidir ve CO2’nin atmosferde uzun bir yaşam ömrü vardır.</a:t>
            </a:r>
          </a:p>
          <a:p>
            <a:pPr algn="just"/>
            <a:endParaRPr lang="tr-TR" dirty="0"/>
          </a:p>
          <a:p>
            <a:pPr algn="just"/>
            <a:r>
              <a:rPr lang="tr-TR" dirty="0"/>
              <a:t>Dünyada Sera etkisi yaratan çevre sorunlarının </a:t>
            </a:r>
            <a:r>
              <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rPr>
              <a:t>%46’sı </a:t>
            </a:r>
            <a:r>
              <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Enerji Tüketimi, </a:t>
            </a:r>
            <a:r>
              <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rPr>
              <a:t>%24’ü </a:t>
            </a:r>
            <a:r>
              <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Sanayi Faaliyetleri, %18’i Ormansızlaşma, </a:t>
            </a:r>
            <a:r>
              <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rPr>
              <a:t>%9’</a:t>
            </a:r>
            <a:r>
              <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 Tarım ve </a:t>
            </a:r>
            <a:r>
              <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rPr>
              <a:t>%3’ü </a:t>
            </a:r>
            <a:r>
              <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 Diğer kaynakların </a:t>
            </a:r>
            <a:r>
              <a:rPr lang="tr-TR" dirty="0"/>
              <a:t>yarattığı emisyonlar nedeniyle oluşmaktadır. Buradan ; Dünyadaki çevre sorununun en önemli nedeninin Enerji Tüketimi olduğu anlaşılmaktadır. Ayrıca Enerji Üretim sistemlerinde kullanılan yakıt türüne bağlı olarak da çevre sorunlarının  ve küresel ısınmanın arttığı  sonucu ortaya çıkmaktadır. </a:t>
            </a:r>
            <a:endParaRPr lang="tr-TR" dirty="0">
              <a:cs typeface="Times New Roman" pitchFamily="18" charset="0"/>
            </a:endParaRPr>
          </a:p>
        </p:txBody>
      </p:sp>
    </p:spTree>
    <p:extLst>
      <p:ext uri="{BB962C8B-B14F-4D97-AF65-F5344CB8AC3E}">
        <p14:creationId xmlns:p14="http://schemas.microsoft.com/office/powerpoint/2010/main" val="177846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080" t="19011" r="11420" b="9895"/>
          <a:stretch/>
        </p:blipFill>
        <p:spPr bwMode="auto">
          <a:xfrm>
            <a:off x="568037" y="1829153"/>
            <a:ext cx="9753599" cy="48196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5"/>
          <p:cNvSpPr txBox="1"/>
          <p:nvPr/>
        </p:nvSpPr>
        <p:spPr>
          <a:xfrm>
            <a:off x="10168582" y="4063681"/>
            <a:ext cx="1607782" cy="923330"/>
          </a:xfrm>
          <a:prstGeom prst="rect">
            <a:avLst/>
          </a:prstGeom>
          <a:noFill/>
        </p:spPr>
        <p:txBody>
          <a:bodyPr wrap="square" rtlCol="0">
            <a:spAutoFit/>
          </a:bodyPr>
          <a:lstStyle/>
          <a:p>
            <a:r>
              <a:rPr lang="tr-TR" b="1" dirty="0" smtClean="0"/>
              <a:t>2020 İskoçya-</a:t>
            </a:r>
            <a:r>
              <a:rPr lang="tr-TR" b="1" dirty="0" err="1" smtClean="0"/>
              <a:t>Glaskow</a:t>
            </a:r>
            <a:endParaRPr lang="tr-TR" b="1" dirty="0" smtClean="0"/>
          </a:p>
          <a:p>
            <a:r>
              <a:rPr lang="tr-TR" b="1" dirty="0" smtClean="0"/>
              <a:t>2022 Mısır </a:t>
            </a:r>
            <a:endParaRPr lang="tr-TR" b="1" dirty="0"/>
          </a:p>
        </p:txBody>
      </p:sp>
    </p:spTree>
    <p:extLst>
      <p:ext uri="{BB962C8B-B14F-4D97-AF65-F5344CB8AC3E}">
        <p14:creationId xmlns:p14="http://schemas.microsoft.com/office/powerpoint/2010/main" val="3619332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64776" y="1869835"/>
            <a:ext cx="11268635" cy="4970591"/>
          </a:xfrm>
          <a:prstGeom prst="rect">
            <a:avLst/>
          </a:prstGeom>
        </p:spPr>
        <p:txBody>
          <a:bodyPr wrap="square">
            <a:spAutoFit/>
          </a:bodyPr>
          <a:lstStyle/>
          <a:p>
            <a:pPr algn="just"/>
            <a:r>
              <a:rPr lang="tr-TR" sz="2400" b="1" dirty="0">
                <a:solidFill>
                  <a:srgbClr val="C00000"/>
                </a:solidFill>
              </a:rPr>
              <a:t>PARİS İKLİM ANLAŞMASI  ( VE TÜRKİYE ) </a:t>
            </a:r>
            <a:r>
              <a:rPr lang="tr-TR" dirty="0"/>
              <a:t>Birleşmiş Milletler İklim Değişikliği Çerçeve Sözleşmesi kapsamında, iklim değişikliğinin azaltılması, adaptasyonu ve finansmanı hakkında 2015 yılında imzalanan, 2016 yılında yürürlüğe girmiş </a:t>
            </a:r>
            <a:r>
              <a:rPr lang="tr-TR" dirty="0" err="1"/>
              <a:t>ulusalararası</a:t>
            </a:r>
            <a:r>
              <a:rPr lang="tr-TR" dirty="0"/>
              <a:t> bir anlaşmadır.</a:t>
            </a:r>
          </a:p>
          <a:p>
            <a:pPr algn="just"/>
            <a:endParaRPr lang="tr-TR" b="1" dirty="0">
              <a:solidFill>
                <a:srgbClr val="C00000"/>
              </a:solidFill>
            </a:endParaRPr>
          </a:p>
          <a:p>
            <a:pPr algn="just">
              <a:spcAft>
                <a:spcPts val="600"/>
              </a:spcAft>
            </a:pPr>
            <a:r>
              <a:rPr lang="tr-TR" dirty="0"/>
              <a:t>Anlaşma İklim krizini önlemek amacıyla</a:t>
            </a:r>
            <a:r>
              <a:rPr lang="tr-TR" b="1" dirty="0"/>
              <a:t> 197 ülkenin ortak hareket etmeleri gerektiğini kabul ettikleri, </a:t>
            </a:r>
            <a:r>
              <a:rPr lang="tr-TR" dirty="0"/>
              <a:t>küresel </a:t>
            </a:r>
            <a:r>
              <a:rPr lang="tr-TR" b="1" dirty="0"/>
              <a:t>ortalama yüzey sıcaklığındaki artışı 2 derece ile sınırlandırmayı</a:t>
            </a:r>
            <a:r>
              <a:rPr lang="tr-TR" dirty="0"/>
              <a:t>, mümkünse </a:t>
            </a:r>
            <a:r>
              <a:rPr lang="tr-TR" b="1" dirty="0"/>
              <a:t>1,5 derecenin altında </a:t>
            </a:r>
            <a:r>
              <a:rPr lang="tr-TR" dirty="0"/>
              <a:t>tutmayı amaçlar. </a:t>
            </a:r>
            <a:r>
              <a:rPr lang="tr-TR" b="1" dirty="0"/>
              <a:t>197 ülke anlaşmayı imzaladı</a:t>
            </a:r>
            <a:r>
              <a:rPr lang="tr-TR" dirty="0"/>
              <a:t>, </a:t>
            </a:r>
            <a:r>
              <a:rPr lang="tr-TR" b="1" dirty="0"/>
              <a:t>191’i ise onayladı</a:t>
            </a:r>
            <a:r>
              <a:rPr lang="tr-TR" dirty="0"/>
              <a:t>. Onaylamayan altı ülke arasında iklim krizinden en çok etkilenecek ülkelerden biri olan </a:t>
            </a:r>
            <a:r>
              <a:rPr lang="tr-TR" b="1" dirty="0"/>
              <a:t>Türkiye de </a:t>
            </a:r>
            <a:r>
              <a:rPr lang="tr-TR" dirty="0" smtClean="0"/>
              <a:t>vardı </a:t>
            </a:r>
            <a:r>
              <a:rPr lang="tr-TR" smtClean="0"/>
              <a:t>(2021 </a:t>
            </a:r>
            <a:r>
              <a:rPr lang="tr-TR" dirty="0" smtClean="0"/>
              <a:t>onaylandı) .</a:t>
            </a:r>
            <a:endParaRPr lang="tr-TR" dirty="0"/>
          </a:p>
          <a:p>
            <a:pPr marL="285750" indent="-285750" algn="just">
              <a:buFont typeface="Wingdings" panose="05000000000000000000" pitchFamily="2" charset="2"/>
              <a:buChar char="Ø"/>
            </a:pPr>
            <a:r>
              <a:rPr lang="tr-TR" dirty="0" err="1"/>
              <a:t>Hükümetlerarası</a:t>
            </a:r>
            <a:r>
              <a:rPr lang="tr-TR" dirty="0"/>
              <a:t> İklim Değişikliği </a:t>
            </a:r>
            <a:r>
              <a:rPr lang="tr-TR" dirty="0" err="1"/>
              <a:t>Paneli’nin</a:t>
            </a:r>
            <a:r>
              <a:rPr lang="tr-TR" dirty="0"/>
              <a:t> (IPCC) ortaya koyduğu veriler 1,5°C’lik bir ısınmanın 2°C’ye göre daha güvenli olacağını göstermektedir. </a:t>
            </a:r>
          </a:p>
          <a:p>
            <a:pPr marL="285750" indent="-285750" algn="just">
              <a:buFont typeface="Wingdings" panose="05000000000000000000" pitchFamily="2" charset="2"/>
              <a:buChar char="Ø"/>
            </a:pPr>
            <a:r>
              <a:rPr lang="tr-TR" dirty="0"/>
              <a:t>Dünya ortalama yüzey sıcaklığındaki artış 1,5°C’yi bulduğunda %100 artması beklenen sel riski 2°C’lik bir ısınmayla %170’e ulaşacak. </a:t>
            </a:r>
          </a:p>
          <a:p>
            <a:pPr marL="285750" indent="-285750" algn="just">
              <a:buFont typeface="Wingdings" panose="05000000000000000000" pitchFamily="2" charset="2"/>
              <a:buChar char="Ø"/>
            </a:pPr>
            <a:r>
              <a:rPr lang="tr-TR" dirty="0"/>
              <a:t>Şiddetli kuraklığa maruz kalan insan sayısı 1,5°C’lik bir artışta 350 </a:t>
            </a:r>
            <a:r>
              <a:rPr lang="tr-TR" dirty="0" smtClean="0"/>
              <a:t>milyon ; 2°C’lik </a:t>
            </a:r>
            <a:r>
              <a:rPr lang="tr-TR" dirty="0"/>
              <a:t>bir artışta 410 milyon</a:t>
            </a:r>
          </a:p>
          <a:p>
            <a:pPr marL="285750" indent="-285750" algn="just">
              <a:buFont typeface="Wingdings" panose="05000000000000000000" pitchFamily="2" charset="2"/>
              <a:buChar char="Ø"/>
            </a:pPr>
            <a:r>
              <a:rPr lang="tr-TR" dirty="0"/>
              <a:t>Aşırı sıcak hava dalgaları ise dünya nüfusunun %9’u yerine % 28’ini etkileyebilir.  Ayrıca her 0,5°C’lik artışın tarımda ürün verimliliğini daha da düşüreceği biliniyor.</a:t>
            </a:r>
          </a:p>
          <a:p>
            <a:pPr marL="285750" indent="-285750" algn="just">
              <a:buFont typeface="Wingdings" panose="05000000000000000000" pitchFamily="2" charset="2"/>
              <a:buChar char="Ø"/>
            </a:pPr>
            <a:r>
              <a:rPr lang="tr-TR" dirty="0"/>
              <a:t>Küresel ortalama sıcaklık artışının 2 dereceyi geçmesi halinde insan hayatını  doğrudan etkileyecek yıkıcı sonuçlar ortaya çıkacak.</a:t>
            </a:r>
          </a:p>
        </p:txBody>
      </p:sp>
    </p:spTree>
    <p:extLst>
      <p:ext uri="{BB962C8B-B14F-4D97-AF65-F5344CB8AC3E}">
        <p14:creationId xmlns:p14="http://schemas.microsoft.com/office/powerpoint/2010/main" val="3626902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436" y="2845705"/>
            <a:ext cx="6386946" cy="2906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Dikdörtgen 7"/>
          <p:cNvSpPr/>
          <p:nvPr/>
        </p:nvSpPr>
        <p:spPr>
          <a:xfrm>
            <a:off x="553436" y="2257963"/>
            <a:ext cx="6386946" cy="584775"/>
          </a:xfrm>
          <a:prstGeom prst="rect">
            <a:avLst/>
          </a:prstGeom>
          <a:solidFill>
            <a:schemeClr val="bg1"/>
          </a:solidFill>
        </p:spPr>
        <p:txBody>
          <a:bodyPr wrap="square">
            <a:spAutoFit/>
          </a:bodyPr>
          <a:lstStyle/>
          <a:p>
            <a:r>
              <a:rPr lang="tr-TR" sz="1600" b="1" dirty="0"/>
              <a:t>HARİTA </a:t>
            </a:r>
            <a:r>
              <a:rPr lang="tr-TR" sz="1600" b="1" dirty="0" smtClean="0"/>
              <a:t>SEÇENEKLERİ : KARBON</a:t>
            </a:r>
            <a:r>
              <a:rPr lang="tr-TR" sz="1600" b="1" dirty="0"/>
              <a:t>, İKLİM VE YÜKSELEN </a:t>
            </a:r>
            <a:r>
              <a:rPr lang="tr-TR" sz="1600" b="1" dirty="0" smtClean="0"/>
              <a:t>DENİZLER KÜRESEL </a:t>
            </a:r>
          </a:p>
          <a:p>
            <a:r>
              <a:rPr lang="tr-TR" sz="1600" b="1" dirty="0" smtClean="0"/>
              <a:t>MİRASIMIZ. İklim Merkezi </a:t>
            </a:r>
            <a:r>
              <a:rPr lang="tr-TR" sz="1600" b="1" dirty="0"/>
              <a:t>A</a:t>
            </a:r>
            <a:r>
              <a:rPr lang="tr-TR" sz="1600" b="1" dirty="0" smtClean="0"/>
              <a:t>raştırma Raporu.</a:t>
            </a:r>
            <a:endParaRPr lang="tr-TR" sz="1600" b="1" dirty="0"/>
          </a:p>
        </p:txBody>
      </p:sp>
      <p:pic>
        <p:nvPicPr>
          <p:cNvPr id="9" name="Resim 8"/>
          <p:cNvPicPr>
            <a:picLocks noChangeAspect="1"/>
          </p:cNvPicPr>
          <p:nvPr/>
        </p:nvPicPr>
        <p:blipFill>
          <a:blip r:embed="rId4"/>
          <a:stretch>
            <a:fillRect/>
          </a:stretch>
        </p:blipFill>
        <p:spPr>
          <a:xfrm>
            <a:off x="7120491" y="3295047"/>
            <a:ext cx="4886325" cy="2457450"/>
          </a:xfrm>
          <a:prstGeom prst="rect">
            <a:avLst/>
          </a:prstGeom>
        </p:spPr>
      </p:pic>
    </p:spTree>
    <p:extLst>
      <p:ext uri="{BB962C8B-B14F-4D97-AF65-F5344CB8AC3E}">
        <p14:creationId xmlns:p14="http://schemas.microsoft.com/office/powerpoint/2010/main" val="1792398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4367" b="4842"/>
          <a:stretch/>
        </p:blipFill>
        <p:spPr bwMode="auto">
          <a:xfrm>
            <a:off x="3080404" y="1884217"/>
            <a:ext cx="6354541" cy="4963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68378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TotalTime>
  <Words>1216</Words>
  <Application>Microsoft Office PowerPoint</Application>
  <PresentationFormat>Geniş ekran</PresentationFormat>
  <Paragraphs>92</Paragraphs>
  <Slides>25</Slides>
  <Notes>16</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25</vt:i4>
      </vt:variant>
    </vt:vector>
  </HeadingPairs>
  <TitlesOfParts>
    <vt:vector size="31" baseType="lpstr">
      <vt:lpstr>Arial</vt:lpstr>
      <vt:lpstr>Arial Black</vt:lpstr>
      <vt:lpstr>Calibri</vt:lpstr>
      <vt:lpstr>Times New Roman</vt:lpstr>
      <vt:lpstr>Wingdings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gizem akgulgil</dc:creator>
  <cp:lastModifiedBy>AKSOY</cp:lastModifiedBy>
  <cp:revision>97</cp:revision>
  <dcterms:created xsi:type="dcterms:W3CDTF">2019-08-01T13:31:46Z</dcterms:created>
  <dcterms:modified xsi:type="dcterms:W3CDTF">2023-06-01T09:55:26Z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lyLanguageRun">
    <vt:lpwstr>true</vt:lpwstr>
  </property>
</Properties>
</file>