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54"/>
  </p:notesMasterIdLst>
  <p:sldIdLst>
    <p:sldId id="256" r:id="rId2"/>
    <p:sldId id="285" r:id="rId3"/>
    <p:sldId id="309" r:id="rId4"/>
    <p:sldId id="319" r:id="rId5"/>
    <p:sldId id="326" r:id="rId6"/>
    <p:sldId id="331" r:id="rId7"/>
    <p:sldId id="332" r:id="rId8"/>
    <p:sldId id="333" r:id="rId9"/>
    <p:sldId id="340" r:id="rId10"/>
    <p:sldId id="348" r:id="rId11"/>
    <p:sldId id="344" r:id="rId12"/>
    <p:sldId id="334" r:id="rId13"/>
    <p:sldId id="345" r:id="rId14"/>
    <p:sldId id="349" r:id="rId15"/>
    <p:sldId id="350" r:id="rId16"/>
    <p:sldId id="353" r:id="rId17"/>
    <p:sldId id="355" r:id="rId18"/>
    <p:sldId id="356" r:id="rId19"/>
    <p:sldId id="357" r:id="rId20"/>
    <p:sldId id="358" r:id="rId21"/>
    <p:sldId id="359" r:id="rId22"/>
    <p:sldId id="364" r:id="rId23"/>
    <p:sldId id="360" r:id="rId24"/>
    <p:sldId id="362" r:id="rId25"/>
    <p:sldId id="363" r:id="rId26"/>
    <p:sldId id="365" r:id="rId27"/>
    <p:sldId id="366" r:id="rId28"/>
    <p:sldId id="367" r:id="rId29"/>
    <p:sldId id="371" r:id="rId30"/>
    <p:sldId id="370" r:id="rId31"/>
    <p:sldId id="372" r:id="rId32"/>
    <p:sldId id="373" r:id="rId33"/>
    <p:sldId id="374" r:id="rId34"/>
    <p:sldId id="375" r:id="rId35"/>
    <p:sldId id="376" r:id="rId36"/>
    <p:sldId id="377" r:id="rId37"/>
    <p:sldId id="378" r:id="rId38"/>
    <p:sldId id="379" r:id="rId39"/>
    <p:sldId id="380" r:id="rId40"/>
    <p:sldId id="384" r:id="rId41"/>
    <p:sldId id="383" r:id="rId42"/>
    <p:sldId id="390" r:id="rId43"/>
    <p:sldId id="381" r:id="rId44"/>
    <p:sldId id="386" r:id="rId45"/>
    <p:sldId id="387" r:id="rId46"/>
    <p:sldId id="388" r:id="rId47"/>
    <p:sldId id="389" r:id="rId48"/>
    <p:sldId id="382" r:id="rId49"/>
    <p:sldId id="391" r:id="rId50"/>
    <p:sldId id="392" r:id="rId51"/>
    <p:sldId id="393" r:id="rId52"/>
    <p:sldId id="308" r:id="rId5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weł Suśniak (PAW)" initials="PS(" lastIdx="1" clrIdx="0">
    <p:extLst>
      <p:ext uri="{19B8F6BF-5375-455C-9EA6-DF929625EA0E}">
        <p15:presenceInfo xmlns:p15="http://schemas.microsoft.com/office/powerpoint/2012/main" userId="S::PAW@NIRAS-IC.PL::736355bf-973a-499d-ac1a-6300c7e8cdf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5B7A7C-B4B6-4BE2-AE11-CCFD184775BB}" v="3" dt="2022-10-20T21:47:17.4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07"/>
  </p:normalViewPr>
  <p:slideViewPr>
    <p:cSldViewPr snapToGrid="0" snapToObjects="1">
      <p:cViewPr varScale="1">
        <p:scale>
          <a:sx n="78" d="100"/>
          <a:sy n="78" d="100"/>
        </p:scale>
        <p:origin x="96" y="684"/>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5"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64"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t Dedeoglu" userId="c9d73968-6a1e-4832-81f7-0c9abd43f639" providerId="ADAL" clId="{C75B7A7C-B4B6-4BE2-AE11-CCFD184775BB}"/>
    <pc:docChg chg="modSld">
      <pc:chgData name="Mert Dedeoglu" userId="c9d73968-6a1e-4832-81f7-0c9abd43f639" providerId="ADAL" clId="{C75B7A7C-B4B6-4BE2-AE11-CCFD184775BB}" dt="2022-10-20T21:47:47.329" v="12" actId="1076"/>
      <pc:docMkLst>
        <pc:docMk/>
      </pc:docMkLst>
      <pc:sldChg chg="addSp modSp mod">
        <pc:chgData name="Mert Dedeoglu" userId="c9d73968-6a1e-4832-81f7-0c9abd43f639" providerId="ADAL" clId="{C75B7A7C-B4B6-4BE2-AE11-CCFD184775BB}" dt="2022-10-20T21:47:47.329" v="12" actId="1076"/>
        <pc:sldMkLst>
          <pc:docMk/>
          <pc:sldMk cId="755262144" sldId="268"/>
        </pc:sldMkLst>
        <pc:spChg chg="add mod">
          <ac:chgData name="Mert Dedeoglu" userId="c9d73968-6a1e-4832-81f7-0c9abd43f639" providerId="ADAL" clId="{C75B7A7C-B4B6-4BE2-AE11-CCFD184775BB}" dt="2022-10-20T21:47:19.883" v="7" actId="1076"/>
          <ac:spMkLst>
            <pc:docMk/>
            <pc:sldMk cId="755262144" sldId="268"/>
            <ac:spMk id="4" creationId="{A3819A78-38E9-7807-5406-494A99DA1291}"/>
          </ac:spMkLst>
        </pc:spChg>
        <pc:spChg chg="add mod">
          <ac:chgData name="Mert Dedeoglu" userId="c9d73968-6a1e-4832-81f7-0c9abd43f639" providerId="ADAL" clId="{C75B7A7C-B4B6-4BE2-AE11-CCFD184775BB}" dt="2022-10-20T21:47:47.329" v="12" actId="1076"/>
          <ac:spMkLst>
            <pc:docMk/>
            <pc:sldMk cId="755262144" sldId="268"/>
            <ac:spMk id="6" creationId="{F9E9759E-71B0-9421-2A6D-4F2D0E378977}"/>
          </ac:spMkLst>
        </pc:spChg>
      </pc:sldChg>
    </pc:docChg>
  </pc:docChgLst>
  <pc:docChgLst>
    <pc:chgData name="Mert Dedeoglu" userId="c9d73968-6a1e-4832-81f7-0c9abd43f639" providerId="ADAL" clId="{A1E38A8C-3B45-4DCD-B2F8-DCA6C093871D}"/>
    <pc:docChg chg="undo custSel addSld delSld modSld">
      <pc:chgData name="Mert Dedeoglu" userId="c9d73968-6a1e-4832-81f7-0c9abd43f639" providerId="ADAL" clId="{A1E38A8C-3B45-4DCD-B2F8-DCA6C093871D}" dt="2022-10-20T20:47:44.714" v="248" actId="2696"/>
      <pc:docMkLst>
        <pc:docMk/>
      </pc:docMkLst>
      <pc:sldChg chg="addSp delSp del mod">
        <pc:chgData name="Mert Dedeoglu" userId="c9d73968-6a1e-4832-81f7-0c9abd43f639" providerId="ADAL" clId="{A1E38A8C-3B45-4DCD-B2F8-DCA6C093871D}" dt="2022-10-20T20:47:44.714" v="248" actId="2696"/>
        <pc:sldMkLst>
          <pc:docMk/>
          <pc:sldMk cId="913295136" sldId="270"/>
        </pc:sldMkLst>
        <pc:spChg chg="add del">
          <ac:chgData name="Mert Dedeoglu" userId="c9d73968-6a1e-4832-81f7-0c9abd43f639" providerId="ADAL" clId="{A1E38A8C-3B45-4DCD-B2F8-DCA6C093871D}" dt="2022-10-20T20:31:44.350" v="62" actId="22"/>
          <ac:spMkLst>
            <pc:docMk/>
            <pc:sldMk cId="913295136" sldId="270"/>
            <ac:spMk id="3" creationId="{0E179160-8BAE-95BC-52D5-499678DEE3C9}"/>
          </ac:spMkLst>
        </pc:spChg>
      </pc:sldChg>
      <pc:sldChg chg="modSp mod">
        <pc:chgData name="Mert Dedeoglu" userId="c9d73968-6a1e-4832-81f7-0c9abd43f639" providerId="ADAL" clId="{A1E38A8C-3B45-4DCD-B2F8-DCA6C093871D}" dt="2022-10-20T20:01:19.772" v="0" actId="1076"/>
        <pc:sldMkLst>
          <pc:docMk/>
          <pc:sldMk cId="215601857" sldId="274"/>
        </pc:sldMkLst>
        <pc:spChg chg="mod">
          <ac:chgData name="Mert Dedeoglu" userId="c9d73968-6a1e-4832-81f7-0c9abd43f639" providerId="ADAL" clId="{A1E38A8C-3B45-4DCD-B2F8-DCA6C093871D}" dt="2022-10-20T20:01:19.772" v="0" actId="1076"/>
          <ac:spMkLst>
            <pc:docMk/>
            <pc:sldMk cId="215601857" sldId="274"/>
            <ac:spMk id="3" creationId="{8230A470-781B-DF22-CA7B-EDB7176D99DD}"/>
          </ac:spMkLst>
        </pc:spChg>
      </pc:sldChg>
      <pc:sldChg chg="addSp modSp new mod">
        <pc:chgData name="Mert Dedeoglu" userId="c9d73968-6a1e-4832-81f7-0c9abd43f639" providerId="ADAL" clId="{A1E38A8C-3B45-4DCD-B2F8-DCA6C093871D}" dt="2022-10-20T20:13:41.564" v="10" actId="948"/>
        <pc:sldMkLst>
          <pc:docMk/>
          <pc:sldMk cId="774586375" sldId="276"/>
        </pc:sldMkLst>
        <pc:spChg chg="mod">
          <ac:chgData name="Mert Dedeoglu" userId="c9d73968-6a1e-4832-81f7-0c9abd43f639" providerId="ADAL" clId="{A1E38A8C-3B45-4DCD-B2F8-DCA6C093871D}" dt="2022-10-20T20:03:53.341" v="4" actId="14100"/>
          <ac:spMkLst>
            <pc:docMk/>
            <pc:sldMk cId="774586375" sldId="276"/>
            <ac:spMk id="3" creationId="{A5178C34-6BA9-64DF-8095-EF3827F2B887}"/>
          </ac:spMkLst>
        </pc:spChg>
        <pc:spChg chg="add mod">
          <ac:chgData name="Mert Dedeoglu" userId="c9d73968-6a1e-4832-81f7-0c9abd43f639" providerId="ADAL" clId="{A1E38A8C-3B45-4DCD-B2F8-DCA6C093871D}" dt="2022-10-20T20:13:41.564" v="10" actId="948"/>
          <ac:spMkLst>
            <pc:docMk/>
            <pc:sldMk cId="774586375" sldId="276"/>
            <ac:spMk id="5" creationId="{60EF3E3E-8636-62C8-339D-DD06D0C3EA95}"/>
          </ac:spMkLst>
        </pc:spChg>
      </pc:sldChg>
      <pc:sldChg chg="delSp modSp new mod">
        <pc:chgData name="Mert Dedeoglu" userId="c9d73968-6a1e-4832-81f7-0c9abd43f639" providerId="ADAL" clId="{A1E38A8C-3B45-4DCD-B2F8-DCA6C093871D}" dt="2022-10-20T20:31:12.621" v="57" actId="5793"/>
        <pc:sldMkLst>
          <pc:docMk/>
          <pc:sldMk cId="1005133218" sldId="277"/>
        </pc:sldMkLst>
        <pc:spChg chg="del">
          <ac:chgData name="Mert Dedeoglu" userId="c9d73968-6a1e-4832-81f7-0c9abd43f639" providerId="ADAL" clId="{A1E38A8C-3B45-4DCD-B2F8-DCA6C093871D}" dt="2022-10-20T20:28:56.622" v="13" actId="478"/>
          <ac:spMkLst>
            <pc:docMk/>
            <pc:sldMk cId="1005133218" sldId="277"/>
            <ac:spMk id="2" creationId="{CBD31222-0A10-3C62-1F75-A4D61BB16CA6}"/>
          </ac:spMkLst>
        </pc:spChg>
        <pc:spChg chg="mod">
          <ac:chgData name="Mert Dedeoglu" userId="c9d73968-6a1e-4832-81f7-0c9abd43f639" providerId="ADAL" clId="{A1E38A8C-3B45-4DCD-B2F8-DCA6C093871D}" dt="2022-10-20T20:31:12.621" v="57" actId="5793"/>
          <ac:spMkLst>
            <pc:docMk/>
            <pc:sldMk cId="1005133218" sldId="277"/>
            <ac:spMk id="3" creationId="{6DAE2EBC-25D8-FAB6-FA09-0D760596D47D}"/>
          </ac:spMkLst>
        </pc:spChg>
      </pc:sldChg>
      <pc:sldChg chg="delSp modSp new mod">
        <pc:chgData name="Mert Dedeoglu" userId="c9d73968-6a1e-4832-81f7-0c9abd43f639" providerId="ADAL" clId="{A1E38A8C-3B45-4DCD-B2F8-DCA6C093871D}" dt="2022-10-20T20:31:23.366" v="60" actId="5793"/>
        <pc:sldMkLst>
          <pc:docMk/>
          <pc:sldMk cId="3485036242" sldId="278"/>
        </pc:sldMkLst>
        <pc:spChg chg="del">
          <ac:chgData name="Mert Dedeoglu" userId="c9d73968-6a1e-4832-81f7-0c9abd43f639" providerId="ADAL" clId="{A1E38A8C-3B45-4DCD-B2F8-DCA6C093871D}" dt="2022-10-20T20:30:25.854" v="45" actId="478"/>
          <ac:spMkLst>
            <pc:docMk/>
            <pc:sldMk cId="3485036242" sldId="278"/>
            <ac:spMk id="2" creationId="{743290A6-0641-6F6A-4DBE-2BE3904A281F}"/>
          </ac:spMkLst>
        </pc:spChg>
        <pc:spChg chg="mod">
          <ac:chgData name="Mert Dedeoglu" userId="c9d73968-6a1e-4832-81f7-0c9abd43f639" providerId="ADAL" clId="{A1E38A8C-3B45-4DCD-B2F8-DCA6C093871D}" dt="2022-10-20T20:31:23.366" v="60" actId="5793"/>
          <ac:spMkLst>
            <pc:docMk/>
            <pc:sldMk cId="3485036242" sldId="278"/>
            <ac:spMk id="3" creationId="{1A2A7B30-A3CA-5888-6E7D-6F5C5123EB39}"/>
          </ac:spMkLst>
        </pc:spChg>
      </pc:sldChg>
      <pc:sldChg chg="delSp modSp new mod">
        <pc:chgData name="Mert Dedeoglu" userId="c9d73968-6a1e-4832-81f7-0c9abd43f639" providerId="ADAL" clId="{A1E38A8C-3B45-4DCD-B2F8-DCA6C093871D}" dt="2022-10-20T20:32:29.578" v="93" actId="313"/>
        <pc:sldMkLst>
          <pc:docMk/>
          <pc:sldMk cId="2382060855" sldId="279"/>
        </pc:sldMkLst>
        <pc:spChg chg="del">
          <ac:chgData name="Mert Dedeoglu" userId="c9d73968-6a1e-4832-81f7-0c9abd43f639" providerId="ADAL" clId="{A1E38A8C-3B45-4DCD-B2F8-DCA6C093871D}" dt="2022-10-20T20:31:52.654" v="66" actId="478"/>
          <ac:spMkLst>
            <pc:docMk/>
            <pc:sldMk cId="2382060855" sldId="279"/>
            <ac:spMk id="2" creationId="{CED5ED65-5278-FF24-AAA1-7DC21CFFC1A9}"/>
          </ac:spMkLst>
        </pc:spChg>
        <pc:spChg chg="mod">
          <ac:chgData name="Mert Dedeoglu" userId="c9d73968-6a1e-4832-81f7-0c9abd43f639" providerId="ADAL" clId="{A1E38A8C-3B45-4DCD-B2F8-DCA6C093871D}" dt="2022-10-20T20:32:29.578" v="93" actId="313"/>
          <ac:spMkLst>
            <pc:docMk/>
            <pc:sldMk cId="2382060855" sldId="279"/>
            <ac:spMk id="3" creationId="{A207F39E-EE56-9B67-D9C7-461A67D4AAB1}"/>
          </ac:spMkLst>
        </pc:spChg>
      </pc:sldChg>
      <pc:sldChg chg="delSp modSp new mod">
        <pc:chgData name="Mert Dedeoglu" userId="c9d73968-6a1e-4832-81f7-0c9abd43f639" providerId="ADAL" clId="{A1E38A8C-3B45-4DCD-B2F8-DCA6C093871D}" dt="2022-10-20T20:34:00.888" v="105" actId="14100"/>
        <pc:sldMkLst>
          <pc:docMk/>
          <pc:sldMk cId="2541127475" sldId="280"/>
        </pc:sldMkLst>
        <pc:spChg chg="del">
          <ac:chgData name="Mert Dedeoglu" userId="c9d73968-6a1e-4832-81f7-0c9abd43f639" providerId="ADAL" clId="{A1E38A8C-3B45-4DCD-B2F8-DCA6C093871D}" dt="2022-10-20T20:33:25.578" v="98" actId="478"/>
          <ac:spMkLst>
            <pc:docMk/>
            <pc:sldMk cId="2541127475" sldId="280"/>
            <ac:spMk id="2" creationId="{5EE60F15-0111-B923-6DA1-8B81473A22C8}"/>
          </ac:spMkLst>
        </pc:spChg>
        <pc:spChg chg="mod">
          <ac:chgData name="Mert Dedeoglu" userId="c9d73968-6a1e-4832-81f7-0c9abd43f639" providerId="ADAL" clId="{A1E38A8C-3B45-4DCD-B2F8-DCA6C093871D}" dt="2022-10-20T20:34:00.888" v="105" actId="14100"/>
          <ac:spMkLst>
            <pc:docMk/>
            <pc:sldMk cId="2541127475" sldId="280"/>
            <ac:spMk id="3" creationId="{EACFA260-D6EE-7762-A977-9702D20A7D55}"/>
          </ac:spMkLst>
        </pc:spChg>
      </pc:sldChg>
      <pc:sldChg chg="delSp modSp new mod">
        <pc:chgData name="Mert Dedeoglu" userId="c9d73968-6a1e-4832-81f7-0c9abd43f639" providerId="ADAL" clId="{A1E38A8C-3B45-4DCD-B2F8-DCA6C093871D}" dt="2022-10-20T20:46:13.773" v="246" actId="20577"/>
        <pc:sldMkLst>
          <pc:docMk/>
          <pc:sldMk cId="938018553" sldId="281"/>
        </pc:sldMkLst>
        <pc:spChg chg="del">
          <ac:chgData name="Mert Dedeoglu" userId="c9d73968-6a1e-4832-81f7-0c9abd43f639" providerId="ADAL" clId="{A1E38A8C-3B45-4DCD-B2F8-DCA6C093871D}" dt="2022-10-20T20:34:18.947" v="107" actId="478"/>
          <ac:spMkLst>
            <pc:docMk/>
            <pc:sldMk cId="938018553" sldId="281"/>
            <ac:spMk id="2" creationId="{7F5C1798-CC0D-C453-825D-FB80C0958727}"/>
          </ac:spMkLst>
        </pc:spChg>
        <pc:spChg chg="mod">
          <ac:chgData name="Mert Dedeoglu" userId="c9d73968-6a1e-4832-81f7-0c9abd43f639" providerId="ADAL" clId="{A1E38A8C-3B45-4DCD-B2F8-DCA6C093871D}" dt="2022-10-20T20:46:13.773" v="246" actId="20577"/>
          <ac:spMkLst>
            <pc:docMk/>
            <pc:sldMk cId="938018553" sldId="281"/>
            <ac:spMk id="3" creationId="{B926F653-B6D2-A7BB-F669-6A74FC1822E9}"/>
          </ac:spMkLst>
        </pc:spChg>
      </pc:sldChg>
      <pc:sldChg chg="delSp modSp new del mod">
        <pc:chgData name="Mert Dedeoglu" userId="c9d73968-6a1e-4832-81f7-0c9abd43f639" providerId="ADAL" clId="{A1E38A8C-3B45-4DCD-B2F8-DCA6C093871D}" dt="2022-10-20T20:47:41.449" v="247" actId="2696"/>
        <pc:sldMkLst>
          <pc:docMk/>
          <pc:sldMk cId="297290228" sldId="282"/>
        </pc:sldMkLst>
        <pc:spChg chg="del">
          <ac:chgData name="Mert Dedeoglu" userId="c9d73968-6a1e-4832-81f7-0c9abd43f639" providerId="ADAL" clId="{A1E38A8C-3B45-4DCD-B2F8-DCA6C093871D}" dt="2022-10-20T20:40:33.501" v="212" actId="478"/>
          <ac:spMkLst>
            <pc:docMk/>
            <pc:sldMk cId="297290228" sldId="282"/>
            <ac:spMk id="2" creationId="{F74F6E44-CB23-265A-17C4-65EA7BE63232}"/>
          </ac:spMkLst>
        </pc:spChg>
        <pc:spChg chg="mod">
          <ac:chgData name="Mert Dedeoglu" userId="c9d73968-6a1e-4832-81f7-0c9abd43f639" providerId="ADAL" clId="{A1E38A8C-3B45-4DCD-B2F8-DCA6C093871D}" dt="2022-10-20T20:40:39.557" v="214" actId="5793"/>
          <ac:spMkLst>
            <pc:docMk/>
            <pc:sldMk cId="297290228" sldId="282"/>
            <ac:spMk id="3" creationId="{DE0DF591-89C8-3DEC-8D38-40FDCA4E419C}"/>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4BF9EC-FC04-4044-B413-3C43B24F748D}"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tr-TR"/>
        </a:p>
      </dgm:t>
    </dgm:pt>
    <dgm:pt modelId="{DFBC234F-F5DA-4093-8E67-6CEC9DF3E92D}">
      <dgm:prSet phldrT="[Metin]"/>
      <dgm:spPr/>
      <dgm:t>
        <a:bodyPr/>
        <a:lstStyle/>
        <a:p>
          <a:r>
            <a:rPr lang="tr-TR" dirty="0" smtClean="0">
              <a:solidFill>
                <a:prstClr val="black"/>
              </a:solidFill>
              <a:cs typeface="Times New Roman" panose="02020603050405020304" pitchFamily="18" charset="0"/>
            </a:rPr>
            <a:t>Avrupa Birliği Nitrat Direktifi (91/676/EEC)</a:t>
          </a:r>
          <a:endParaRPr lang="tr-TR" dirty="0"/>
        </a:p>
      </dgm:t>
    </dgm:pt>
    <dgm:pt modelId="{48CED4F9-D79C-4C81-A7A1-FE82F3385CE5}" type="parTrans" cxnId="{AC092271-2C4F-4059-AB14-92E96A8B9128}">
      <dgm:prSet/>
      <dgm:spPr/>
      <dgm:t>
        <a:bodyPr/>
        <a:lstStyle/>
        <a:p>
          <a:endParaRPr lang="tr-TR"/>
        </a:p>
      </dgm:t>
    </dgm:pt>
    <dgm:pt modelId="{28095FEF-8840-44F9-AF9B-3567036D19A0}" type="sibTrans" cxnId="{AC092271-2C4F-4059-AB14-92E96A8B9128}">
      <dgm:prSet/>
      <dgm:spPr/>
      <dgm:t>
        <a:bodyPr/>
        <a:lstStyle/>
        <a:p>
          <a:endParaRPr lang="tr-TR"/>
        </a:p>
      </dgm:t>
    </dgm:pt>
    <dgm:pt modelId="{B496758F-E92B-4FA5-9D81-9FF10B3862FC}">
      <dgm:prSet phldrT="[Metin]"/>
      <dgm:spPr/>
      <dgm:t>
        <a:bodyPr/>
        <a:lstStyle/>
        <a:p>
          <a:r>
            <a:rPr lang="tr-TR" smtClean="0">
              <a:solidFill>
                <a:prstClr val="black"/>
              </a:solidFill>
              <a:cs typeface="Times New Roman" panose="02020603050405020304" pitchFamily="18" charset="0"/>
            </a:rPr>
            <a:t>Tarımsal Kaynaklı Nitrat Kirliliğine Karşı Suların Korunması Yönetmeliği</a:t>
          </a:r>
          <a:endParaRPr lang="tr-TR"/>
        </a:p>
      </dgm:t>
    </dgm:pt>
    <dgm:pt modelId="{80D35717-DAF7-4763-A224-D8DB72C5E9BF}" type="parTrans" cxnId="{40669205-6607-4763-8AC9-E01CD802BCB8}">
      <dgm:prSet/>
      <dgm:spPr/>
      <dgm:t>
        <a:bodyPr/>
        <a:lstStyle/>
        <a:p>
          <a:endParaRPr lang="tr-TR"/>
        </a:p>
      </dgm:t>
    </dgm:pt>
    <dgm:pt modelId="{1FAC6F36-5D3C-40B8-BED7-DBF21212D8C0}" type="sibTrans" cxnId="{40669205-6607-4763-8AC9-E01CD802BCB8}">
      <dgm:prSet/>
      <dgm:spPr/>
      <dgm:t>
        <a:bodyPr/>
        <a:lstStyle/>
        <a:p>
          <a:endParaRPr lang="tr-TR"/>
        </a:p>
      </dgm:t>
    </dgm:pt>
    <dgm:pt modelId="{B6BBFC4A-1FE9-46A8-A3AB-A747028B93E2}">
      <dgm:prSet/>
      <dgm:spPr/>
      <dgm:t>
        <a:bodyPr/>
        <a:lstStyle/>
        <a:p>
          <a:r>
            <a:rPr lang="tr-TR" b="0" dirty="0" smtClean="0">
              <a:latin typeface="+mj-lt"/>
              <a:cs typeface="Calibri Light" panose="020F0302020204030204" pitchFamily="34" charset="0"/>
            </a:rPr>
            <a:t>İyi tarım uygulamaları kodu</a:t>
          </a:r>
          <a:r>
            <a:rPr lang="tr-TR" b="0" i="1" dirty="0" smtClean="0">
              <a:latin typeface="+mj-lt"/>
              <a:cs typeface="Calibri Light" panose="020F0302020204030204" pitchFamily="34" charset="0"/>
            </a:rPr>
            <a:t> </a:t>
          </a:r>
          <a:endParaRPr lang="tr-TR" b="0" dirty="0"/>
        </a:p>
      </dgm:t>
    </dgm:pt>
    <dgm:pt modelId="{C75AA6AA-17CB-448D-A41D-C1932E27AAE5}" type="parTrans" cxnId="{5D6B4ADD-D6A6-4201-8790-08E1822F94FD}">
      <dgm:prSet/>
      <dgm:spPr/>
      <dgm:t>
        <a:bodyPr/>
        <a:lstStyle/>
        <a:p>
          <a:endParaRPr lang="tr-TR"/>
        </a:p>
      </dgm:t>
    </dgm:pt>
    <dgm:pt modelId="{12B8BD8F-67D2-4F5F-AF55-13AA8555C6C9}" type="sibTrans" cxnId="{5D6B4ADD-D6A6-4201-8790-08E1822F94FD}">
      <dgm:prSet/>
      <dgm:spPr/>
      <dgm:t>
        <a:bodyPr/>
        <a:lstStyle/>
        <a:p>
          <a:endParaRPr lang="tr-TR"/>
        </a:p>
      </dgm:t>
    </dgm:pt>
    <dgm:pt modelId="{73CA35B6-AB2F-4FE9-B52A-A388D0D3E144}">
      <dgm:prSet/>
      <dgm:spPr/>
      <dgm:t>
        <a:bodyPr/>
        <a:lstStyle/>
        <a:p>
          <a:r>
            <a:rPr lang="it-IT" b="0" dirty="0" smtClean="0">
              <a:latin typeface="+mj-lt"/>
              <a:cs typeface="Calibri Light" panose="020F0302020204030204" pitchFamily="34" charset="0"/>
            </a:rPr>
            <a:t>Nitrata hassas bölgelerin belirlen</a:t>
          </a:r>
          <a:r>
            <a:rPr lang="tr-TR" b="0" dirty="0" err="1" smtClean="0">
              <a:latin typeface="+mj-lt"/>
              <a:cs typeface="Calibri Light" panose="020F0302020204030204" pitchFamily="34" charset="0"/>
            </a:rPr>
            <a:t>mesi</a:t>
          </a:r>
          <a:endParaRPr lang="tr-TR" b="0" dirty="0"/>
        </a:p>
      </dgm:t>
    </dgm:pt>
    <dgm:pt modelId="{1A0819AB-CBC6-49BE-9C5C-FC0A0C01C624}" type="parTrans" cxnId="{87F595BE-4B93-4C15-9F5E-BC164AC999DF}">
      <dgm:prSet/>
      <dgm:spPr/>
      <dgm:t>
        <a:bodyPr/>
        <a:lstStyle/>
        <a:p>
          <a:endParaRPr lang="tr-TR"/>
        </a:p>
      </dgm:t>
    </dgm:pt>
    <dgm:pt modelId="{9DD698FF-FE1F-41D5-99B1-4064387421A7}" type="sibTrans" cxnId="{87F595BE-4B93-4C15-9F5E-BC164AC999DF}">
      <dgm:prSet/>
      <dgm:spPr/>
      <dgm:t>
        <a:bodyPr/>
        <a:lstStyle/>
        <a:p>
          <a:endParaRPr lang="tr-TR"/>
        </a:p>
      </dgm:t>
    </dgm:pt>
    <dgm:pt modelId="{31AF9CFE-AAE5-475B-B8D3-E7B69D7EF9FF}">
      <dgm:prSet/>
      <dgm:spPr/>
      <dgm:t>
        <a:bodyPr/>
        <a:lstStyle/>
        <a:p>
          <a:r>
            <a:rPr lang="tr-TR" b="0" dirty="0" smtClean="0">
              <a:solidFill>
                <a:schemeClr val="bg1"/>
              </a:solidFill>
              <a:latin typeface="+mj-lt"/>
              <a:cs typeface="Calibri Light" panose="020F0302020204030204" pitchFamily="34" charset="0"/>
            </a:rPr>
            <a:t>Eylem planlarının hazırlanması</a:t>
          </a:r>
          <a:endParaRPr lang="tr-TR" b="0" dirty="0">
            <a:solidFill>
              <a:schemeClr val="bg1"/>
            </a:solidFill>
          </a:endParaRPr>
        </a:p>
      </dgm:t>
    </dgm:pt>
    <dgm:pt modelId="{1C97CF20-0DE3-41FE-920B-4D9D6D705E47}" type="parTrans" cxnId="{8DA02EDF-393C-4FC9-905B-61AE45251BAE}">
      <dgm:prSet/>
      <dgm:spPr/>
      <dgm:t>
        <a:bodyPr/>
        <a:lstStyle/>
        <a:p>
          <a:endParaRPr lang="tr-TR"/>
        </a:p>
      </dgm:t>
    </dgm:pt>
    <dgm:pt modelId="{42E0A73A-7DBC-435E-AB7A-5AACF7AE7996}" type="sibTrans" cxnId="{8DA02EDF-393C-4FC9-905B-61AE45251BAE}">
      <dgm:prSet/>
      <dgm:spPr/>
      <dgm:t>
        <a:bodyPr/>
        <a:lstStyle/>
        <a:p>
          <a:endParaRPr lang="tr-TR"/>
        </a:p>
      </dgm:t>
    </dgm:pt>
    <dgm:pt modelId="{E4F8577C-F358-464D-97D2-3028499A4B1D}">
      <dgm:prSet/>
      <dgm:spPr/>
      <dgm:t>
        <a:bodyPr/>
        <a:lstStyle/>
        <a:p>
          <a:r>
            <a:rPr lang="tr-TR" b="0" dirty="0" smtClean="0">
              <a:latin typeface="+mj-lt"/>
              <a:cs typeface="Calibri Light" panose="020F0302020204030204" pitchFamily="34" charset="0"/>
            </a:rPr>
            <a:t>Planın uygulanması</a:t>
          </a:r>
          <a:endParaRPr lang="tr-TR" b="0" dirty="0"/>
        </a:p>
      </dgm:t>
    </dgm:pt>
    <dgm:pt modelId="{689438CD-D953-4484-8ECC-6D847EEED1FC}" type="parTrans" cxnId="{F1DBF527-48D3-4650-A190-1544C4212846}">
      <dgm:prSet/>
      <dgm:spPr/>
      <dgm:t>
        <a:bodyPr/>
        <a:lstStyle/>
        <a:p>
          <a:endParaRPr lang="tr-TR"/>
        </a:p>
      </dgm:t>
    </dgm:pt>
    <dgm:pt modelId="{9B9BC43C-3E3D-4EB8-9390-C5F07C0C2077}" type="sibTrans" cxnId="{F1DBF527-48D3-4650-A190-1544C4212846}">
      <dgm:prSet/>
      <dgm:spPr/>
      <dgm:t>
        <a:bodyPr/>
        <a:lstStyle/>
        <a:p>
          <a:endParaRPr lang="tr-TR"/>
        </a:p>
      </dgm:t>
    </dgm:pt>
    <dgm:pt modelId="{880DB446-128E-4AE7-AFBB-817ED14BDF71}">
      <dgm:prSet/>
      <dgm:spPr/>
      <dgm:t>
        <a:bodyPr/>
        <a:lstStyle/>
        <a:p>
          <a:r>
            <a:rPr lang="tr-TR" b="0" dirty="0" smtClean="0">
              <a:latin typeface="+mj-lt"/>
              <a:cs typeface="Calibri Light" panose="020F0302020204030204" pitchFamily="34" charset="0"/>
            </a:rPr>
            <a:t>İzleme ve değerlendirme</a:t>
          </a:r>
          <a:endParaRPr lang="tr-TR" b="0" dirty="0"/>
        </a:p>
      </dgm:t>
    </dgm:pt>
    <dgm:pt modelId="{0F1D0F90-F463-49B8-A0DB-BF5B62E043D0}" type="parTrans" cxnId="{DB11A786-E9D0-4FF5-A9FA-F4FCAA73C146}">
      <dgm:prSet/>
      <dgm:spPr/>
      <dgm:t>
        <a:bodyPr/>
        <a:lstStyle/>
        <a:p>
          <a:endParaRPr lang="tr-TR"/>
        </a:p>
      </dgm:t>
    </dgm:pt>
    <dgm:pt modelId="{E899A27E-6C4B-4B41-93DB-F127AFCF0A34}" type="sibTrans" cxnId="{DB11A786-E9D0-4FF5-A9FA-F4FCAA73C146}">
      <dgm:prSet/>
      <dgm:spPr/>
      <dgm:t>
        <a:bodyPr/>
        <a:lstStyle/>
        <a:p>
          <a:endParaRPr lang="tr-TR"/>
        </a:p>
      </dgm:t>
    </dgm:pt>
    <dgm:pt modelId="{FB575690-19E6-44D1-8AD4-80D8F23412A3}">
      <dgm:prSet/>
      <dgm:spPr/>
      <dgm:t>
        <a:bodyPr/>
        <a:lstStyle/>
        <a:p>
          <a:r>
            <a:rPr lang="tr-TR" b="0" dirty="0" smtClean="0">
              <a:latin typeface="+mj-lt"/>
              <a:cs typeface="Calibri Light" panose="020F0302020204030204" pitchFamily="34" charset="0"/>
            </a:rPr>
            <a:t>Raporlama</a:t>
          </a:r>
          <a:endParaRPr lang="tr-TR" b="0" dirty="0"/>
        </a:p>
      </dgm:t>
    </dgm:pt>
    <dgm:pt modelId="{C4A9050F-ADAE-41A0-AAD7-A7182CFC52EF}" type="parTrans" cxnId="{DBEA6768-D2F8-4F70-A279-C62D245D1455}">
      <dgm:prSet/>
      <dgm:spPr/>
      <dgm:t>
        <a:bodyPr/>
        <a:lstStyle/>
        <a:p>
          <a:endParaRPr lang="tr-TR"/>
        </a:p>
      </dgm:t>
    </dgm:pt>
    <dgm:pt modelId="{E42B3BBA-204E-44B1-98B5-CD96EEC7ECC7}" type="sibTrans" cxnId="{DBEA6768-D2F8-4F70-A279-C62D245D1455}">
      <dgm:prSet/>
      <dgm:spPr/>
      <dgm:t>
        <a:bodyPr/>
        <a:lstStyle/>
        <a:p>
          <a:endParaRPr lang="tr-TR"/>
        </a:p>
      </dgm:t>
    </dgm:pt>
    <dgm:pt modelId="{4F5184B6-1E13-4725-8563-8F09BBE92E69}" type="pres">
      <dgm:prSet presAssocID="{254BF9EC-FC04-4044-B413-3C43B24F748D}" presName="Name0" presStyleCnt="0">
        <dgm:presLayoutVars>
          <dgm:dir/>
          <dgm:animLvl val="lvl"/>
          <dgm:resizeHandles val="exact"/>
        </dgm:presLayoutVars>
      </dgm:prSet>
      <dgm:spPr/>
      <dgm:t>
        <a:bodyPr/>
        <a:lstStyle/>
        <a:p>
          <a:endParaRPr lang="tr-TR"/>
        </a:p>
      </dgm:t>
    </dgm:pt>
    <dgm:pt modelId="{B86C9316-67B3-425C-80DC-68AC94A1D158}" type="pres">
      <dgm:prSet presAssocID="{FB575690-19E6-44D1-8AD4-80D8F23412A3}" presName="boxAndChildren" presStyleCnt="0"/>
      <dgm:spPr/>
    </dgm:pt>
    <dgm:pt modelId="{625562BB-4554-43D3-A282-EE782D256155}" type="pres">
      <dgm:prSet presAssocID="{FB575690-19E6-44D1-8AD4-80D8F23412A3}" presName="parentTextBox" presStyleLbl="node1" presStyleIdx="0" presStyleCnt="8"/>
      <dgm:spPr/>
      <dgm:t>
        <a:bodyPr/>
        <a:lstStyle/>
        <a:p>
          <a:endParaRPr lang="tr-TR"/>
        </a:p>
      </dgm:t>
    </dgm:pt>
    <dgm:pt modelId="{4F4844A3-525C-41BE-B0CC-D16375C3FE4D}" type="pres">
      <dgm:prSet presAssocID="{E899A27E-6C4B-4B41-93DB-F127AFCF0A34}" presName="sp" presStyleCnt="0"/>
      <dgm:spPr/>
    </dgm:pt>
    <dgm:pt modelId="{E7424BCC-6775-4B62-8747-2C6EF45EB8FA}" type="pres">
      <dgm:prSet presAssocID="{880DB446-128E-4AE7-AFBB-817ED14BDF71}" presName="arrowAndChildren" presStyleCnt="0"/>
      <dgm:spPr/>
    </dgm:pt>
    <dgm:pt modelId="{30A04D15-392B-49BC-B41A-6F3107038001}" type="pres">
      <dgm:prSet presAssocID="{880DB446-128E-4AE7-AFBB-817ED14BDF71}" presName="parentTextArrow" presStyleLbl="node1" presStyleIdx="1" presStyleCnt="8"/>
      <dgm:spPr/>
      <dgm:t>
        <a:bodyPr/>
        <a:lstStyle/>
        <a:p>
          <a:endParaRPr lang="tr-TR"/>
        </a:p>
      </dgm:t>
    </dgm:pt>
    <dgm:pt modelId="{57567FE1-26F0-48A1-A25D-4040916B44BD}" type="pres">
      <dgm:prSet presAssocID="{9B9BC43C-3E3D-4EB8-9390-C5F07C0C2077}" presName="sp" presStyleCnt="0"/>
      <dgm:spPr/>
    </dgm:pt>
    <dgm:pt modelId="{4DBEE016-7C5E-4C8C-B1E0-A2A068805161}" type="pres">
      <dgm:prSet presAssocID="{E4F8577C-F358-464D-97D2-3028499A4B1D}" presName="arrowAndChildren" presStyleCnt="0"/>
      <dgm:spPr/>
    </dgm:pt>
    <dgm:pt modelId="{8181F198-4E7F-421C-9741-26228D6CE755}" type="pres">
      <dgm:prSet presAssocID="{E4F8577C-F358-464D-97D2-3028499A4B1D}" presName="parentTextArrow" presStyleLbl="node1" presStyleIdx="2" presStyleCnt="8"/>
      <dgm:spPr/>
      <dgm:t>
        <a:bodyPr/>
        <a:lstStyle/>
        <a:p>
          <a:endParaRPr lang="tr-TR"/>
        </a:p>
      </dgm:t>
    </dgm:pt>
    <dgm:pt modelId="{81B55212-30EF-407E-BB41-894496C308AB}" type="pres">
      <dgm:prSet presAssocID="{42E0A73A-7DBC-435E-AB7A-5AACF7AE7996}" presName="sp" presStyleCnt="0"/>
      <dgm:spPr/>
    </dgm:pt>
    <dgm:pt modelId="{91FD0F75-FE6D-415E-8290-65444F7DA0F2}" type="pres">
      <dgm:prSet presAssocID="{31AF9CFE-AAE5-475B-B8D3-E7B69D7EF9FF}" presName="arrowAndChildren" presStyleCnt="0"/>
      <dgm:spPr/>
    </dgm:pt>
    <dgm:pt modelId="{5BE17545-499C-4E70-8F3D-94AA4AD4EBCC}" type="pres">
      <dgm:prSet presAssocID="{31AF9CFE-AAE5-475B-B8D3-E7B69D7EF9FF}" presName="parentTextArrow" presStyleLbl="node1" presStyleIdx="3" presStyleCnt="8"/>
      <dgm:spPr/>
      <dgm:t>
        <a:bodyPr/>
        <a:lstStyle/>
        <a:p>
          <a:endParaRPr lang="tr-TR"/>
        </a:p>
      </dgm:t>
    </dgm:pt>
    <dgm:pt modelId="{CD981A20-FBC7-4F8C-9457-8E21F8B95EA7}" type="pres">
      <dgm:prSet presAssocID="{9DD698FF-FE1F-41D5-99B1-4064387421A7}" presName="sp" presStyleCnt="0"/>
      <dgm:spPr/>
    </dgm:pt>
    <dgm:pt modelId="{2BD29D9D-5113-4BF8-B654-7EB338D2ACCE}" type="pres">
      <dgm:prSet presAssocID="{73CA35B6-AB2F-4FE9-B52A-A388D0D3E144}" presName="arrowAndChildren" presStyleCnt="0"/>
      <dgm:spPr/>
    </dgm:pt>
    <dgm:pt modelId="{8D734449-42C6-4EA6-9C89-4DF4025D4118}" type="pres">
      <dgm:prSet presAssocID="{73CA35B6-AB2F-4FE9-B52A-A388D0D3E144}" presName="parentTextArrow" presStyleLbl="node1" presStyleIdx="4" presStyleCnt="8"/>
      <dgm:spPr/>
      <dgm:t>
        <a:bodyPr/>
        <a:lstStyle/>
        <a:p>
          <a:endParaRPr lang="tr-TR"/>
        </a:p>
      </dgm:t>
    </dgm:pt>
    <dgm:pt modelId="{F6BE1A59-91DC-4FC6-96F7-B840CEB9F060}" type="pres">
      <dgm:prSet presAssocID="{12B8BD8F-67D2-4F5F-AF55-13AA8555C6C9}" presName="sp" presStyleCnt="0"/>
      <dgm:spPr/>
    </dgm:pt>
    <dgm:pt modelId="{85E4F06E-E2FA-4AA4-A187-9941CCD131AA}" type="pres">
      <dgm:prSet presAssocID="{B6BBFC4A-1FE9-46A8-A3AB-A747028B93E2}" presName="arrowAndChildren" presStyleCnt="0"/>
      <dgm:spPr/>
    </dgm:pt>
    <dgm:pt modelId="{C6E588D1-F611-447A-AB96-C06FEB514972}" type="pres">
      <dgm:prSet presAssocID="{B6BBFC4A-1FE9-46A8-A3AB-A747028B93E2}" presName="parentTextArrow" presStyleLbl="node1" presStyleIdx="5" presStyleCnt="8"/>
      <dgm:spPr/>
      <dgm:t>
        <a:bodyPr/>
        <a:lstStyle/>
        <a:p>
          <a:endParaRPr lang="tr-TR"/>
        </a:p>
      </dgm:t>
    </dgm:pt>
    <dgm:pt modelId="{85FE7BCD-FE02-4E7C-9BC2-0F2520CC122E}" type="pres">
      <dgm:prSet presAssocID="{1FAC6F36-5D3C-40B8-BED7-DBF21212D8C0}" presName="sp" presStyleCnt="0"/>
      <dgm:spPr/>
    </dgm:pt>
    <dgm:pt modelId="{6FA57FF1-FC7E-4314-B298-EBBE245D5114}" type="pres">
      <dgm:prSet presAssocID="{B496758F-E92B-4FA5-9D81-9FF10B3862FC}" presName="arrowAndChildren" presStyleCnt="0"/>
      <dgm:spPr/>
    </dgm:pt>
    <dgm:pt modelId="{E2822092-1B31-4F14-8365-E536B0445549}" type="pres">
      <dgm:prSet presAssocID="{B496758F-E92B-4FA5-9D81-9FF10B3862FC}" presName="parentTextArrow" presStyleLbl="node1" presStyleIdx="6" presStyleCnt="8"/>
      <dgm:spPr/>
      <dgm:t>
        <a:bodyPr/>
        <a:lstStyle/>
        <a:p>
          <a:endParaRPr lang="tr-TR"/>
        </a:p>
      </dgm:t>
    </dgm:pt>
    <dgm:pt modelId="{A020F42F-19D3-43C6-BA3B-58F2DC33245C}" type="pres">
      <dgm:prSet presAssocID="{28095FEF-8840-44F9-AF9B-3567036D19A0}" presName="sp" presStyleCnt="0"/>
      <dgm:spPr/>
    </dgm:pt>
    <dgm:pt modelId="{913C577B-F08B-45F6-914F-22F335B00462}" type="pres">
      <dgm:prSet presAssocID="{DFBC234F-F5DA-4093-8E67-6CEC9DF3E92D}" presName="arrowAndChildren" presStyleCnt="0"/>
      <dgm:spPr/>
    </dgm:pt>
    <dgm:pt modelId="{6806975B-68EE-4519-9EE5-57BB332AAC38}" type="pres">
      <dgm:prSet presAssocID="{DFBC234F-F5DA-4093-8E67-6CEC9DF3E92D}" presName="parentTextArrow" presStyleLbl="node1" presStyleIdx="7" presStyleCnt="8" custLinFactNeighborX="28287" custLinFactNeighborY="-277"/>
      <dgm:spPr/>
      <dgm:t>
        <a:bodyPr/>
        <a:lstStyle/>
        <a:p>
          <a:endParaRPr lang="tr-TR"/>
        </a:p>
      </dgm:t>
    </dgm:pt>
  </dgm:ptLst>
  <dgm:cxnLst>
    <dgm:cxn modelId="{984ABD34-AA85-4618-9308-610FBE15ADA7}" type="presOf" srcId="{B6BBFC4A-1FE9-46A8-A3AB-A747028B93E2}" destId="{C6E588D1-F611-447A-AB96-C06FEB514972}" srcOrd="0" destOrd="0" presId="urn:microsoft.com/office/officeart/2005/8/layout/process4"/>
    <dgm:cxn modelId="{F1DBF527-48D3-4650-A190-1544C4212846}" srcId="{254BF9EC-FC04-4044-B413-3C43B24F748D}" destId="{E4F8577C-F358-464D-97D2-3028499A4B1D}" srcOrd="5" destOrd="0" parTransId="{689438CD-D953-4484-8ECC-6D847EEED1FC}" sibTransId="{9B9BC43C-3E3D-4EB8-9390-C5F07C0C2077}"/>
    <dgm:cxn modelId="{87F595BE-4B93-4C15-9F5E-BC164AC999DF}" srcId="{254BF9EC-FC04-4044-B413-3C43B24F748D}" destId="{73CA35B6-AB2F-4FE9-B52A-A388D0D3E144}" srcOrd="3" destOrd="0" parTransId="{1A0819AB-CBC6-49BE-9C5C-FC0A0C01C624}" sibTransId="{9DD698FF-FE1F-41D5-99B1-4064387421A7}"/>
    <dgm:cxn modelId="{DB11A786-E9D0-4FF5-A9FA-F4FCAA73C146}" srcId="{254BF9EC-FC04-4044-B413-3C43B24F748D}" destId="{880DB446-128E-4AE7-AFBB-817ED14BDF71}" srcOrd="6" destOrd="0" parTransId="{0F1D0F90-F463-49B8-A0DB-BF5B62E043D0}" sibTransId="{E899A27E-6C4B-4B41-93DB-F127AFCF0A34}"/>
    <dgm:cxn modelId="{855761EA-FA06-42EC-AD22-04073B15C26C}" type="presOf" srcId="{31AF9CFE-AAE5-475B-B8D3-E7B69D7EF9FF}" destId="{5BE17545-499C-4E70-8F3D-94AA4AD4EBCC}" srcOrd="0" destOrd="0" presId="urn:microsoft.com/office/officeart/2005/8/layout/process4"/>
    <dgm:cxn modelId="{9C55D05A-65F0-4214-9349-0C4BE8BB221E}" type="presOf" srcId="{E4F8577C-F358-464D-97D2-3028499A4B1D}" destId="{8181F198-4E7F-421C-9741-26228D6CE755}" srcOrd="0" destOrd="0" presId="urn:microsoft.com/office/officeart/2005/8/layout/process4"/>
    <dgm:cxn modelId="{5D6B4ADD-D6A6-4201-8790-08E1822F94FD}" srcId="{254BF9EC-FC04-4044-B413-3C43B24F748D}" destId="{B6BBFC4A-1FE9-46A8-A3AB-A747028B93E2}" srcOrd="2" destOrd="0" parTransId="{C75AA6AA-17CB-448D-A41D-C1932E27AAE5}" sibTransId="{12B8BD8F-67D2-4F5F-AF55-13AA8555C6C9}"/>
    <dgm:cxn modelId="{81E9C2F6-248D-4732-A1E7-867E8C53302C}" type="presOf" srcId="{FB575690-19E6-44D1-8AD4-80D8F23412A3}" destId="{625562BB-4554-43D3-A282-EE782D256155}" srcOrd="0" destOrd="0" presId="urn:microsoft.com/office/officeart/2005/8/layout/process4"/>
    <dgm:cxn modelId="{E717B7FA-F52A-42D1-B8C4-8AC07A064005}" type="presOf" srcId="{73CA35B6-AB2F-4FE9-B52A-A388D0D3E144}" destId="{8D734449-42C6-4EA6-9C89-4DF4025D4118}" srcOrd="0" destOrd="0" presId="urn:microsoft.com/office/officeart/2005/8/layout/process4"/>
    <dgm:cxn modelId="{4846C81E-3FF7-4257-90B6-E823C81F8955}" type="presOf" srcId="{254BF9EC-FC04-4044-B413-3C43B24F748D}" destId="{4F5184B6-1E13-4725-8563-8F09BBE92E69}" srcOrd="0" destOrd="0" presId="urn:microsoft.com/office/officeart/2005/8/layout/process4"/>
    <dgm:cxn modelId="{AF57733E-11F8-4AB3-93ED-25E57886487A}" type="presOf" srcId="{B496758F-E92B-4FA5-9D81-9FF10B3862FC}" destId="{E2822092-1B31-4F14-8365-E536B0445549}" srcOrd="0" destOrd="0" presId="urn:microsoft.com/office/officeart/2005/8/layout/process4"/>
    <dgm:cxn modelId="{DBEA6768-D2F8-4F70-A279-C62D245D1455}" srcId="{254BF9EC-FC04-4044-B413-3C43B24F748D}" destId="{FB575690-19E6-44D1-8AD4-80D8F23412A3}" srcOrd="7" destOrd="0" parTransId="{C4A9050F-ADAE-41A0-AAD7-A7182CFC52EF}" sibTransId="{E42B3BBA-204E-44B1-98B5-CD96EEC7ECC7}"/>
    <dgm:cxn modelId="{8DA02EDF-393C-4FC9-905B-61AE45251BAE}" srcId="{254BF9EC-FC04-4044-B413-3C43B24F748D}" destId="{31AF9CFE-AAE5-475B-B8D3-E7B69D7EF9FF}" srcOrd="4" destOrd="0" parTransId="{1C97CF20-0DE3-41FE-920B-4D9D6D705E47}" sibTransId="{42E0A73A-7DBC-435E-AB7A-5AACF7AE7996}"/>
    <dgm:cxn modelId="{1988C9B5-1913-4AAF-91EB-9893A58152C4}" type="presOf" srcId="{880DB446-128E-4AE7-AFBB-817ED14BDF71}" destId="{30A04D15-392B-49BC-B41A-6F3107038001}" srcOrd="0" destOrd="0" presId="urn:microsoft.com/office/officeart/2005/8/layout/process4"/>
    <dgm:cxn modelId="{1D5469BA-07D1-474C-956D-046C4C78222F}" type="presOf" srcId="{DFBC234F-F5DA-4093-8E67-6CEC9DF3E92D}" destId="{6806975B-68EE-4519-9EE5-57BB332AAC38}" srcOrd="0" destOrd="0" presId="urn:microsoft.com/office/officeart/2005/8/layout/process4"/>
    <dgm:cxn modelId="{AC092271-2C4F-4059-AB14-92E96A8B9128}" srcId="{254BF9EC-FC04-4044-B413-3C43B24F748D}" destId="{DFBC234F-F5DA-4093-8E67-6CEC9DF3E92D}" srcOrd="0" destOrd="0" parTransId="{48CED4F9-D79C-4C81-A7A1-FE82F3385CE5}" sibTransId="{28095FEF-8840-44F9-AF9B-3567036D19A0}"/>
    <dgm:cxn modelId="{40669205-6607-4763-8AC9-E01CD802BCB8}" srcId="{254BF9EC-FC04-4044-B413-3C43B24F748D}" destId="{B496758F-E92B-4FA5-9D81-9FF10B3862FC}" srcOrd="1" destOrd="0" parTransId="{80D35717-DAF7-4763-A224-D8DB72C5E9BF}" sibTransId="{1FAC6F36-5D3C-40B8-BED7-DBF21212D8C0}"/>
    <dgm:cxn modelId="{E52EE868-5D32-48A6-B421-19CEA8FB35B5}" type="presParOf" srcId="{4F5184B6-1E13-4725-8563-8F09BBE92E69}" destId="{B86C9316-67B3-425C-80DC-68AC94A1D158}" srcOrd="0" destOrd="0" presId="urn:microsoft.com/office/officeart/2005/8/layout/process4"/>
    <dgm:cxn modelId="{3664A0A9-8ED0-4B57-AC11-151375C4F467}" type="presParOf" srcId="{B86C9316-67B3-425C-80DC-68AC94A1D158}" destId="{625562BB-4554-43D3-A282-EE782D256155}" srcOrd="0" destOrd="0" presId="urn:microsoft.com/office/officeart/2005/8/layout/process4"/>
    <dgm:cxn modelId="{F7A15BDD-AE53-4EFB-9951-7A209BAA8781}" type="presParOf" srcId="{4F5184B6-1E13-4725-8563-8F09BBE92E69}" destId="{4F4844A3-525C-41BE-B0CC-D16375C3FE4D}" srcOrd="1" destOrd="0" presId="urn:microsoft.com/office/officeart/2005/8/layout/process4"/>
    <dgm:cxn modelId="{86196061-16A8-4002-9F0D-6E3FC0C091A1}" type="presParOf" srcId="{4F5184B6-1E13-4725-8563-8F09BBE92E69}" destId="{E7424BCC-6775-4B62-8747-2C6EF45EB8FA}" srcOrd="2" destOrd="0" presId="urn:microsoft.com/office/officeart/2005/8/layout/process4"/>
    <dgm:cxn modelId="{3D01B2C1-85F2-4361-8C61-C1C271602A34}" type="presParOf" srcId="{E7424BCC-6775-4B62-8747-2C6EF45EB8FA}" destId="{30A04D15-392B-49BC-B41A-6F3107038001}" srcOrd="0" destOrd="0" presId="urn:microsoft.com/office/officeart/2005/8/layout/process4"/>
    <dgm:cxn modelId="{0F0A0146-2E6C-447C-8C5C-D558D0EEC88F}" type="presParOf" srcId="{4F5184B6-1E13-4725-8563-8F09BBE92E69}" destId="{57567FE1-26F0-48A1-A25D-4040916B44BD}" srcOrd="3" destOrd="0" presId="urn:microsoft.com/office/officeart/2005/8/layout/process4"/>
    <dgm:cxn modelId="{7187F025-A9FE-46A5-82DF-1DB2406B7779}" type="presParOf" srcId="{4F5184B6-1E13-4725-8563-8F09BBE92E69}" destId="{4DBEE016-7C5E-4C8C-B1E0-A2A068805161}" srcOrd="4" destOrd="0" presId="urn:microsoft.com/office/officeart/2005/8/layout/process4"/>
    <dgm:cxn modelId="{39C0A15F-33A1-4809-9EE7-9756BF9E9A6F}" type="presParOf" srcId="{4DBEE016-7C5E-4C8C-B1E0-A2A068805161}" destId="{8181F198-4E7F-421C-9741-26228D6CE755}" srcOrd="0" destOrd="0" presId="urn:microsoft.com/office/officeart/2005/8/layout/process4"/>
    <dgm:cxn modelId="{10A3F477-6335-4B1C-89E2-6EA8C112D9C6}" type="presParOf" srcId="{4F5184B6-1E13-4725-8563-8F09BBE92E69}" destId="{81B55212-30EF-407E-BB41-894496C308AB}" srcOrd="5" destOrd="0" presId="urn:microsoft.com/office/officeart/2005/8/layout/process4"/>
    <dgm:cxn modelId="{8E7D2F1F-11F0-4F9B-9D48-2749760E47C3}" type="presParOf" srcId="{4F5184B6-1E13-4725-8563-8F09BBE92E69}" destId="{91FD0F75-FE6D-415E-8290-65444F7DA0F2}" srcOrd="6" destOrd="0" presId="urn:microsoft.com/office/officeart/2005/8/layout/process4"/>
    <dgm:cxn modelId="{E028C781-049E-4E9B-B5A4-4746085F4712}" type="presParOf" srcId="{91FD0F75-FE6D-415E-8290-65444F7DA0F2}" destId="{5BE17545-499C-4E70-8F3D-94AA4AD4EBCC}" srcOrd="0" destOrd="0" presId="urn:microsoft.com/office/officeart/2005/8/layout/process4"/>
    <dgm:cxn modelId="{69144A24-C2A2-4EA5-B4AB-DD0D386926D9}" type="presParOf" srcId="{4F5184B6-1E13-4725-8563-8F09BBE92E69}" destId="{CD981A20-FBC7-4F8C-9457-8E21F8B95EA7}" srcOrd="7" destOrd="0" presId="urn:microsoft.com/office/officeart/2005/8/layout/process4"/>
    <dgm:cxn modelId="{3D9F549A-1AC0-4A1A-9141-51160840FD04}" type="presParOf" srcId="{4F5184B6-1E13-4725-8563-8F09BBE92E69}" destId="{2BD29D9D-5113-4BF8-B654-7EB338D2ACCE}" srcOrd="8" destOrd="0" presId="urn:microsoft.com/office/officeart/2005/8/layout/process4"/>
    <dgm:cxn modelId="{D7DED5F7-D38C-4868-96FE-138AC503135D}" type="presParOf" srcId="{2BD29D9D-5113-4BF8-B654-7EB338D2ACCE}" destId="{8D734449-42C6-4EA6-9C89-4DF4025D4118}" srcOrd="0" destOrd="0" presId="urn:microsoft.com/office/officeart/2005/8/layout/process4"/>
    <dgm:cxn modelId="{B373681D-C1A6-4C39-9B49-F032CB5F169C}" type="presParOf" srcId="{4F5184B6-1E13-4725-8563-8F09BBE92E69}" destId="{F6BE1A59-91DC-4FC6-96F7-B840CEB9F060}" srcOrd="9" destOrd="0" presId="urn:microsoft.com/office/officeart/2005/8/layout/process4"/>
    <dgm:cxn modelId="{D2EC721D-32C7-4D3E-8B6A-18F8430FBB69}" type="presParOf" srcId="{4F5184B6-1E13-4725-8563-8F09BBE92E69}" destId="{85E4F06E-E2FA-4AA4-A187-9941CCD131AA}" srcOrd="10" destOrd="0" presId="urn:microsoft.com/office/officeart/2005/8/layout/process4"/>
    <dgm:cxn modelId="{144A766B-92D2-4661-A388-4A429EC996FD}" type="presParOf" srcId="{85E4F06E-E2FA-4AA4-A187-9941CCD131AA}" destId="{C6E588D1-F611-447A-AB96-C06FEB514972}" srcOrd="0" destOrd="0" presId="urn:microsoft.com/office/officeart/2005/8/layout/process4"/>
    <dgm:cxn modelId="{227C2FF1-CF8E-434B-A5EB-636BE808BCB8}" type="presParOf" srcId="{4F5184B6-1E13-4725-8563-8F09BBE92E69}" destId="{85FE7BCD-FE02-4E7C-9BC2-0F2520CC122E}" srcOrd="11" destOrd="0" presId="urn:microsoft.com/office/officeart/2005/8/layout/process4"/>
    <dgm:cxn modelId="{8FD266AA-C97F-43D2-B6BF-8AF378C385FA}" type="presParOf" srcId="{4F5184B6-1E13-4725-8563-8F09BBE92E69}" destId="{6FA57FF1-FC7E-4314-B298-EBBE245D5114}" srcOrd="12" destOrd="0" presId="urn:microsoft.com/office/officeart/2005/8/layout/process4"/>
    <dgm:cxn modelId="{52EF1A75-D519-4D87-8CB9-6681549DC17E}" type="presParOf" srcId="{6FA57FF1-FC7E-4314-B298-EBBE245D5114}" destId="{E2822092-1B31-4F14-8365-E536B0445549}" srcOrd="0" destOrd="0" presId="urn:microsoft.com/office/officeart/2005/8/layout/process4"/>
    <dgm:cxn modelId="{C45677EF-8FDC-4B2C-A2F4-473485233673}" type="presParOf" srcId="{4F5184B6-1E13-4725-8563-8F09BBE92E69}" destId="{A020F42F-19D3-43C6-BA3B-58F2DC33245C}" srcOrd="13" destOrd="0" presId="urn:microsoft.com/office/officeart/2005/8/layout/process4"/>
    <dgm:cxn modelId="{0DE5FB0E-B202-47E4-BC57-B47A7A6791B6}" type="presParOf" srcId="{4F5184B6-1E13-4725-8563-8F09BBE92E69}" destId="{913C577B-F08B-45F6-914F-22F335B00462}" srcOrd="14" destOrd="0" presId="urn:microsoft.com/office/officeart/2005/8/layout/process4"/>
    <dgm:cxn modelId="{72FEEDC5-4F80-4404-92F5-D7AF9AB112A7}" type="presParOf" srcId="{913C577B-F08B-45F6-914F-22F335B00462}" destId="{6806975B-68EE-4519-9EE5-57BB332AAC38}"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5562BB-4554-43D3-A282-EE782D256155}">
      <dsp:nvSpPr>
        <dsp:cNvPr id="0" name=""/>
        <dsp:cNvSpPr/>
      </dsp:nvSpPr>
      <dsp:spPr>
        <a:xfrm>
          <a:off x="0" y="4335754"/>
          <a:ext cx="4992986" cy="40653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tr-TR" sz="1300" b="0" kern="1200" dirty="0" smtClean="0">
              <a:latin typeface="+mj-lt"/>
              <a:cs typeface="Calibri Light" panose="020F0302020204030204" pitchFamily="34" charset="0"/>
            </a:rPr>
            <a:t>Raporlama</a:t>
          </a:r>
          <a:endParaRPr lang="tr-TR" sz="1300" b="0" kern="1200" dirty="0"/>
        </a:p>
      </dsp:txBody>
      <dsp:txXfrm>
        <a:off x="0" y="4335754"/>
        <a:ext cx="4992986" cy="406530"/>
      </dsp:txXfrm>
    </dsp:sp>
    <dsp:sp modelId="{30A04D15-392B-49BC-B41A-6F3107038001}">
      <dsp:nvSpPr>
        <dsp:cNvPr id="0" name=""/>
        <dsp:cNvSpPr/>
      </dsp:nvSpPr>
      <dsp:spPr>
        <a:xfrm rot="10800000">
          <a:off x="0" y="3716608"/>
          <a:ext cx="4992986" cy="625244"/>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tr-TR" sz="1300" b="0" kern="1200" dirty="0" smtClean="0">
              <a:latin typeface="+mj-lt"/>
              <a:cs typeface="Calibri Light" panose="020F0302020204030204" pitchFamily="34" charset="0"/>
            </a:rPr>
            <a:t>İzleme ve değerlendirme</a:t>
          </a:r>
          <a:endParaRPr lang="tr-TR" sz="1300" b="0" kern="1200" dirty="0"/>
        </a:p>
      </dsp:txBody>
      <dsp:txXfrm rot="10800000">
        <a:off x="0" y="3716608"/>
        <a:ext cx="4992986" cy="406265"/>
      </dsp:txXfrm>
    </dsp:sp>
    <dsp:sp modelId="{8181F198-4E7F-421C-9741-26228D6CE755}">
      <dsp:nvSpPr>
        <dsp:cNvPr id="0" name=""/>
        <dsp:cNvSpPr/>
      </dsp:nvSpPr>
      <dsp:spPr>
        <a:xfrm rot="10800000">
          <a:off x="0" y="3097461"/>
          <a:ext cx="4992986" cy="625244"/>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tr-TR" sz="1300" b="0" kern="1200" dirty="0" smtClean="0">
              <a:latin typeface="+mj-lt"/>
              <a:cs typeface="Calibri Light" panose="020F0302020204030204" pitchFamily="34" charset="0"/>
            </a:rPr>
            <a:t>Planın uygulanması</a:t>
          </a:r>
          <a:endParaRPr lang="tr-TR" sz="1300" b="0" kern="1200" dirty="0"/>
        </a:p>
      </dsp:txBody>
      <dsp:txXfrm rot="10800000">
        <a:off x="0" y="3097461"/>
        <a:ext cx="4992986" cy="406265"/>
      </dsp:txXfrm>
    </dsp:sp>
    <dsp:sp modelId="{5BE17545-499C-4E70-8F3D-94AA4AD4EBCC}">
      <dsp:nvSpPr>
        <dsp:cNvPr id="0" name=""/>
        <dsp:cNvSpPr/>
      </dsp:nvSpPr>
      <dsp:spPr>
        <a:xfrm rot="10800000">
          <a:off x="0" y="2478315"/>
          <a:ext cx="4992986" cy="625244"/>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tr-TR" sz="1300" b="0" kern="1200" dirty="0" smtClean="0">
              <a:solidFill>
                <a:schemeClr val="bg1"/>
              </a:solidFill>
              <a:latin typeface="+mj-lt"/>
              <a:cs typeface="Calibri Light" panose="020F0302020204030204" pitchFamily="34" charset="0"/>
            </a:rPr>
            <a:t>Eylem planlarının hazırlanması</a:t>
          </a:r>
          <a:endParaRPr lang="tr-TR" sz="1300" b="0" kern="1200" dirty="0">
            <a:solidFill>
              <a:schemeClr val="bg1"/>
            </a:solidFill>
          </a:endParaRPr>
        </a:p>
      </dsp:txBody>
      <dsp:txXfrm rot="10800000">
        <a:off x="0" y="2478315"/>
        <a:ext cx="4992986" cy="406265"/>
      </dsp:txXfrm>
    </dsp:sp>
    <dsp:sp modelId="{8D734449-42C6-4EA6-9C89-4DF4025D4118}">
      <dsp:nvSpPr>
        <dsp:cNvPr id="0" name=""/>
        <dsp:cNvSpPr/>
      </dsp:nvSpPr>
      <dsp:spPr>
        <a:xfrm rot="10800000">
          <a:off x="0" y="1859169"/>
          <a:ext cx="4992986" cy="625244"/>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it-IT" sz="1300" b="0" kern="1200" dirty="0" smtClean="0">
              <a:latin typeface="+mj-lt"/>
              <a:cs typeface="Calibri Light" panose="020F0302020204030204" pitchFamily="34" charset="0"/>
            </a:rPr>
            <a:t>Nitrata hassas bölgelerin belirlen</a:t>
          </a:r>
          <a:r>
            <a:rPr lang="tr-TR" sz="1300" b="0" kern="1200" dirty="0" err="1" smtClean="0">
              <a:latin typeface="+mj-lt"/>
              <a:cs typeface="Calibri Light" panose="020F0302020204030204" pitchFamily="34" charset="0"/>
            </a:rPr>
            <a:t>mesi</a:t>
          </a:r>
          <a:endParaRPr lang="tr-TR" sz="1300" b="0" kern="1200" dirty="0"/>
        </a:p>
      </dsp:txBody>
      <dsp:txXfrm rot="10800000">
        <a:off x="0" y="1859169"/>
        <a:ext cx="4992986" cy="406265"/>
      </dsp:txXfrm>
    </dsp:sp>
    <dsp:sp modelId="{C6E588D1-F611-447A-AB96-C06FEB514972}">
      <dsp:nvSpPr>
        <dsp:cNvPr id="0" name=""/>
        <dsp:cNvSpPr/>
      </dsp:nvSpPr>
      <dsp:spPr>
        <a:xfrm rot="10800000">
          <a:off x="0" y="1240023"/>
          <a:ext cx="4992986" cy="625244"/>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tr-TR" sz="1300" b="0" kern="1200" dirty="0" smtClean="0">
              <a:latin typeface="+mj-lt"/>
              <a:cs typeface="Calibri Light" panose="020F0302020204030204" pitchFamily="34" charset="0"/>
            </a:rPr>
            <a:t>İyi tarım uygulamaları kodu</a:t>
          </a:r>
          <a:r>
            <a:rPr lang="tr-TR" sz="1300" b="0" i="1" kern="1200" dirty="0" smtClean="0">
              <a:latin typeface="+mj-lt"/>
              <a:cs typeface="Calibri Light" panose="020F0302020204030204" pitchFamily="34" charset="0"/>
            </a:rPr>
            <a:t> </a:t>
          </a:r>
          <a:endParaRPr lang="tr-TR" sz="1300" b="0" kern="1200" dirty="0"/>
        </a:p>
      </dsp:txBody>
      <dsp:txXfrm rot="10800000">
        <a:off x="0" y="1240023"/>
        <a:ext cx="4992986" cy="406265"/>
      </dsp:txXfrm>
    </dsp:sp>
    <dsp:sp modelId="{E2822092-1B31-4F14-8365-E536B0445549}">
      <dsp:nvSpPr>
        <dsp:cNvPr id="0" name=""/>
        <dsp:cNvSpPr/>
      </dsp:nvSpPr>
      <dsp:spPr>
        <a:xfrm rot="10800000">
          <a:off x="0" y="620877"/>
          <a:ext cx="4992986" cy="625244"/>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tr-TR" sz="1300" kern="1200" smtClean="0">
              <a:solidFill>
                <a:prstClr val="black"/>
              </a:solidFill>
              <a:cs typeface="Times New Roman" panose="02020603050405020304" pitchFamily="18" charset="0"/>
            </a:rPr>
            <a:t>Tarımsal Kaynaklı Nitrat Kirliliğine Karşı Suların Korunması Yönetmeliği</a:t>
          </a:r>
          <a:endParaRPr lang="tr-TR" sz="1300" kern="1200"/>
        </a:p>
      </dsp:txBody>
      <dsp:txXfrm rot="10800000">
        <a:off x="0" y="620877"/>
        <a:ext cx="4992986" cy="406265"/>
      </dsp:txXfrm>
    </dsp:sp>
    <dsp:sp modelId="{6806975B-68EE-4519-9EE5-57BB332AAC38}">
      <dsp:nvSpPr>
        <dsp:cNvPr id="0" name=""/>
        <dsp:cNvSpPr/>
      </dsp:nvSpPr>
      <dsp:spPr>
        <a:xfrm rot="10800000">
          <a:off x="0" y="0"/>
          <a:ext cx="4992986" cy="625244"/>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tr-TR" sz="1300" kern="1200" dirty="0" smtClean="0">
              <a:solidFill>
                <a:prstClr val="black"/>
              </a:solidFill>
              <a:cs typeface="Times New Roman" panose="02020603050405020304" pitchFamily="18" charset="0"/>
            </a:rPr>
            <a:t>Avrupa Birliği Nitrat Direktifi (91/676/EEC)</a:t>
          </a:r>
          <a:endParaRPr lang="tr-TR" sz="1300" kern="1200" dirty="0"/>
        </a:p>
      </dsp:txBody>
      <dsp:txXfrm rot="10800000">
        <a:off x="0" y="0"/>
        <a:ext cx="4992986" cy="406265"/>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12CE76-41C4-451D-A9B5-A182381CB4C6}" type="datetimeFigureOut">
              <a:rPr lang="tr-TR" smtClean="0"/>
              <a:t>31.05.2023</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5C6F14-6E04-4F95-BDF9-E448F892B5D5}" type="slidenum">
              <a:rPr lang="tr-TR" smtClean="0"/>
              <a:t>‹#›</a:t>
            </a:fld>
            <a:endParaRPr lang="tr-TR"/>
          </a:p>
        </p:txBody>
      </p:sp>
    </p:spTree>
    <p:extLst>
      <p:ext uri="{BB962C8B-B14F-4D97-AF65-F5344CB8AC3E}">
        <p14:creationId xmlns:p14="http://schemas.microsoft.com/office/powerpoint/2010/main" val="4059544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F5C6F14-6E04-4F95-BDF9-E448F892B5D5}" type="slidenum">
              <a:rPr lang="tr-TR" smtClean="0"/>
              <a:t>5</a:t>
            </a:fld>
            <a:endParaRPr lang="tr-TR"/>
          </a:p>
        </p:txBody>
      </p:sp>
    </p:spTree>
    <p:extLst>
      <p:ext uri="{BB962C8B-B14F-4D97-AF65-F5344CB8AC3E}">
        <p14:creationId xmlns:p14="http://schemas.microsoft.com/office/powerpoint/2010/main" val="23428938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a:prstGeom prst="rect">
            <a:avLst/>
          </a:prstGeom>
        </p:spPr>
        <p:txBody>
          <a:bodyPr/>
          <a:lstStyle>
            <a:lvl1pPr>
              <a:defRPr>
                <a:solidFill>
                  <a:schemeClr val="tx1"/>
                </a:solidFill>
              </a:defRPr>
            </a:lvl1pPr>
          </a:lstStyle>
          <a:p>
            <a:pPr algn="ctr">
              <a:defRPr/>
            </a:pPr>
            <a:r>
              <a:rPr lang="tr-TR" sz="4400" b="1" dirty="0">
                <a:solidFill>
                  <a:schemeClr val="bg1"/>
                </a:solidFill>
                <a:latin typeface="Arial" panose="020B0604020202020204" pitchFamily="34" charset="0"/>
              </a:rPr>
              <a:t>Metodolojisi Oluşturularak Suların Tarımsal Kirliliğe Karşı Suların Korunması Projesi</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pic>
        <p:nvPicPr>
          <p:cNvPr id="5" name="Picture 4">
            <a:extLst>
              <a:ext uri="{FF2B5EF4-FFF2-40B4-BE49-F238E27FC236}">
                <a16:creationId xmlns:a16="http://schemas.microsoft.com/office/drawing/2014/main" xmlns="" id="{DD5F86FF-0A6A-4418-9F85-2E81B52051F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2000" y="6313355"/>
            <a:ext cx="8280000" cy="528511"/>
          </a:xfrm>
          <a:prstGeom prst="rect">
            <a:avLst/>
          </a:prstGeom>
        </p:spPr>
      </p:pic>
    </p:spTree>
    <p:extLst>
      <p:ext uri="{BB962C8B-B14F-4D97-AF65-F5344CB8AC3E}">
        <p14:creationId xmlns:p14="http://schemas.microsoft.com/office/powerpoint/2010/main" val="2320074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5/31/2023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491066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5/31/2023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504454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5/31/2023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89882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C0297F02-C4DA-374C-BDD0-899B50B40B25}" type="datetimeFigureOut">
              <a:rPr lang="en-US" smtClean="0"/>
              <a:t>5/31/2023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83791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C0297F02-C4DA-374C-BDD0-899B50B40B25}" type="datetimeFigureOut">
              <a:rPr lang="en-US" smtClean="0"/>
              <a:t>5/31/2023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175804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C0297F02-C4DA-374C-BDD0-899B50B40B25}" type="datetimeFigureOut">
              <a:rPr lang="en-US" smtClean="0"/>
              <a:t>5/31/2023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298368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C0297F02-C4DA-374C-BDD0-899B50B40B25}" type="datetimeFigureOut">
              <a:rPr lang="en-US" smtClean="0"/>
              <a:t>5/31/2023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0673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297F02-C4DA-374C-BDD0-899B50B40B25}" type="datetimeFigureOut">
              <a:rPr lang="en-US" smtClean="0"/>
              <a:t>5/31/2023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52670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5/31/2023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6389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5/31/2023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69296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97F02-C4DA-374C-BDD0-899B50B40B25}" type="datetimeFigureOut">
              <a:rPr lang="en-US" smtClean="0"/>
              <a:t>5/31/2023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8BF92E-1F21-5049-8527-CC168C76B754}" type="slidenum">
              <a:rPr lang="en-US" smtClean="0"/>
              <a:t>‹#›</a:t>
            </a:fld>
            <a:endParaRPr lang="en-US"/>
          </a:p>
        </p:txBody>
      </p:sp>
      <p:grpSp>
        <p:nvGrpSpPr>
          <p:cNvPr id="7" name="Group 6">
            <a:extLst>
              <a:ext uri="{FF2B5EF4-FFF2-40B4-BE49-F238E27FC236}">
                <a16:creationId xmlns:a16="http://schemas.microsoft.com/office/drawing/2014/main" xmlns="" id="{46A597EA-88A8-48FA-A764-5AF77E9C72DC}"/>
              </a:ext>
            </a:extLst>
          </p:cNvPr>
          <p:cNvGrpSpPr/>
          <p:nvPr userDrawn="1"/>
        </p:nvGrpSpPr>
        <p:grpSpPr>
          <a:xfrm>
            <a:off x="3402000" y="90971"/>
            <a:ext cx="2465400" cy="1509229"/>
            <a:chOff x="3330017" y="103200"/>
            <a:chExt cx="2465400" cy="1509229"/>
          </a:xfrm>
        </p:grpSpPr>
        <p:grpSp>
          <p:nvGrpSpPr>
            <p:cNvPr id="8" name="Group 5">
              <a:extLst>
                <a:ext uri="{FF2B5EF4-FFF2-40B4-BE49-F238E27FC236}">
                  <a16:creationId xmlns:a16="http://schemas.microsoft.com/office/drawing/2014/main" xmlns="" id="{987DDE0C-094C-4264-85A7-E8F12D17AD51}"/>
                </a:ext>
              </a:extLst>
            </p:cNvPr>
            <p:cNvGrpSpPr>
              <a:grpSpLocks noChangeAspect="1"/>
            </p:cNvGrpSpPr>
            <p:nvPr userDrawn="1"/>
          </p:nvGrpSpPr>
          <p:grpSpPr bwMode="auto">
            <a:xfrm>
              <a:off x="3348583" y="103200"/>
              <a:ext cx="2446834" cy="1116000"/>
              <a:chOff x="1719" y="5256"/>
              <a:chExt cx="8295" cy="3780"/>
            </a:xfrm>
          </p:grpSpPr>
          <p:sp>
            <p:nvSpPr>
              <p:cNvPr id="10" name="Rectangle 6">
                <a:extLst>
                  <a:ext uri="{FF2B5EF4-FFF2-40B4-BE49-F238E27FC236}">
                    <a16:creationId xmlns:a16="http://schemas.microsoft.com/office/drawing/2014/main" xmlns="" id="{A2302F2B-6EA3-4FE1-AF3B-21F613CC2A34}"/>
                  </a:ext>
                </a:extLst>
              </p:cNvPr>
              <p:cNvSpPr>
                <a:spLocks noChangeAspect="1" noChangeArrowheads="1"/>
              </p:cNvSpPr>
              <p:nvPr/>
            </p:nvSpPr>
            <p:spPr bwMode="auto">
              <a:xfrm>
                <a:off x="2601" y="6304"/>
                <a:ext cx="2160" cy="16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fr-FR" sz="2400" dirty="0">
                  <a:solidFill>
                    <a:prstClr val="black"/>
                  </a:solidFill>
                  <a:latin typeface="Arial" charset="0"/>
                  <a:ea typeface="ＭＳ Ｐゴシック" pitchFamily="34" charset="-128"/>
                  <a:cs typeface="Arial" charset="0"/>
                </a:endParaRPr>
              </a:p>
            </p:txBody>
          </p:sp>
          <p:grpSp>
            <p:nvGrpSpPr>
              <p:cNvPr id="11" name="Group 7">
                <a:extLst>
                  <a:ext uri="{FF2B5EF4-FFF2-40B4-BE49-F238E27FC236}">
                    <a16:creationId xmlns:a16="http://schemas.microsoft.com/office/drawing/2014/main" xmlns="" id="{F149B3FC-99C8-4855-ADBB-11304A3A4F22}"/>
                  </a:ext>
                </a:extLst>
              </p:cNvPr>
              <p:cNvGrpSpPr>
                <a:grpSpLocks noChangeAspect="1"/>
              </p:cNvGrpSpPr>
              <p:nvPr/>
            </p:nvGrpSpPr>
            <p:grpSpPr bwMode="auto">
              <a:xfrm>
                <a:off x="1719" y="5256"/>
                <a:ext cx="8295" cy="3780"/>
                <a:chOff x="1719" y="5256"/>
                <a:chExt cx="8295" cy="3780"/>
              </a:xfrm>
            </p:grpSpPr>
            <p:sp>
              <p:nvSpPr>
                <p:cNvPr id="12" name="Rectangle 8">
                  <a:extLst>
                    <a:ext uri="{FF2B5EF4-FFF2-40B4-BE49-F238E27FC236}">
                      <a16:creationId xmlns:a16="http://schemas.microsoft.com/office/drawing/2014/main" xmlns="" id="{FC40341F-76B5-403F-8C50-C3BF2D3DE97C}"/>
                    </a:ext>
                  </a:extLst>
                </p:cNvPr>
                <p:cNvSpPr>
                  <a:spLocks noChangeAspect="1" noChangeArrowheads="1"/>
                </p:cNvSpPr>
                <p:nvPr/>
              </p:nvSpPr>
              <p:spPr bwMode="auto">
                <a:xfrm>
                  <a:off x="2265" y="6422"/>
                  <a:ext cx="2418" cy="15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00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fr-FR" sz="2400" dirty="0">
                    <a:solidFill>
                      <a:prstClr val="black"/>
                    </a:solidFill>
                    <a:latin typeface="Arial" charset="0"/>
                    <a:ea typeface="ＭＳ Ｐゴシック" pitchFamily="34" charset="-128"/>
                    <a:cs typeface="Arial" charset="0"/>
                  </a:endParaRPr>
                </a:p>
              </p:txBody>
            </p:sp>
            <p:pic>
              <p:nvPicPr>
                <p:cNvPr id="13" name="Picture 9" descr="ab_tr_en_color2">
                  <a:extLst>
                    <a:ext uri="{FF2B5EF4-FFF2-40B4-BE49-F238E27FC236}">
                      <a16:creationId xmlns:a16="http://schemas.microsoft.com/office/drawing/2014/main" xmlns="" id="{523C7F66-9404-4B1D-93A6-C2D7387B2D91}"/>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719" y="5256"/>
                  <a:ext cx="8295" cy="378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9" name="Text Box 10">
              <a:extLst>
                <a:ext uri="{FF2B5EF4-FFF2-40B4-BE49-F238E27FC236}">
                  <a16:creationId xmlns:a16="http://schemas.microsoft.com/office/drawing/2014/main" xmlns="" id="{73797C34-B0D5-4901-92EF-A3A18310EB0A}"/>
                </a:ext>
              </a:extLst>
            </p:cNvPr>
            <p:cNvSpPr txBox="1">
              <a:spLocks noChangeArrowheads="1"/>
            </p:cNvSpPr>
            <p:nvPr userDrawn="1"/>
          </p:nvSpPr>
          <p:spPr bwMode="auto">
            <a:xfrm>
              <a:off x="3330017" y="1143000"/>
              <a:ext cx="2340000" cy="4694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algn="ctr" defTabSz="914400" eaLnBrk="0" fontAlgn="base" hangingPunct="0">
                <a:spcBef>
                  <a:spcPct val="0"/>
                </a:spcBef>
              </a:pPr>
              <a:r>
                <a:rPr lang="tr-TR" altLang="fr-FR" sz="800" dirty="0">
                  <a:solidFill>
                    <a:prstClr val="black"/>
                  </a:solidFill>
                  <a:latin typeface="Arial" panose="020B0604020202020204" pitchFamily="34" charset="0"/>
                  <a:ea typeface="ＭＳ Ｐゴシック" pitchFamily="34" charset="-128"/>
                  <a:cs typeface="Arial" panose="020B0604020202020204" pitchFamily="34" charset="0"/>
                </a:rPr>
                <a:t>Bu proje Avrupa Birliği ve Türkiye Cumhuriyeti tarafından finanse edilmektedir.</a:t>
              </a:r>
              <a:endParaRPr lang="fr-FR" altLang="fr-FR" sz="800" dirty="0">
                <a:solidFill>
                  <a:prstClr val="black"/>
                </a:solidFill>
                <a:latin typeface="Arial" panose="020B0604020202020204" pitchFamily="34" charset="0"/>
                <a:ea typeface="ＭＳ Ｐゴシック" pitchFamily="34" charset="-128"/>
                <a:cs typeface="Arial" panose="020B0604020202020204" pitchFamily="34" charset="0"/>
              </a:endParaRPr>
            </a:p>
          </p:txBody>
        </p:sp>
      </p:grpSp>
      <p:sp>
        <p:nvSpPr>
          <p:cNvPr id="14" name="TextBox 13">
            <a:extLst>
              <a:ext uri="{FF2B5EF4-FFF2-40B4-BE49-F238E27FC236}">
                <a16:creationId xmlns:a16="http://schemas.microsoft.com/office/drawing/2014/main" xmlns="" id="{8DC07BB0-367C-4531-9828-27DCB5E936FD}"/>
              </a:ext>
            </a:extLst>
          </p:cNvPr>
          <p:cNvSpPr txBox="1"/>
          <p:nvPr userDrawn="1"/>
        </p:nvSpPr>
        <p:spPr>
          <a:xfrm>
            <a:off x="432000" y="1571323"/>
            <a:ext cx="8280000" cy="461665"/>
          </a:xfrm>
          <a:prstGeom prst="rect">
            <a:avLst/>
          </a:prstGeom>
          <a:noFill/>
          <a:ln w="12700">
            <a:solidFill>
              <a:schemeClr val="bg1">
                <a:lumMod val="50000"/>
              </a:schemeClr>
            </a:solidFill>
          </a:ln>
        </p:spPr>
        <p:txBody>
          <a:bodyPr wrap="square" rtlCol="0">
            <a:spAutoFit/>
          </a:bodyPr>
          <a:lstStyle/>
          <a:p>
            <a:pPr algn="ctr">
              <a:defRPr/>
            </a:pP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Nitrat Eylem Planları İçin İzleme ve Raporlama Metodolojisi Oluşturularak </a:t>
            </a:r>
            <a:b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b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Suların Tarımsal Kirliliğe Karşı Korunması Projesi</a:t>
            </a:r>
            <a:endParaRPr lang="en-GB" dirty="0">
              <a:solidFill>
                <a:schemeClr val="bg1">
                  <a:lumMod val="50000"/>
                </a:schemeClr>
              </a:solidFill>
              <a:effectLst>
                <a:outerShdw blurRad="38100" dist="38100" dir="2700000" algn="tl">
                  <a:srgbClr val="000000">
                    <a:alpha val="43137"/>
                  </a:srgbClr>
                </a:outerShdw>
              </a:effectLst>
              <a:latin typeface="Arial"/>
              <a:cs typeface="Arial"/>
            </a:endParaRPr>
          </a:p>
        </p:txBody>
      </p:sp>
    </p:spTree>
    <p:extLst>
      <p:ext uri="{BB962C8B-B14F-4D97-AF65-F5344CB8AC3E}">
        <p14:creationId xmlns:p14="http://schemas.microsoft.com/office/powerpoint/2010/main" val="899586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https://www.tarimorman.gov.tr/SYGM/Sayfalar/Detay.aspx?SayfaId=19#ctl00_PlaceHolderPageTitleInTitleArea2_ctl00_SkipLink"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https://www.tarimorman.gov.tr/SYGM/Sayfalar/Detay.aspx?SayfaId=19#ctl00_PlaceHolderPageTitleInTitleArea2_ctl00_SkipLink"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https://www.tarimorman.gov.tr/SYGM/Sayfalar/Detay.aspx?SayfaId=19#ctl00_PlaceHolderPageTitleInTitleArea2_ctl00_SkipLink"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https://www.tarimorman.gov.tr/SYGM/Sayfalar/Detay.aspx?SayfaId=19#ctl00_PlaceHolderPageTitleInTitleArea2_ctl00_SkipLink"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3" y="1574817"/>
            <a:ext cx="9144000" cy="3949175"/>
          </a:xfrm>
          <a:prstGeom prst="rect">
            <a:avLst/>
          </a:prstGeom>
          <a:solidFill>
            <a:schemeClr val="tx2"/>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
        <p:nvSpPr>
          <p:cNvPr id="10" name="TextBox 9"/>
          <p:cNvSpPr txBox="1"/>
          <p:nvPr/>
        </p:nvSpPr>
        <p:spPr>
          <a:xfrm>
            <a:off x="987887" y="1703714"/>
            <a:ext cx="7164000" cy="1046440"/>
          </a:xfrm>
          <a:prstGeom prst="rect">
            <a:avLst/>
          </a:prstGeom>
          <a:noFill/>
        </p:spPr>
        <p:txBody>
          <a:bodyPr wrap="square" rtlCol="0">
            <a:spAutoFit/>
          </a:bodyPr>
          <a:lstStyle/>
          <a:p>
            <a:pPr algn="ctr">
              <a:defRPr/>
            </a:pPr>
            <a:r>
              <a:rPr lang="tr-TR" sz="1600" b="1" dirty="0">
                <a:solidFill>
                  <a:schemeClr val="bg1"/>
                </a:solidFill>
                <a:latin typeface="Arial" panose="020B0604020202020204" pitchFamily="34" charset="0"/>
              </a:rPr>
              <a:t>Nitrat Eylem Planları İçin İzleme ve Raporlama Metodolojisi Oluşturularak Suların Tarımsal Kirliliğe Karşı Korunması Projesi</a:t>
            </a:r>
          </a:p>
          <a:p>
            <a:pPr algn="ctr"/>
            <a:endParaRPr lang="en-GB" sz="1600" b="1" dirty="0">
              <a:solidFill>
                <a:schemeClr val="bg1"/>
              </a:solidFill>
              <a:latin typeface="Arial"/>
              <a:cs typeface="Arial"/>
            </a:endParaRPr>
          </a:p>
          <a:p>
            <a:pPr algn="ctr"/>
            <a:r>
              <a:rPr lang="en-GB" sz="1400" b="1" dirty="0" err="1" smtClean="0">
                <a:solidFill>
                  <a:schemeClr val="bg1"/>
                </a:solidFill>
                <a:latin typeface="Arial"/>
                <a:cs typeface="Arial"/>
              </a:rPr>
              <a:t>EuropeAid</a:t>
            </a:r>
            <a:r>
              <a:rPr lang="en-GB" sz="1400" b="1" dirty="0" smtClean="0">
                <a:solidFill>
                  <a:schemeClr val="bg1"/>
                </a:solidFill>
                <a:latin typeface="Arial"/>
                <a:cs typeface="Arial"/>
              </a:rPr>
              <a:t>/140563/IH/SER/TR</a:t>
            </a:r>
            <a:endParaRPr lang="en-GB" sz="1600" b="1" dirty="0">
              <a:solidFill>
                <a:schemeClr val="bg1"/>
              </a:solidFill>
              <a:latin typeface="Arial"/>
              <a:cs typeface="Arial"/>
            </a:endParaRPr>
          </a:p>
        </p:txBody>
      </p:sp>
      <p:sp>
        <p:nvSpPr>
          <p:cNvPr id="3" name="TextBox 2"/>
          <p:cNvSpPr txBox="1"/>
          <p:nvPr/>
        </p:nvSpPr>
        <p:spPr>
          <a:xfrm>
            <a:off x="3437499" y="4888231"/>
            <a:ext cx="2355517" cy="584775"/>
          </a:xfrm>
          <a:prstGeom prst="rect">
            <a:avLst/>
          </a:prstGeom>
          <a:noFill/>
        </p:spPr>
        <p:txBody>
          <a:bodyPr wrap="none" rtlCol="0">
            <a:spAutoFit/>
          </a:bodyPr>
          <a:lstStyle/>
          <a:p>
            <a:pPr algn="ctr"/>
            <a:r>
              <a:rPr lang="tr-TR" sz="1600" b="1" dirty="0">
                <a:solidFill>
                  <a:schemeClr val="bg1"/>
                </a:solidFill>
                <a:latin typeface="Arial" panose="020B0604020202020204" pitchFamily="34" charset="0"/>
              </a:rPr>
              <a:t>03 – 10 Haziran, 2023</a:t>
            </a:r>
            <a:endParaRPr lang="hr-HR" sz="1600" b="1" dirty="0">
              <a:solidFill>
                <a:schemeClr val="bg1"/>
              </a:solidFill>
              <a:latin typeface="Arial" panose="020B0604020202020204" pitchFamily="34" charset="0"/>
            </a:endParaRPr>
          </a:p>
          <a:p>
            <a:pPr algn="ctr"/>
            <a:r>
              <a:rPr lang="tr-TR" sz="1600" b="1" dirty="0">
                <a:solidFill>
                  <a:schemeClr val="bg1"/>
                </a:solidFill>
                <a:latin typeface="Arial" panose="020B0604020202020204" pitchFamily="34" charset="0"/>
              </a:rPr>
              <a:t>Kızılcahamam, </a:t>
            </a:r>
            <a:r>
              <a:rPr lang="en-GB" sz="1600" b="1" dirty="0" err="1">
                <a:solidFill>
                  <a:schemeClr val="bg1"/>
                </a:solidFill>
                <a:latin typeface="Arial" panose="020B0604020202020204" pitchFamily="34" charset="0"/>
              </a:rPr>
              <a:t>Ank</a:t>
            </a:r>
            <a:r>
              <a:rPr lang="tr-TR" sz="1600" b="1" dirty="0">
                <a:solidFill>
                  <a:schemeClr val="bg1"/>
                </a:solidFill>
                <a:latin typeface="Arial" panose="020B0604020202020204" pitchFamily="34" charset="0"/>
              </a:rPr>
              <a:t>a</a:t>
            </a:r>
            <a:r>
              <a:rPr lang="en-GB" sz="1600" b="1" dirty="0" err="1">
                <a:solidFill>
                  <a:schemeClr val="bg1"/>
                </a:solidFill>
                <a:latin typeface="Arial" panose="020B0604020202020204" pitchFamily="34" charset="0"/>
              </a:rPr>
              <a:t>ra</a:t>
            </a:r>
            <a:endParaRPr lang="en-US" sz="1600" dirty="0">
              <a:solidFill>
                <a:schemeClr val="bg1"/>
              </a:solidFill>
            </a:endParaRPr>
          </a:p>
        </p:txBody>
      </p:sp>
      <p:sp>
        <p:nvSpPr>
          <p:cNvPr id="11" name="TextBox 10">
            <a:extLst>
              <a:ext uri="{FF2B5EF4-FFF2-40B4-BE49-F238E27FC236}">
                <a16:creationId xmlns:a16="http://schemas.microsoft.com/office/drawing/2014/main" xmlns="" id="{9E4F5689-B1EF-4853-9679-A8131335CE24}"/>
              </a:ext>
            </a:extLst>
          </p:cNvPr>
          <p:cNvSpPr txBox="1"/>
          <p:nvPr/>
        </p:nvSpPr>
        <p:spPr>
          <a:xfrm>
            <a:off x="1579714" y="2749711"/>
            <a:ext cx="6071085" cy="2154436"/>
          </a:xfrm>
          <a:prstGeom prst="rect">
            <a:avLst/>
          </a:prstGeom>
          <a:noFill/>
        </p:spPr>
        <p:txBody>
          <a:bodyPr wrap="none" rtlCol="0">
            <a:spAutoFit/>
          </a:bodyPr>
          <a:lstStyle/>
          <a:p>
            <a:pPr algn="ctr"/>
            <a:r>
              <a:rPr lang="tr-TR" sz="2400" b="1" dirty="0">
                <a:solidFill>
                  <a:schemeClr val="bg1"/>
                </a:solidFill>
                <a:latin typeface="Arial" panose="020B0604020202020204" pitchFamily="34" charset="0"/>
              </a:rPr>
              <a:t>Eğiticilerin </a:t>
            </a:r>
            <a:r>
              <a:rPr lang="tr-TR" sz="2400" b="1" dirty="0" smtClean="0">
                <a:solidFill>
                  <a:schemeClr val="bg1"/>
                </a:solidFill>
                <a:latin typeface="Arial" panose="020B0604020202020204" pitchFamily="34" charset="0"/>
              </a:rPr>
              <a:t>Eğitimi</a:t>
            </a:r>
          </a:p>
          <a:p>
            <a:pPr algn="ctr"/>
            <a:endParaRPr lang="tr-TR" sz="2400" b="1" dirty="0">
              <a:solidFill>
                <a:schemeClr val="bg1"/>
              </a:solidFill>
              <a:latin typeface="Arial" panose="020B0604020202020204" pitchFamily="34" charset="0"/>
            </a:endParaRPr>
          </a:p>
          <a:p>
            <a:pPr algn="ctr"/>
            <a:r>
              <a:rPr lang="tr-TR" sz="2000" b="1" dirty="0" smtClean="0">
                <a:solidFill>
                  <a:schemeClr val="bg1"/>
                </a:solidFill>
                <a:latin typeface="Arial" panose="020B0604020202020204" pitchFamily="34" charset="0"/>
              </a:rPr>
              <a:t>NEP </a:t>
            </a:r>
            <a:r>
              <a:rPr lang="tr-TR" sz="2000" b="1" dirty="0">
                <a:solidFill>
                  <a:schemeClr val="bg1"/>
                </a:solidFill>
                <a:latin typeface="Arial" panose="020B0604020202020204" pitchFamily="34" charset="0"/>
              </a:rPr>
              <a:t>uyumlu arazi kullanım şekli ve </a:t>
            </a:r>
            <a:r>
              <a:rPr lang="tr-TR" sz="2000" b="1" dirty="0" err="1">
                <a:solidFill>
                  <a:schemeClr val="bg1"/>
                </a:solidFill>
                <a:latin typeface="Arial" panose="020B0604020202020204" pitchFamily="34" charset="0"/>
              </a:rPr>
              <a:t>biyoçeşitlilik</a:t>
            </a:r>
            <a:endParaRPr lang="tr-TR" sz="2000" b="1" dirty="0">
              <a:solidFill>
                <a:schemeClr val="bg1"/>
              </a:solidFill>
              <a:latin typeface="Arial" panose="020B0604020202020204" pitchFamily="34" charset="0"/>
            </a:endParaRPr>
          </a:p>
          <a:p>
            <a:pPr algn="ctr"/>
            <a:r>
              <a:rPr lang="tr-TR" sz="2000" b="1" dirty="0" smtClean="0">
                <a:solidFill>
                  <a:schemeClr val="bg1"/>
                </a:solidFill>
                <a:latin typeface="Arial" panose="020B0604020202020204" pitchFamily="34" charset="0"/>
              </a:rPr>
              <a:t>NEP </a:t>
            </a:r>
            <a:r>
              <a:rPr lang="tr-TR" sz="2000" b="1" dirty="0">
                <a:solidFill>
                  <a:schemeClr val="bg1"/>
                </a:solidFill>
                <a:latin typeface="Arial" panose="020B0604020202020204" pitchFamily="34" charset="0"/>
              </a:rPr>
              <a:t>ve çevre dostu tarımsal </a:t>
            </a:r>
            <a:r>
              <a:rPr lang="tr-TR" sz="2000" b="1" dirty="0" smtClean="0">
                <a:solidFill>
                  <a:schemeClr val="bg1"/>
                </a:solidFill>
                <a:latin typeface="Arial" panose="020B0604020202020204" pitchFamily="34" charset="0"/>
              </a:rPr>
              <a:t>uygulamalar</a:t>
            </a:r>
          </a:p>
          <a:p>
            <a:pPr algn="ctr"/>
            <a:endParaRPr lang="tr-TR" sz="2400" b="1" dirty="0" smtClean="0">
              <a:solidFill>
                <a:schemeClr val="bg1"/>
              </a:solidFill>
              <a:latin typeface="Arial" panose="020B0604020202020204" pitchFamily="34" charset="0"/>
            </a:endParaRPr>
          </a:p>
          <a:p>
            <a:pPr algn="ctr"/>
            <a:r>
              <a:rPr lang="tr-TR" sz="2000" b="1" dirty="0" smtClean="0">
                <a:solidFill>
                  <a:schemeClr val="bg1"/>
                </a:solidFill>
                <a:latin typeface="Arial" panose="020B0604020202020204" pitchFamily="34" charset="0"/>
              </a:rPr>
              <a:t>Prof. Dr. Levent BAŞAYİĞİT</a:t>
            </a:r>
            <a:endParaRPr lang="tr-TR" sz="20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2511436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4355038"/>
          </a:xfrm>
          <a:prstGeom prst="rect">
            <a:avLst/>
          </a:prstGeom>
        </p:spPr>
        <p:txBody>
          <a:bodyPr wrap="square">
            <a:spAutoFit/>
          </a:bodyPr>
          <a:lstStyle/>
          <a:p>
            <a:endParaRPr lang="tr-TR" sz="900" dirty="0">
              <a:solidFill>
                <a:srgbClr val="000000"/>
              </a:solidFill>
              <a:latin typeface="Calibri" panose="020F0502020204030204" pitchFamily="34" charset="0"/>
            </a:endParaRPr>
          </a:p>
          <a:p>
            <a:r>
              <a:rPr lang="tr-TR" sz="2400" dirty="0" smtClean="0"/>
              <a:t>• </a:t>
            </a:r>
            <a:r>
              <a:rPr lang="tr-TR" sz="2400" b="1" dirty="0"/>
              <a:t>Kendi ardına ekilmesi sakıncasız olan bitkiler: </a:t>
            </a:r>
            <a:r>
              <a:rPr lang="tr-TR" sz="2400" dirty="0"/>
              <a:t>Çavdar, Mısır, Bakla, Soya </a:t>
            </a:r>
            <a:r>
              <a:rPr lang="tr-TR" sz="2400" dirty="0" err="1"/>
              <a:t>Fasülyesi</a:t>
            </a:r>
            <a:r>
              <a:rPr lang="tr-TR" sz="2400" dirty="0"/>
              <a:t>, Darı, Kenevir, Tütün; Pamuk, Çeltik. </a:t>
            </a:r>
            <a:endParaRPr lang="tr-TR" sz="2400" dirty="0" smtClean="0"/>
          </a:p>
          <a:p>
            <a:endParaRPr lang="tr-TR" sz="2400" dirty="0"/>
          </a:p>
          <a:p>
            <a:r>
              <a:rPr lang="tr-TR" sz="2400" dirty="0"/>
              <a:t>• </a:t>
            </a:r>
            <a:r>
              <a:rPr lang="tr-TR" sz="2400" b="1" dirty="0"/>
              <a:t>Kendine katlanma derecesi değişen bitkiler: </a:t>
            </a:r>
            <a:r>
              <a:rPr lang="tr-TR" sz="2400" dirty="0"/>
              <a:t>Fasulye, Acı Bakla (</a:t>
            </a:r>
            <a:r>
              <a:rPr lang="tr-TR" sz="2400" dirty="0" err="1"/>
              <a:t>Lüpen</a:t>
            </a:r>
            <a:r>
              <a:rPr lang="tr-TR" sz="2400" dirty="0"/>
              <a:t>), Arpa Buğday. </a:t>
            </a:r>
            <a:endParaRPr lang="tr-TR" sz="2400" dirty="0" smtClean="0"/>
          </a:p>
          <a:p>
            <a:endParaRPr lang="tr-TR" sz="2400" dirty="0"/>
          </a:p>
          <a:p>
            <a:r>
              <a:rPr lang="tr-TR" sz="2400" dirty="0"/>
              <a:t>• </a:t>
            </a:r>
            <a:r>
              <a:rPr lang="tr-TR" sz="2400" b="1" dirty="0"/>
              <a:t>Kendine katlanmayan bitkiler ve ekim molaları: </a:t>
            </a:r>
            <a:r>
              <a:rPr lang="tr-TR" sz="2400" dirty="0"/>
              <a:t>Keten 6 yıl, Yonca 5 yıl, Pancar 4-5 yıl, Yulaf 3-4 yıl, Bezelye 4 yıl , Turp 3 yıl, Kolza 3 yıl Ayçiçeği 3-5 yıl, Haşhaş 2-3 yıl, Soğan, Lahana, Patates 3-4 yıl. </a:t>
            </a:r>
          </a:p>
          <a:p>
            <a:endParaRPr lang="tr-TR" sz="2800" dirty="0"/>
          </a:p>
        </p:txBody>
      </p:sp>
    </p:spTree>
    <p:extLst>
      <p:ext uri="{BB962C8B-B14F-4D97-AF65-F5344CB8AC3E}">
        <p14:creationId xmlns:p14="http://schemas.microsoft.com/office/powerpoint/2010/main" val="18040170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3985706"/>
          </a:xfrm>
          <a:prstGeom prst="rect">
            <a:avLst/>
          </a:prstGeom>
        </p:spPr>
        <p:txBody>
          <a:bodyPr wrap="square">
            <a:spAutoFit/>
          </a:bodyPr>
          <a:lstStyle/>
          <a:p>
            <a:endParaRPr lang="tr-TR" sz="900" dirty="0">
              <a:solidFill>
                <a:srgbClr val="000000"/>
              </a:solidFill>
              <a:latin typeface="Calibri" panose="020F0502020204030204" pitchFamily="34" charset="0"/>
            </a:endParaRPr>
          </a:p>
          <a:p>
            <a:pPr algn="just"/>
            <a:r>
              <a:rPr lang="tr-TR" sz="2800" dirty="0" smtClean="0">
                <a:latin typeface="Calibri" panose="020F0502020204030204" pitchFamily="34" charset="0"/>
              </a:rPr>
              <a:t>•</a:t>
            </a:r>
            <a:r>
              <a:rPr lang="tr-TR" sz="2400" b="1" dirty="0">
                <a:latin typeface="Calibri" panose="020F0502020204030204" pitchFamily="34" charset="0"/>
              </a:rPr>
              <a:t>Sabit Ekim Nöbeti Sistemi: </a:t>
            </a:r>
            <a:r>
              <a:rPr lang="tr-TR" sz="2400" dirty="0">
                <a:latin typeface="Calibri" panose="020F0502020204030204" pitchFamily="34" charset="0"/>
              </a:rPr>
              <a:t>Bu ekim nöbeti sisteminde bitkiler düzenli bir sıra ile birbirini takip ederler ve belirli bir yılda ekim nöbeti tamamlanır. </a:t>
            </a:r>
            <a:r>
              <a:rPr lang="tr-TR" sz="2400" dirty="0" smtClean="0">
                <a:latin typeface="Calibri" panose="020F0502020204030204" pitchFamily="34" charset="0"/>
              </a:rPr>
              <a:t>Örneğin ülkemizin sahil şeridinde uygulanabilecek </a:t>
            </a:r>
            <a:r>
              <a:rPr lang="tr-TR" sz="2400" dirty="0" err="1" smtClean="0">
                <a:latin typeface="Calibri" panose="020F0502020204030204" pitchFamily="34" charset="0"/>
              </a:rPr>
              <a:t>Pamuk-Buğday-Mısır-Fiğ+Yulaf</a:t>
            </a:r>
            <a:r>
              <a:rPr lang="tr-TR" sz="2400" dirty="0" smtClean="0">
                <a:latin typeface="Calibri" panose="020F0502020204030204" pitchFamily="34" charset="0"/>
              </a:rPr>
              <a:t>; </a:t>
            </a:r>
            <a:r>
              <a:rPr lang="tr-TR" sz="2400" dirty="0" err="1" smtClean="0">
                <a:latin typeface="Calibri" panose="020F0502020204030204" pitchFamily="34" charset="0"/>
              </a:rPr>
              <a:t>Pamuk-Buğday-Mısır-Fiğ+Yulaf</a:t>
            </a:r>
            <a:r>
              <a:rPr lang="tr-TR" sz="2400" dirty="0" smtClean="0">
                <a:latin typeface="Calibri" panose="020F0502020204030204" pitchFamily="34" charset="0"/>
              </a:rPr>
              <a:t> sıralamasında olduğu gibi.</a:t>
            </a:r>
          </a:p>
          <a:p>
            <a:pPr algn="just"/>
            <a:r>
              <a:rPr lang="tr-TR" sz="2400" dirty="0" smtClean="0">
                <a:latin typeface="Calibri" panose="020F0502020204030204" pitchFamily="34" charset="0"/>
              </a:rPr>
              <a:t>•</a:t>
            </a:r>
            <a:r>
              <a:rPr lang="tr-TR" sz="2400" b="1" dirty="0" smtClean="0">
                <a:latin typeface="Calibri" panose="020F0502020204030204" pitchFamily="34" charset="0"/>
              </a:rPr>
              <a:t>Değişken Ekim Nöbeti Sistemi: </a:t>
            </a:r>
            <a:r>
              <a:rPr lang="tr-TR" sz="2400" dirty="0" smtClean="0">
                <a:latin typeface="Calibri" panose="020F0502020204030204" pitchFamily="34" charset="0"/>
              </a:rPr>
              <a:t>Bu ekim nöbeti sisteminde bitkiler belirli bir sıra ile birbirini izler. Ancak yıllara göre değişkenlik gösterir. Ülkemizin sahil kuşağı için bir örnek verecek olursak; Karpuz-Buğday-Soya-Patates; </a:t>
            </a:r>
            <a:r>
              <a:rPr lang="tr-TR" sz="2400" dirty="0" err="1" smtClean="0">
                <a:latin typeface="Calibri" panose="020F0502020204030204" pitchFamily="34" charset="0"/>
              </a:rPr>
              <a:t>Pamuk-Fiğ+Yulaf-Mısır</a:t>
            </a:r>
            <a:r>
              <a:rPr lang="tr-TR" sz="2400" dirty="0" smtClean="0">
                <a:latin typeface="Calibri" panose="020F0502020204030204" pitchFamily="34" charset="0"/>
              </a:rPr>
              <a:t> (ana ürün)-Yonca (3-4 yıl) -Pamuk.</a:t>
            </a:r>
            <a:endParaRPr lang="tr-TR" sz="2400" dirty="0"/>
          </a:p>
        </p:txBody>
      </p:sp>
    </p:spTree>
    <p:extLst>
      <p:ext uri="{BB962C8B-B14F-4D97-AF65-F5344CB8AC3E}">
        <p14:creationId xmlns:p14="http://schemas.microsoft.com/office/powerpoint/2010/main" val="38174512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pic>
        <p:nvPicPr>
          <p:cNvPr id="12289" name="Resim 1" descr="Skip Navigation Links">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200"/>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EKİM NÖBETİ (ROTASYON-MÜNAVEBE) NEDİ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383183" y="2138363"/>
            <a:ext cx="6188522" cy="4633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2529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3185487"/>
          </a:xfrm>
          <a:prstGeom prst="rect">
            <a:avLst/>
          </a:prstGeom>
        </p:spPr>
        <p:txBody>
          <a:bodyPr wrap="square">
            <a:spAutoFit/>
          </a:bodyPr>
          <a:lstStyle/>
          <a:p>
            <a:endParaRPr lang="tr-TR" sz="900" dirty="0">
              <a:solidFill>
                <a:srgbClr val="000000"/>
              </a:solidFill>
              <a:latin typeface="Calibri" panose="020F0502020204030204" pitchFamily="34" charset="0"/>
            </a:endParaRPr>
          </a:p>
          <a:p>
            <a:pPr marL="342900" indent="-342900">
              <a:buFont typeface="Arial" panose="020B0604020202020204" pitchFamily="34" charset="0"/>
              <a:buChar char="•"/>
            </a:pPr>
            <a:r>
              <a:rPr lang="tr-TR" sz="2400" dirty="0" smtClean="0"/>
              <a:t>Toprağın </a:t>
            </a:r>
            <a:r>
              <a:rPr lang="tr-TR" sz="2400" dirty="0"/>
              <a:t>organik </a:t>
            </a:r>
            <a:r>
              <a:rPr lang="tr-TR" sz="2400" dirty="0" smtClean="0"/>
              <a:t>maddesini arttırır.</a:t>
            </a:r>
          </a:p>
          <a:p>
            <a:pPr marL="342900" indent="-342900">
              <a:buFont typeface="Arial" panose="020B0604020202020204" pitchFamily="34" charset="0"/>
              <a:buChar char="•"/>
            </a:pPr>
            <a:r>
              <a:rPr lang="tr-TR" sz="2400" dirty="0" smtClean="0"/>
              <a:t>Tahıl artıklarının C/N </a:t>
            </a:r>
            <a:r>
              <a:rPr lang="tr-TR" sz="2400" dirty="0"/>
              <a:t>oranı 80/1-90/1 arasındadır. </a:t>
            </a:r>
            <a:endParaRPr lang="tr-TR" sz="2400" dirty="0" smtClean="0"/>
          </a:p>
          <a:p>
            <a:pPr marL="342900" indent="-342900">
              <a:buFont typeface="Arial" panose="020B0604020202020204" pitchFamily="34" charset="0"/>
              <a:buChar char="•"/>
            </a:pPr>
            <a:r>
              <a:rPr lang="tr-TR" sz="2400" dirty="0" smtClean="0"/>
              <a:t>Çapa </a:t>
            </a:r>
            <a:r>
              <a:rPr lang="tr-TR" sz="2400" dirty="0"/>
              <a:t>bitkilerinde toprağın çapa ile havalandırılması ve gevşek tutulması parçalanmayı artırır, hızlandırır</a:t>
            </a:r>
            <a:r>
              <a:rPr lang="tr-TR" sz="2400" dirty="0" smtClean="0"/>
              <a:t>.</a:t>
            </a:r>
          </a:p>
          <a:p>
            <a:pPr marL="342900" indent="-342900">
              <a:buFont typeface="Arial" panose="020B0604020202020204" pitchFamily="34" charset="0"/>
              <a:buChar char="•"/>
            </a:pPr>
            <a:r>
              <a:rPr lang="tr-TR" sz="2400" dirty="0" smtClean="0"/>
              <a:t>Pancar </a:t>
            </a:r>
            <a:r>
              <a:rPr lang="tr-TR" sz="2400" dirty="0"/>
              <a:t>ve patates gibi çapa bitkileri (C/N oranı 29/1) </a:t>
            </a:r>
            <a:endParaRPr lang="tr-TR" sz="2400" dirty="0" smtClean="0"/>
          </a:p>
          <a:p>
            <a:pPr marL="342900" indent="-342900">
              <a:buFont typeface="Arial" panose="020B0604020202020204" pitchFamily="34" charset="0"/>
              <a:buChar char="•"/>
            </a:pPr>
            <a:r>
              <a:rPr lang="tr-TR" sz="2400" dirty="0" smtClean="0"/>
              <a:t>Derin </a:t>
            </a:r>
            <a:r>
              <a:rPr lang="tr-TR" sz="2400" dirty="0"/>
              <a:t>kök sistemine sahip </a:t>
            </a:r>
            <a:r>
              <a:rPr lang="tr-TR" sz="2400" dirty="0" err="1"/>
              <a:t>baklagil</a:t>
            </a:r>
            <a:r>
              <a:rPr lang="tr-TR" sz="2400" dirty="0"/>
              <a:t> bitkileri toprağı </a:t>
            </a:r>
            <a:r>
              <a:rPr lang="tr-TR" sz="2400" dirty="0" smtClean="0"/>
              <a:t>iyi gölgelediklerinden </a:t>
            </a:r>
            <a:r>
              <a:rPr lang="tr-TR" sz="2400" dirty="0"/>
              <a:t>ve C/N oranı 13/1 olduğundan parçalanma orta şiddette olur. </a:t>
            </a:r>
          </a:p>
        </p:txBody>
      </p:sp>
    </p:spTree>
    <p:extLst>
      <p:ext uri="{BB962C8B-B14F-4D97-AF65-F5344CB8AC3E}">
        <p14:creationId xmlns:p14="http://schemas.microsoft.com/office/powerpoint/2010/main" val="8087767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3477875"/>
          </a:xfrm>
          <a:prstGeom prst="rect">
            <a:avLst/>
          </a:prstGeom>
        </p:spPr>
        <p:txBody>
          <a:bodyPr wrap="square">
            <a:spAutoFit/>
          </a:bodyPr>
          <a:lstStyle/>
          <a:p>
            <a:r>
              <a:rPr lang="tr-TR" sz="2400" b="1" dirty="0" smtClean="0"/>
              <a:t>Ekim </a:t>
            </a:r>
            <a:r>
              <a:rPr lang="tr-TR" sz="2400" b="1" dirty="0"/>
              <a:t>nöbeti sistemine </a:t>
            </a:r>
            <a:r>
              <a:rPr lang="tr-TR" sz="2400" b="1" dirty="0" smtClean="0"/>
              <a:t>etki eden faktörler</a:t>
            </a:r>
          </a:p>
          <a:p>
            <a:endParaRPr lang="tr-TR" sz="2400" dirty="0"/>
          </a:p>
          <a:p>
            <a:r>
              <a:rPr lang="tr-TR" sz="2400" dirty="0" smtClean="0"/>
              <a:t>1</a:t>
            </a:r>
            <a:r>
              <a:rPr lang="tr-TR" sz="2400" dirty="0"/>
              <a:t>. Bölgenin iklim durumu, </a:t>
            </a:r>
          </a:p>
          <a:p>
            <a:r>
              <a:rPr lang="tr-TR" sz="2400" dirty="0" smtClean="0"/>
              <a:t>2</a:t>
            </a:r>
            <a:r>
              <a:rPr lang="tr-TR" sz="2400" dirty="0"/>
              <a:t>. Arazinin toprak yapısı, </a:t>
            </a:r>
          </a:p>
          <a:p>
            <a:r>
              <a:rPr lang="tr-TR" sz="2400" dirty="0" smtClean="0"/>
              <a:t>3</a:t>
            </a:r>
            <a:r>
              <a:rPr lang="tr-TR" sz="2400" dirty="0"/>
              <a:t>. Sulama olanakları, </a:t>
            </a:r>
          </a:p>
          <a:p>
            <a:r>
              <a:rPr lang="tr-TR" sz="2400" dirty="0" smtClean="0"/>
              <a:t>4</a:t>
            </a:r>
            <a:r>
              <a:rPr lang="tr-TR" sz="2400" dirty="0"/>
              <a:t>. Yetiştirilebilecek bitki türleri, </a:t>
            </a:r>
          </a:p>
          <a:p>
            <a:r>
              <a:rPr lang="tr-TR" sz="2400" dirty="0" smtClean="0"/>
              <a:t>5</a:t>
            </a:r>
            <a:r>
              <a:rPr lang="tr-TR" sz="2400" dirty="0"/>
              <a:t>. Yabancı ot, hastalık ve zararlıların yayılma durumu, </a:t>
            </a:r>
          </a:p>
          <a:p>
            <a:r>
              <a:rPr lang="tr-TR" sz="2400" dirty="0" smtClean="0"/>
              <a:t>6</a:t>
            </a:r>
            <a:r>
              <a:rPr lang="tr-TR" sz="2400" dirty="0"/>
              <a:t>. Ulaşım, depolama ve pazarlama gibi ekonomik koşullar. </a:t>
            </a:r>
            <a:endParaRPr lang="tr-TR" sz="2400" dirty="0" smtClean="0"/>
          </a:p>
          <a:p>
            <a:endParaRPr lang="tr-TR" sz="2800" dirty="0"/>
          </a:p>
        </p:txBody>
      </p:sp>
    </p:spTree>
    <p:extLst>
      <p:ext uri="{BB962C8B-B14F-4D97-AF65-F5344CB8AC3E}">
        <p14:creationId xmlns:p14="http://schemas.microsoft.com/office/powerpoint/2010/main" val="15280647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3785652"/>
          </a:xfrm>
          <a:prstGeom prst="rect">
            <a:avLst/>
          </a:prstGeom>
        </p:spPr>
        <p:txBody>
          <a:bodyPr wrap="square">
            <a:spAutoFit/>
          </a:bodyPr>
          <a:lstStyle/>
          <a:p>
            <a:r>
              <a:rPr lang="tr-TR" sz="2400" b="1" dirty="0"/>
              <a:t>Ekim nöbetinin faydaları</a:t>
            </a:r>
          </a:p>
          <a:p>
            <a:endParaRPr lang="tr-TR" sz="2400" dirty="0" smtClean="0"/>
          </a:p>
          <a:p>
            <a:pPr marL="342900" indent="-342900">
              <a:buFont typeface="Arial" panose="020B0604020202020204" pitchFamily="34" charset="0"/>
              <a:buChar char="•"/>
            </a:pPr>
            <a:r>
              <a:rPr lang="tr-TR" sz="2400" dirty="0" smtClean="0"/>
              <a:t>Topraktan sömürülen besinlerde denge sağlar. </a:t>
            </a:r>
          </a:p>
          <a:p>
            <a:pPr marL="342900" indent="-342900">
              <a:buFont typeface="Arial" panose="020B0604020202020204" pitchFamily="34" charset="0"/>
              <a:buChar char="•"/>
            </a:pPr>
            <a:r>
              <a:rPr lang="tr-TR" sz="2400" dirty="0" smtClean="0"/>
              <a:t>Topraktaki azot rezervi arttırılır.</a:t>
            </a:r>
          </a:p>
          <a:p>
            <a:pPr marL="342900" indent="-342900">
              <a:buFont typeface="Arial" panose="020B0604020202020204" pitchFamily="34" charset="0"/>
              <a:buChar char="•"/>
            </a:pPr>
            <a:r>
              <a:rPr lang="tr-TR" sz="2400" dirty="0"/>
              <a:t>Hastalık ve zararlılarla mücadele</a:t>
            </a:r>
          </a:p>
          <a:p>
            <a:pPr marL="342900" indent="-342900">
              <a:buFont typeface="Arial" panose="020B0604020202020204" pitchFamily="34" charset="0"/>
              <a:buChar char="•"/>
            </a:pPr>
            <a:r>
              <a:rPr lang="tr-TR" sz="2400" dirty="0"/>
              <a:t>Yabancı ot mücadelesi</a:t>
            </a:r>
          </a:p>
          <a:p>
            <a:pPr marL="342900" indent="-342900">
              <a:buFont typeface="Arial" panose="020B0604020202020204" pitchFamily="34" charset="0"/>
              <a:buChar char="•"/>
            </a:pPr>
            <a:r>
              <a:rPr lang="tr-TR" sz="2400" dirty="0"/>
              <a:t>Yetiştirme periyodunda iş gücünün, </a:t>
            </a:r>
            <a:r>
              <a:rPr lang="tr-TR" sz="2400" dirty="0" err="1"/>
              <a:t>üniform</a:t>
            </a:r>
            <a:r>
              <a:rPr lang="tr-TR" sz="2400" dirty="0"/>
              <a:t> dağılımının sağlanması</a:t>
            </a:r>
          </a:p>
          <a:p>
            <a:pPr marL="342900" indent="-342900">
              <a:buFont typeface="Arial" panose="020B0604020202020204" pitchFamily="34" charset="0"/>
              <a:buChar char="•"/>
            </a:pPr>
            <a:r>
              <a:rPr lang="tr-TR" sz="2400" dirty="0"/>
              <a:t>Toprak erozyonunun azaltılması</a:t>
            </a:r>
          </a:p>
          <a:p>
            <a:pPr marL="342900" indent="-342900">
              <a:buFont typeface="Arial" panose="020B0604020202020204" pitchFamily="34" charset="0"/>
              <a:buChar char="•"/>
            </a:pPr>
            <a:endParaRPr lang="tr-TR" sz="2400" dirty="0"/>
          </a:p>
        </p:txBody>
      </p:sp>
    </p:spTree>
    <p:extLst>
      <p:ext uri="{BB962C8B-B14F-4D97-AF65-F5344CB8AC3E}">
        <p14:creationId xmlns:p14="http://schemas.microsoft.com/office/powerpoint/2010/main" val="19597212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2308324"/>
          </a:xfrm>
          <a:prstGeom prst="rect">
            <a:avLst/>
          </a:prstGeom>
        </p:spPr>
        <p:txBody>
          <a:bodyPr wrap="square">
            <a:spAutoFit/>
          </a:bodyPr>
          <a:lstStyle/>
          <a:p>
            <a:r>
              <a:rPr lang="tr-TR" sz="2400" b="1" dirty="0"/>
              <a:t>Ekim </a:t>
            </a:r>
            <a:r>
              <a:rPr lang="tr-TR" sz="2400" b="1" dirty="0" smtClean="0"/>
              <a:t>nöbeti planlanmasında ara bitkisi tarımı</a:t>
            </a:r>
          </a:p>
          <a:p>
            <a:endParaRPr lang="tr-TR" sz="2400" b="1" dirty="0"/>
          </a:p>
          <a:p>
            <a:r>
              <a:rPr lang="tr-TR" sz="2400" dirty="0"/>
              <a:t>1. Kışlık ara bitkisi tarımı</a:t>
            </a:r>
          </a:p>
          <a:p>
            <a:r>
              <a:rPr lang="tr-TR" sz="2400" dirty="0"/>
              <a:t>2. Anız tarımı (ikinci ürün)</a:t>
            </a:r>
          </a:p>
          <a:p>
            <a:r>
              <a:rPr lang="tr-TR" sz="2400" dirty="0"/>
              <a:t>3. Alt bitki tarımı</a:t>
            </a:r>
          </a:p>
          <a:p>
            <a:endParaRPr lang="tr-TR" sz="2400" dirty="0"/>
          </a:p>
        </p:txBody>
      </p:sp>
    </p:spTree>
    <p:extLst>
      <p:ext uri="{BB962C8B-B14F-4D97-AF65-F5344CB8AC3E}">
        <p14:creationId xmlns:p14="http://schemas.microsoft.com/office/powerpoint/2010/main" val="31314611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3046988"/>
          </a:xfrm>
          <a:prstGeom prst="rect">
            <a:avLst/>
          </a:prstGeom>
        </p:spPr>
        <p:txBody>
          <a:bodyPr wrap="square">
            <a:spAutoFit/>
          </a:bodyPr>
          <a:lstStyle/>
          <a:p>
            <a:r>
              <a:rPr lang="tr-TR" sz="2400" b="1" dirty="0"/>
              <a:t>Ekim nöbeti </a:t>
            </a:r>
            <a:r>
              <a:rPr lang="tr-TR" sz="2400" b="1" dirty="0" smtClean="0"/>
              <a:t>örnekleri</a:t>
            </a:r>
          </a:p>
          <a:p>
            <a:endParaRPr lang="tr-TR" sz="2400" dirty="0"/>
          </a:p>
          <a:p>
            <a:r>
              <a:rPr lang="tr-TR" sz="2400" dirty="0"/>
              <a:t>Doğal yağışların az olduğu(kurak-yarı kurak) bölgelerimizde "bir yıl ekim bir yıl nadas" uygulamasıyla nadasın azaltılması amaçlanmaktadır. (Korunga-Nadas-Buğday), (Buğday-Nadas-Mercimek), (Buğday-</a:t>
            </a:r>
            <a:r>
              <a:rPr lang="tr-TR" sz="2400" dirty="0" err="1"/>
              <a:t>Baklagil</a:t>
            </a:r>
            <a:r>
              <a:rPr lang="tr-TR" sz="2400" dirty="0"/>
              <a:t>), (Arpa-</a:t>
            </a:r>
            <a:r>
              <a:rPr lang="tr-TR" sz="2400" dirty="0" err="1"/>
              <a:t>Baklagil</a:t>
            </a:r>
            <a:r>
              <a:rPr lang="tr-TR" sz="2400" dirty="0"/>
              <a:t>) gibi ekim nöbetleri uygulanabilir.</a:t>
            </a:r>
          </a:p>
          <a:p>
            <a:endParaRPr lang="tr-TR" sz="2400" dirty="0"/>
          </a:p>
        </p:txBody>
      </p:sp>
    </p:spTree>
    <p:extLst>
      <p:ext uri="{BB962C8B-B14F-4D97-AF65-F5344CB8AC3E}">
        <p14:creationId xmlns:p14="http://schemas.microsoft.com/office/powerpoint/2010/main" val="17327042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3416320"/>
          </a:xfrm>
          <a:prstGeom prst="rect">
            <a:avLst/>
          </a:prstGeom>
        </p:spPr>
        <p:txBody>
          <a:bodyPr wrap="square">
            <a:spAutoFit/>
          </a:bodyPr>
          <a:lstStyle/>
          <a:p>
            <a:r>
              <a:rPr lang="tr-TR" sz="2400" b="1" dirty="0"/>
              <a:t>Ekim nöbeti örnekleri</a:t>
            </a:r>
            <a:endParaRPr lang="tr-TR" sz="2400" dirty="0"/>
          </a:p>
          <a:p>
            <a:endParaRPr lang="tr-TR" sz="2400" dirty="0"/>
          </a:p>
          <a:p>
            <a:r>
              <a:rPr lang="tr-TR" sz="2400" dirty="0" smtClean="0"/>
              <a:t>Sulama </a:t>
            </a:r>
            <a:r>
              <a:rPr lang="tr-TR" sz="2400" dirty="0"/>
              <a:t>olanağının bulunmadığı, doğal yağışların yeterli olduğu nadasın uygulanmadığı </a:t>
            </a:r>
            <a:r>
              <a:rPr lang="tr-TR" sz="2400" dirty="0" smtClean="0"/>
              <a:t>bölgelerimizde;</a:t>
            </a:r>
          </a:p>
          <a:p>
            <a:endParaRPr lang="tr-TR" sz="2400" dirty="0"/>
          </a:p>
          <a:p>
            <a:r>
              <a:rPr lang="tr-TR" sz="2400" dirty="0" smtClean="0"/>
              <a:t>(</a:t>
            </a:r>
            <a:r>
              <a:rPr lang="tr-TR" sz="2400" dirty="0"/>
              <a:t>Buğday) ve (Arpa) ile Kolza, Ayçiçeği, Haşhaş, Kavun, Karpuz, Tütün ve </a:t>
            </a:r>
            <a:r>
              <a:rPr lang="tr-TR" sz="2400" dirty="0" err="1"/>
              <a:t>Aspir</a:t>
            </a:r>
            <a:r>
              <a:rPr lang="tr-TR" sz="2400" dirty="0"/>
              <a:t> ile ikili ekim nöbetleri </a:t>
            </a:r>
            <a:r>
              <a:rPr lang="tr-TR" sz="2400" dirty="0" err="1"/>
              <a:t>uyğulananabilir</a:t>
            </a:r>
            <a:r>
              <a:rPr lang="tr-TR" sz="2400" dirty="0"/>
              <a:t>.</a:t>
            </a:r>
          </a:p>
          <a:p>
            <a:endParaRPr lang="tr-TR" sz="2400" dirty="0"/>
          </a:p>
          <a:p>
            <a:endParaRPr lang="tr-TR" sz="2400" dirty="0"/>
          </a:p>
        </p:txBody>
      </p:sp>
    </p:spTree>
    <p:extLst>
      <p:ext uri="{BB962C8B-B14F-4D97-AF65-F5344CB8AC3E}">
        <p14:creationId xmlns:p14="http://schemas.microsoft.com/office/powerpoint/2010/main" val="42686876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4524315"/>
          </a:xfrm>
          <a:prstGeom prst="rect">
            <a:avLst/>
          </a:prstGeom>
        </p:spPr>
        <p:txBody>
          <a:bodyPr wrap="square">
            <a:spAutoFit/>
          </a:bodyPr>
          <a:lstStyle/>
          <a:p>
            <a:r>
              <a:rPr lang="tr-TR" sz="2400" b="1" dirty="0"/>
              <a:t>Ekim nöbeti örnekleri</a:t>
            </a:r>
            <a:endParaRPr lang="tr-TR" sz="2400" dirty="0"/>
          </a:p>
          <a:p>
            <a:endParaRPr lang="tr-TR" sz="2400" dirty="0" smtClean="0"/>
          </a:p>
          <a:p>
            <a:r>
              <a:rPr lang="tr-TR" sz="2400" dirty="0" smtClean="0"/>
              <a:t>Sıcaklık </a:t>
            </a:r>
            <a:r>
              <a:rPr lang="tr-TR" sz="2400" dirty="0"/>
              <a:t>toplamının bir yılda iki ürün almaya yetmediği, fakat sulama olanağının bulunduğu </a:t>
            </a:r>
            <a:r>
              <a:rPr lang="tr-TR" sz="2400" dirty="0" smtClean="0"/>
              <a:t>bölgelerde;</a:t>
            </a:r>
          </a:p>
          <a:p>
            <a:endParaRPr lang="tr-TR" sz="2400" dirty="0" smtClean="0"/>
          </a:p>
          <a:p>
            <a:r>
              <a:rPr lang="tr-TR" sz="2400" dirty="0" smtClean="0"/>
              <a:t>Tahıl(Pancar</a:t>
            </a:r>
            <a:r>
              <a:rPr lang="tr-TR" sz="2400" dirty="0"/>
              <a:t>, Patates, Pamuk, Susam, Yerfıstığı, Fasulye, Yonca, Haşhaş) uygulamaları ile (Patates-Pancar), (Patates-Bezelye), (Mısır-Pancar), (Mısır Bezelye). (Pancar-Haşhaş), (</a:t>
            </a:r>
            <a:r>
              <a:rPr lang="tr-TR" sz="2400" dirty="0" err="1"/>
              <a:t>Baklagil</a:t>
            </a:r>
            <a:r>
              <a:rPr lang="tr-TR" sz="2400" dirty="0"/>
              <a:t>-Haşhaş), (Mısır-Fasulye), (Pamuk </a:t>
            </a:r>
            <a:r>
              <a:rPr lang="tr-TR" sz="2400" dirty="0" err="1"/>
              <a:t>baklagil</a:t>
            </a:r>
            <a:r>
              <a:rPr lang="tr-TR" sz="2400" dirty="0"/>
              <a:t>), (Pamuk-Yonca) gibi ikili ekim nöbeti uygulamaları yapılabilir.</a:t>
            </a:r>
          </a:p>
          <a:p>
            <a:endParaRPr lang="tr-TR" sz="2400" dirty="0"/>
          </a:p>
          <a:p>
            <a:endParaRPr lang="tr-TR" sz="2400" dirty="0"/>
          </a:p>
        </p:txBody>
      </p:sp>
    </p:spTree>
    <p:extLst>
      <p:ext uri="{BB962C8B-B14F-4D97-AF65-F5344CB8AC3E}">
        <p14:creationId xmlns:p14="http://schemas.microsoft.com/office/powerpoint/2010/main" val="2683637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çerik Yer Tutucusu 5">
            <a:extLst>
              <a:ext uri="{FF2B5EF4-FFF2-40B4-BE49-F238E27FC236}">
                <a16:creationId xmlns:a16="http://schemas.microsoft.com/office/drawing/2014/main" xmlns="" id="{5793DF9C-CF78-4DA3-B1F3-C3B489C275AB}"/>
              </a:ext>
            </a:extLst>
          </p:cNvPr>
          <p:cNvPicPr>
            <a:picLocks/>
          </p:cNvPicPr>
          <p:nvPr/>
        </p:nvPicPr>
        <p:blipFill rotWithShape="1">
          <a:blip r:embed="rId2" cstate="email">
            <a:extLst>
              <a:ext uri="{28A0092B-C50C-407E-A947-70E740481C1C}">
                <a14:useLocalDpi xmlns:a14="http://schemas.microsoft.com/office/drawing/2010/main"/>
              </a:ext>
            </a:extLst>
          </a:blip>
          <a:srcRect l="-1"/>
          <a:stretch/>
        </p:blipFill>
        <p:spPr>
          <a:xfrm>
            <a:off x="4572000" y="4543999"/>
            <a:ext cx="4201297" cy="2249786"/>
          </a:xfrm>
          <a:custGeom>
            <a:avLst/>
            <a:gdLst/>
            <a:ahLst/>
            <a:cxnLst/>
            <a:rect l="l" t="t" r="r" b="b"/>
            <a:pathLst>
              <a:path w="7243812" h="6857999">
                <a:moveTo>
                  <a:pt x="609803" y="0"/>
                </a:moveTo>
                <a:lnTo>
                  <a:pt x="1222601" y="0"/>
                </a:lnTo>
                <a:lnTo>
                  <a:pt x="1223032" y="1645"/>
                </a:lnTo>
                <a:lnTo>
                  <a:pt x="1343371" y="1645"/>
                </a:lnTo>
                <a:lnTo>
                  <a:pt x="1343665" y="0"/>
                </a:lnTo>
                <a:lnTo>
                  <a:pt x="1884172" y="0"/>
                </a:lnTo>
                <a:lnTo>
                  <a:pt x="1884280" y="1645"/>
                </a:lnTo>
                <a:lnTo>
                  <a:pt x="7243812" y="1645"/>
                </a:lnTo>
                <a:lnTo>
                  <a:pt x="7243812" y="6857999"/>
                </a:lnTo>
                <a:lnTo>
                  <a:pt x="133676" y="6857999"/>
                </a:lnTo>
                <a:lnTo>
                  <a:pt x="114609" y="6843646"/>
                </a:lnTo>
                <a:cubicBezTo>
                  <a:pt x="106811" y="6836369"/>
                  <a:pt x="103243" y="6828354"/>
                  <a:pt x="111459" y="6817746"/>
                </a:cubicBezTo>
                <a:cubicBezTo>
                  <a:pt x="93943" y="6769544"/>
                  <a:pt x="97901" y="6796071"/>
                  <a:pt x="113412" y="6759582"/>
                </a:cubicBezTo>
                <a:cubicBezTo>
                  <a:pt x="110188" y="6732087"/>
                  <a:pt x="99653" y="6727133"/>
                  <a:pt x="100729" y="6705297"/>
                </a:cubicBezTo>
                <a:cubicBezTo>
                  <a:pt x="94563" y="6675394"/>
                  <a:pt x="99792" y="6669536"/>
                  <a:pt x="87662" y="6640957"/>
                </a:cubicBezTo>
                <a:cubicBezTo>
                  <a:pt x="74199" y="6591883"/>
                  <a:pt x="82185" y="6576319"/>
                  <a:pt x="83084" y="6541313"/>
                </a:cubicBezTo>
                <a:cubicBezTo>
                  <a:pt x="82225" y="6490855"/>
                  <a:pt x="67640" y="6422980"/>
                  <a:pt x="59444" y="6370251"/>
                </a:cubicBezTo>
                <a:cubicBezTo>
                  <a:pt x="51248" y="6317522"/>
                  <a:pt x="30729" y="6270972"/>
                  <a:pt x="33908" y="6224938"/>
                </a:cubicBezTo>
                <a:lnTo>
                  <a:pt x="30063" y="6089693"/>
                </a:lnTo>
                <a:cubicBezTo>
                  <a:pt x="25730" y="6032039"/>
                  <a:pt x="3474" y="5997051"/>
                  <a:pt x="29101" y="5973994"/>
                </a:cubicBezTo>
                <a:cubicBezTo>
                  <a:pt x="17018" y="5940131"/>
                  <a:pt x="41135" y="5955713"/>
                  <a:pt x="33855" y="5939847"/>
                </a:cubicBezTo>
                <a:lnTo>
                  <a:pt x="12982" y="5906467"/>
                </a:lnTo>
                <a:lnTo>
                  <a:pt x="8416" y="5862699"/>
                </a:lnTo>
                <a:cubicBezTo>
                  <a:pt x="7895" y="5838948"/>
                  <a:pt x="8409" y="5853058"/>
                  <a:pt x="12052" y="5823324"/>
                </a:cubicBezTo>
                <a:cubicBezTo>
                  <a:pt x="11631" y="5805291"/>
                  <a:pt x="11213" y="5787258"/>
                  <a:pt x="10793" y="5769225"/>
                </a:cubicBezTo>
                <a:cubicBezTo>
                  <a:pt x="17866" y="5738356"/>
                  <a:pt x="19121" y="5696311"/>
                  <a:pt x="25986" y="5667896"/>
                </a:cubicBezTo>
                <a:cubicBezTo>
                  <a:pt x="16329" y="5647975"/>
                  <a:pt x="42195" y="5619318"/>
                  <a:pt x="43687" y="5594585"/>
                </a:cubicBezTo>
                <a:cubicBezTo>
                  <a:pt x="32512" y="5517959"/>
                  <a:pt x="44052" y="5536542"/>
                  <a:pt x="40019" y="5464225"/>
                </a:cubicBezTo>
                <a:cubicBezTo>
                  <a:pt x="32676" y="5400671"/>
                  <a:pt x="26469" y="5311951"/>
                  <a:pt x="22904" y="5269726"/>
                </a:cubicBezTo>
                <a:cubicBezTo>
                  <a:pt x="19341" y="5227501"/>
                  <a:pt x="14742" y="5212581"/>
                  <a:pt x="18628" y="5210876"/>
                </a:cubicBezTo>
                <a:cubicBezTo>
                  <a:pt x="-20300" y="5161742"/>
                  <a:pt x="15511" y="5141336"/>
                  <a:pt x="5392" y="5111369"/>
                </a:cubicBezTo>
                <a:cubicBezTo>
                  <a:pt x="10662" y="5053859"/>
                  <a:pt x="15546" y="5034036"/>
                  <a:pt x="13324" y="5009272"/>
                </a:cubicBezTo>
                <a:cubicBezTo>
                  <a:pt x="25126" y="4982633"/>
                  <a:pt x="74251" y="4956261"/>
                  <a:pt x="48699" y="4925805"/>
                </a:cubicBezTo>
                <a:cubicBezTo>
                  <a:pt x="76704" y="4931200"/>
                  <a:pt x="39437" y="4888353"/>
                  <a:pt x="62925" y="4877992"/>
                </a:cubicBezTo>
                <a:cubicBezTo>
                  <a:pt x="82480" y="4871554"/>
                  <a:pt x="75731" y="4857054"/>
                  <a:pt x="79496" y="4844323"/>
                </a:cubicBezTo>
                <a:cubicBezTo>
                  <a:pt x="97657" y="4832308"/>
                  <a:pt x="110974" y="4752352"/>
                  <a:pt x="101400" y="4733115"/>
                </a:cubicBezTo>
                <a:cubicBezTo>
                  <a:pt x="108185" y="4679357"/>
                  <a:pt x="119720" y="4662889"/>
                  <a:pt x="111223" y="4625153"/>
                </a:cubicBezTo>
                <a:cubicBezTo>
                  <a:pt x="106592" y="4588197"/>
                  <a:pt x="114401" y="4567830"/>
                  <a:pt x="126359" y="4539168"/>
                </a:cubicBezTo>
                <a:cubicBezTo>
                  <a:pt x="126535" y="4522289"/>
                  <a:pt x="126710" y="4505410"/>
                  <a:pt x="126886" y="4488531"/>
                </a:cubicBezTo>
                <a:cubicBezTo>
                  <a:pt x="126165" y="4473140"/>
                  <a:pt x="132917" y="4437329"/>
                  <a:pt x="135099" y="4411258"/>
                </a:cubicBezTo>
                <a:cubicBezTo>
                  <a:pt x="107667" y="4345686"/>
                  <a:pt x="146840" y="4280033"/>
                  <a:pt x="132327" y="4219510"/>
                </a:cubicBezTo>
                <a:cubicBezTo>
                  <a:pt x="138549" y="4158987"/>
                  <a:pt x="124091" y="4192084"/>
                  <a:pt x="172424" y="4048117"/>
                </a:cubicBezTo>
                <a:cubicBezTo>
                  <a:pt x="167703" y="4015047"/>
                  <a:pt x="203806" y="3905047"/>
                  <a:pt x="177666" y="3878222"/>
                </a:cubicBezTo>
                <a:cubicBezTo>
                  <a:pt x="167714" y="3821305"/>
                  <a:pt x="183914" y="3845122"/>
                  <a:pt x="156982" y="3778166"/>
                </a:cubicBezTo>
                <a:cubicBezTo>
                  <a:pt x="160365" y="3760234"/>
                  <a:pt x="142791" y="3724716"/>
                  <a:pt x="142115" y="3707357"/>
                </a:cubicBezTo>
                <a:cubicBezTo>
                  <a:pt x="139253" y="3688591"/>
                  <a:pt x="140202" y="3672776"/>
                  <a:pt x="139805" y="3665569"/>
                </a:cubicBezTo>
                <a:cubicBezTo>
                  <a:pt x="139778" y="3665084"/>
                  <a:pt x="139750" y="3664599"/>
                  <a:pt x="139723" y="3664114"/>
                </a:cubicBezTo>
                <a:lnTo>
                  <a:pt x="134134" y="3653088"/>
                </a:lnTo>
                <a:lnTo>
                  <a:pt x="126568" y="3641228"/>
                </a:lnTo>
                <a:cubicBezTo>
                  <a:pt x="126560" y="3629488"/>
                  <a:pt x="126549" y="3617747"/>
                  <a:pt x="126540" y="3606007"/>
                </a:cubicBezTo>
                <a:lnTo>
                  <a:pt x="134645" y="3597336"/>
                </a:lnTo>
                <a:lnTo>
                  <a:pt x="131649" y="3586412"/>
                </a:lnTo>
                <a:lnTo>
                  <a:pt x="134221" y="3569719"/>
                </a:lnTo>
                <a:lnTo>
                  <a:pt x="133795" y="3568021"/>
                </a:lnTo>
                <a:lnTo>
                  <a:pt x="130189" y="3553678"/>
                </a:lnTo>
                <a:lnTo>
                  <a:pt x="129827" y="3552249"/>
                </a:lnTo>
                <a:lnTo>
                  <a:pt x="122183" y="3542019"/>
                </a:lnTo>
                <a:lnTo>
                  <a:pt x="112426" y="3531201"/>
                </a:lnTo>
                <a:lnTo>
                  <a:pt x="105626" y="3496391"/>
                </a:lnTo>
                <a:lnTo>
                  <a:pt x="111971" y="3486850"/>
                </a:lnTo>
                <a:lnTo>
                  <a:pt x="106910" y="3476412"/>
                </a:lnTo>
                <a:cubicBezTo>
                  <a:pt x="105781" y="3466028"/>
                  <a:pt x="105824" y="3433967"/>
                  <a:pt x="105209" y="3424545"/>
                </a:cubicBezTo>
                <a:lnTo>
                  <a:pt x="103215" y="3419880"/>
                </a:lnTo>
                <a:lnTo>
                  <a:pt x="104953" y="3415218"/>
                </a:lnTo>
                <a:lnTo>
                  <a:pt x="101255" y="3409825"/>
                </a:lnTo>
                <a:lnTo>
                  <a:pt x="103044" y="3407057"/>
                </a:lnTo>
                <a:lnTo>
                  <a:pt x="89764" y="3378959"/>
                </a:lnTo>
                <a:lnTo>
                  <a:pt x="83991" y="3362948"/>
                </a:lnTo>
                <a:lnTo>
                  <a:pt x="66858" y="3332072"/>
                </a:lnTo>
                <a:lnTo>
                  <a:pt x="69057" y="3325671"/>
                </a:lnTo>
                <a:lnTo>
                  <a:pt x="51631" y="3278130"/>
                </a:lnTo>
                <a:lnTo>
                  <a:pt x="53959" y="3277179"/>
                </a:lnTo>
                <a:lnTo>
                  <a:pt x="60205" y="3262610"/>
                </a:lnTo>
                <a:lnTo>
                  <a:pt x="58998" y="3258677"/>
                </a:lnTo>
                <a:cubicBezTo>
                  <a:pt x="46010" y="3210316"/>
                  <a:pt x="80872" y="3236545"/>
                  <a:pt x="45170" y="3180546"/>
                </a:cubicBezTo>
                <a:cubicBezTo>
                  <a:pt x="53643" y="3171780"/>
                  <a:pt x="52550" y="3163902"/>
                  <a:pt x="45228" y="3151828"/>
                </a:cubicBezTo>
                <a:cubicBezTo>
                  <a:pt x="39651" y="3128169"/>
                  <a:pt x="64667" y="3124610"/>
                  <a:pt x="45020" y="3103777"/>
                </a:cubicBezTo>
                <a:cubicBezTo>
                  <a:pt x="59127" y="3105196"/>
                  <a:pt x="41123" y="3057428"/>
                  <a:pt x="57092" y="3065434"/>
                </a:cubicBezTo>
                <a:cubicBezTo>
                  <a:pt x="55435" y="3051512"/>
                  <a:pt x="40803" y="3032637"/>
                  <a:pt x="35088" y="3020247"/>
                </a:cubicBezTo>
                <a:cubicBezTo>
                  <a:pt x="32503" y="3002537"/>
                  <a:pt x="18197" y="3001119"/>
                  <a:pt x="22803" y="2991092"/>
                </a:cubicBezTo>
                <a:cubicBezTo>
                  <a:pt x="24338" y="2987749"/>
                  <a:pt x="27975" y="2983455"/>
                  <a:pt x="34850" y="2977278"/>
                </a:cubicBezTo>
                <a:cubicBezTo>
                  <a:pt x="22587" y="2954448"/>
                  <a:pt x="35600" y="2946689"/>
                  <a:pt x="36223" y="2911749"/>
                </a:cubicBezTo>
                <a:cubicBezTo>
                  <a:pt x="35158" y="2886513"/>
                  <a:pt x="29761" y="2843788"/>
                  <a:pt x="28462" y="2825860"/>
                </a:cubicBezTo>
                <a:cubicBezTo>
                  <a:pt x="28449" y="2818634"/>
                  <a:pt x="28437" y="2811409"/>
                  <a:pt x="28424" y="2804183"/>
                </a:cubicBezTo>
                <a:lnTo>
                  <a:pt x="21292" y="2790136"/>
                </a:lnTo>
                <a:lnTo>
                  <a:pt x="16179" y="2760208"/>
                </a:lnTo>
                <a:lnTo>
                  <a:pt x="22858" y="2751112"/>
                </a:lnTo>
                <a:lnTo>
                  <a:pt x="18505" y="2740278"/>
                </a:lnTo>
                <a:lnTo>
                  <a:pt x="22482" y="2726489"/>
                </a:lnTo>
                <a:lnTo>
                  <a:pt x="18175" y="2725052"/>
                </a:lnTo>
                <a:lnTo>
                  <a:pt x="10521" y="2715895"/>
                </a:lnTo>
                <a:lnTo>
                  <a:pt x="25499" y="2665666"/>
                </a:lnTo>
                <a:lnTo>
                  <a:pt x="30658" y="2635351"/>
                </a:lnTo>
                <a:cubicBezTo>
                  <a:pt x="30723" y="2625597"/>
                  <a:pt x="30791" y="2615842"/>
                  <a:pt x="30857" y="2606088"/>
                </a:cubicBezTo>
                <a:lnTo>
                  <a:pt x="37532" y="2596456"/>
                </a:lnTo>
                <a:cubicBezTo>
                  <a:pt x="41239" y="2582253"/>
                  <a:pt x="34640" y="2564757"/>
                  <a:pt x="36511" y="2549900"/>
                </a:cubicBezTo>
                <a:lnTo>
                  <a:pt x="53712" y="2496499"/>
                </a:lnTo>
                <a:cubicBezTo>
                  <a:pt x="53527" y="2492743"/>
                  <a:pt x="64725" y="2449625"/>
                  <a:pt x="64540" y="2445869"/>
                </a:cubicBezTo>
                <a:cubicBezTo>
                  <a:pt x="61940" y="2441580"/>
                  <a:pt x="65575" y="2413465"/>
                  <a:pt x="64348" y="2408995"/>
                </a:cubicBezTo>
                <a:cubicBezTo>
                  <a:pt x="100333" y="2407546"/>
                  <a:pt x="71752" y="2329020"/>
                  <a:pt x="101725" y="2335735"/>
                </a:cubicBezTo>
                <a:cubicBezTo>
                  <a:pt x="120512" y="2299003"/>
                  <a:pt x="138791" y="2291744"/>
                  <a:pt x="147278" y="2260088"/>
                </a:cubicBezTo>
                <a:cubicBezTo>
                  <a:pt x="152668" y="2224200"/>
                  <a:pt x="143589" y="2220953"/>
                  <a:pt x="152643" y="2193455"/>
                </a:cubicBezTo>
                <a:cubicBezTo>
                  <a:pt x="152701" y="2159228"/>
                  <a:pt x="131577" y="2138038"/>
                  <a:pt x="161815" y="2107942"/>
                </a:cubicBezTo>
                <a:lnTo>
                  <a:pt x="168884" y="2024270"/>
                </a:lnTo>
                <a:lnTo>
                  <a:pt x="210800" y="1969445"/>
                </a:lnTo>
                <a:lnTo>
                  <a:pt x="215063" y="1961162"/>
                </a:lnTo>
                <a:lnTo>
                  <a:pt x="226767" y="1945112"/>
                </a:lnTo>
                <a:lnTo>
                  <a:pt x="225906" y="1942021"/>
                </a:lnTo>
                <a:lnTo>
                  <a:pt x="220555" y="1935584"/>
                </a:lnTo>
                <a:cubicBezTo>
                  <a:pt x="220179" y="1930292"/>
                  <a:pt x="223282" y="1914884"/>
                  <a:pt x="223648" y="1910265"/>
                </a:cubicBezTo>
                <a:cubicBezTo>
                  <a:pt x="221934" y="1909994"/>
                  <a:pt x="221895" y="1909162"/>
                  <a:pt x="222758" y="1907867"/>
                </a:cubicBezTo>
                <a:lnTo>
                  <a:pt x="229387" y="1899379"/>
                </a:lnTo>
                <a:lnTo>
                  <a:pt x="231548" y="1895114"/>
                </a:lnTo>
                <a:lnTo>
                  <a:pt x="216553" y="1892417"/>
                </a:lnTo>
                <a:cubicBezTo>
                  <a:pt x="209075" y="1884999"/>
                  <a:pt x="222114" y="1866643"/>
                  <a:pt x="209739" y="1861483"/>
                </a:cubicBezTo>
                <a:cubicBezTo>
                  <a:pt x="214584" y="1853278"/>
                  <a:pt x="219066" y="1844665"/>
                  <a:pt x="222950" y="1835810"/>
                </a:cubicBezTo>
                <a:lnTo>
                  <a:pt x="224812" y="1830569"/>
                </a:lnTo>
                <a:lnTo>
                  <a:pt x="224522" y="1830429"/>
                </a:lnTo>
                <a:cubicBezTo>
                  <a:pt x="224224" y="1829219"/>
                  <a:pt x="224571" y="1827468"/>
                  <a:pt x="225830" y="1824832"/>
                </a:cubicBezTo>
                <a:lnTo>
                  <a:pt x="228207" y="1821003"/>
                </a:lnTo>
                <a:lnTo>
                  <a:pt x="230878" y="1807109"/>
                </a:lnTo>
                <a:lnTo>
                  <a:pt x="227355" y="1805316"/>
                </a:lnTo>
                <a:lnTo>
                  <a:pt x="228132" y="1804434"/>
                </a:lnTo>
                <a:cubicBezTo>
                  <a:pt x="237533" y="1798221"/>
                  <a:pt x="248274" y="1797417"/>
                  <a:pt x="223762" y="1784314"/>
                </a:cubicBezTo>
                <a:cubicBezTo>
                  <a:pt x="240655" y="1769422"/>
                  <a:pt x="224912" y="1763793"/>
                  <a:pt x="226521" y="1740358"/>
                </a:cubicBezTo>
                <a:cubicBezTo>
                  <a:pt x="240385" y="1732435"/>
                  <a:pt x="239102" y="1724301"/>
                  <a:pt x="233164" y="1715685"/>
                </a:cubicBezTo>
                <a:cubicBezTo>
                  <a:pt x="245499" y="1694404"/>
                  <a:pt x="240415" y="1672675"/>
                  <a:pt x="245819" y="1647555"/>
                </a:cubicBezTo>
                <a:cubicBezTo>
                  <a:pt x="268668" y="1622803"/>
                  <a:pt x="248434" y="1605585"/>
                  <a:pt x="254317" y="1578752"/>
                </a:cubicBezTo>
                <a:lnTo>
                  <a:pt x="249918" y="1546022"/>
                </a:lnTo>
                <a:cubicBezTo>
                  <a:pt x="251996" y="1543635"/>
                  <a:pt x="248777" y="1521210"/>
                  <a:pt x="248927" y="1519929"/>
                </a:cubicBezTo>
                <a:lnTo>
                  <a:pt x="248704" y="1519731"/>
                </a:lnTo>
                <a:lnTo>
                  <a:pt x="252245" y="1514846"/>
                </a:lnTo>
                <a:cubicBezTo>
                  <a:pt x="255314" y="1501295"/>
                  <a:pt x="252199" y="1477394"/>
                  <a:pt x="254681" y="1463304"/>
                </a:cubicBezTo>
                <a:cubicBezTo>
                  <a:pt x="257024" y="1459891"/>
                  <a:pt x="268983" y="1432466"/>
                  <a:pt x="267138" y="1430305"/>
                </a:cubicBezTo>
                <a:lnTo>
                  <a:pt x="266110" y="1429568"/>
                </a:lnTo>
                <a:lnTo>
                  <a:pt x="286784" y="1404045"/>
                </a:lnTo>
                <a:lnTo>
                  <a:pt x="294521" y="1360879"/>
                </a:lnTo>
                <a:lnTo>
                  <a:pt x="324750" y="1301993"/>
                </a:lnTo>
                <a:lnTo>
                  <a:pt x="328780" y="1210776"/>
                </a:lnTo>
                <a:cubicBezTo>
                  <a:pt x="344171" y="1197232"/>
                  <a:pt x="343390" y="1192124"/>
                  <a:pt x="346123" y="1157176"/>
                </a:cubicBezTo>
                <a:cubicBezTo>
                  <a:pt x="359383" y="1110140"/>
                  <a:pt x="355619" y="1111028"/>
                  <a:pt x="349331" y="1063288"/>
                </a:cubicBezTo>
                <a:cubicBezTo>
                  <a:pt x="364194" y="1005331"/>
                  <a:pt x="362778" y="969963"/>
                  <a:pt x="431245" y="889417"/>
                </a:cubicBezTo>
                <a:lnTo>
                  <a:pt x="459477" y="816346"/>
                </a:lnTo>
                <a:cubicBezTo>
                  <a:pt x="465006" y="808083"/>
                  <a:pt x="496978" y="764380"/>
                  <a:pt x="489268" y="752692"/>
                </a:cubicBezTo>
                <a:lnTo>
                  <a:pt x="505368" y="724368"/>
                </a:lnTo>
                <a:lnTo>
                  <a:pt x="511178" y="722494"/>
                </a:lnTo>
                <a:lnTo>
                  <a:pt x="514451" y="717531"/>
                </a:lnTo>
                <a:cubicBezTo>
                  <a:pt x="514171" y="710761"/>
                  <a:pt x="513893" y="703992"/>
                  <a:pt x="513612" y="697222"/>
                </a:cubicBezTo>
                <a:cubicBezTo>
                  <a:pt x="513272" y="693376"/>
                  <a:pt x="513720" y="690905"/>
                  <a:pt x="514772" y="689289"/>
                </a:cubicBezTo>
                <a:lnTo>
                  <a:pt x="515249" y="689151"/>
                </a:lnTo>
                <a:cubicBezTo>
                  <a:pt x="515320" y="686637"/>
                  <a:pt x="515389" y="684122"/>
                  <a:pt x="515461" y="681608"/>
                </a:cubicBezTo>
                <a:cubicBezTo>
                  <a:pt x="522970" y="666964"/>
                  <a:pt x="551123" y="617831"/>
                  <a:pt x="560298" y="601285"/>
                </a:cubicBezTo>
                <a:cubicBezTo>
                  <a:pt x="558549" y="585107"/>
                  <a:pt x="540289" y="573171"/>
                  <a:pt x="570504" y="582332"/>
                </a:cubicBezTo>
                <a:cubicBezTo>
                  <a:pt x="570816" y="577121"/>
                  <a:pt x="573898" y="574271"/>
                  <a:pt x="578347" y="572511"/>
                </a:cubicBezTo>
                <a:lnTo>
                  <a:pt x="580375" y="572092"/>
                </a:lnTo>
                <a:lnTo>
                  <a:pt x="575722" y="536015"/>
                </a:lnTo>
                <a:lnTo>
                  <a:pt x="578705" y="531675"/>
                </a:lnTo>
                <a:lnTo>
                  <a:pt x="564084" y="491380"/>
                </a:lnTo>
                <a:cubicBezTo>
                  <a:pt x="560969" y="487340"/>
                  <a:pt x="560134" y="482008"/>
                  <a:pt x="564457" y="473782"/>
                </a:cubicBezTo>
                <a:lnTo>
                  <a:pt x="566413" y="472000"/>
                </a:lnTo>
                <a:lnTo>
                  <a:pt x="584600" y="354566"/>
                </a:lnTo>
                <a:cubicBezTo>
                  <a:pt x="586100" y="325288"/>
                  <a:pt x="584583" y="317533"/>
                  <a:pt x="588077" y="265704"/>
                </a:cubicBezTo>
                <a:cubicBezTo>
                  <a:pt x="588008" y="205530"/>
                  <a:pt x="578491" y="226511"/>
                  <a:pt x="580576" y="187093"/>
                </a:cubicBezTo>
                <a:cubicBezTo>
                  <a:pt x="579265" y="162458"/>
                  <a:pt x="569240" y="117589"/>
                  <a:pt x="587928" y="130336"/>
                </a:cubicBezTo>
                <a:cubicBezTo>
                  <a:pt x="552635" y="69804"/>
                  <a:pt x="604651" y="82036"/>
                  <a:pt x="593881" y="17287"/>
                </a:cubicBezTo>
                <a:cubicBezTo>
                  <a:pt x="600399" y="13784"/>
                  <a:pt x="605413" y="8440"/>
                  <a:pt x="609224" y="1705"/>
                </a:cubicBezTo>
                <a:close/>
              </a:path>
            </a:pathLst>
          </a:custGeom>
        </p:spPr>
      </p:pic>
      <p:pic>
        <p:nvPicPr>
          <p:cNvPr id="6" name="İçerik Yer Tutucusu 5">
            <a:extLst>
              <a:ext uri="{FF2B5EF4-FFF2-40B4-BE49-F238E27FC236}">
                <a16:creationId xmlns:a16="http://schemas.microsoft.com/office/drawing/2014/main" xmlns="" id="{5793DF9C-CF78-4DA3-B1F3-C3B489C275A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
          <a:stretch/>
        </p:blipFill>
        <p:spPr>
          <a:xfrm>
            <a:off x="4777768" y="2636051"/>
            <a:ext cx="3995529" cy="1907948"/>
          </a:xfrm>
          <a:custGeom>
            <a:avLst/>
            <a:gdLst/>
            <a:ahLst/>
            <a:cxnLst/>
            <a:rect l="l" t="t" r="r" b="b"/>
            <a:pathLst>
              <a:path w="7243812" h="6857999">
                <a:moveTo>
                  <a:pt x="609803" y="0"/>
                </a:moveTo>
                <a:lnTo>
                  <a:pt x="1222601" y="0"/>
                </a:lnTo>
                <a:lnTo>
                  <a:pt x="1223032" y="1645"/>
                </a:lnTo>
                <a:lnTo>
                  <a:pt x="1343371" y="1645"/>
                </a:lnTo>
                <a:lnTo>
                  <a:pt x="1343665" y="0"/>
                </a:lnTo>
                <a:lnTo>
                  <a:pt x="1884172" y="0"/>
                </a:lnTo>
                <a:lnTo>
                  <a:pt x="1884280" y="1645"/>
                </a:lnTo>
                <a:lnTo>
                  <a:pt x="7243812" y="1645"/>
                </a:lnTo>
                <a:lnTo>
                  <a:pt x="7243812" y="6857999"/>
                </a:lnTo>
                <a:lnTo>
                  <a:pt x="133676" y="6857999"/>
                </a:lnTo>
                <a:lnTo>
                  <a:pt x="114609" y="6843646"/>
                </a:lnTo>
                <a:cubicBezTo>
                  <a:pt x="106811" y="6836369"/>
                  <a:pt x="103243" y="6828354"/>
                  <a:pt x="111459" y="6817746"/>
                </a:cubicBezTo>
                <a:cubicBezTo>
                  <a:pt x="93943" y="6769544"/>
                  <a:pt x="97901" y="6796071"/>
                  <a:pt x="113412" y="6759582"/>
                </a:cubicBezTo>
                <a:cubicBezTo>
                  <a:pt x="110188" y="6732087"/>
                  <a:pt x="99653" y="6727133"/>
                  <a:pt x="100729" y="6705297"/>
                </a:cubicBezTo>
                <a:cubicBezTo>
                  <a:pt x="94563" y="6675394"/>
                  <a:pt x="99792" y="6669536"/>
                  <a:pt x="87662" y="6640957"/>
                </a:cubicBezTo>
                <a:cubicBezTo>
                  <a:pt x="74199" y="6591883"/>
                  <a:pt x="82185" y="6576319"/>
                  <a:pt x="83084" y="6541313"/>
                </a:cubicBezTo>
                <a:cubicBezTo>
                  <a:pt x="82225" y="6490855"/>
                  <a:pt x="67640" y="6422980"/>
                  <a:pt x="59444" y="6370251"/>
                </a:cubicBezTo>
                <a:cubicBezTo>
                  <a:pt x="51248" y="6317522"/>
                  <a:pt x="30729" y="6270972"/>
                  <a:pt x="33908" y="6224938"/>
                </a:cubicBezTo>
                <a:lnTo>
                  <a:pt x="30063" y="6089693"/>
                </a:lnTo>
                <a:cubicBezTo>
                  <a:pt x="25730" y="6032039"/>
                  <a:pt x="3474" y="5997051"/>
                  <a:pt x="29101" y="5973994"/>
                </a:cubicBezTo>
                <a:cubicBezTo>
                  <a:pt x="17018" y="5940131"/>
                  <a:pt x="41135" y="5955713"/>
                  <a:pt x="33855" y="5939847"/>
                </a:cubicBezTo>
                <a:lnTo>
                  <a:pt x="12982" y="5906467"/>
                </a:lnTo>
                <a:lnTo>
                  <a:pt x="8416" y="5862699"/>
                </a:lnTo>
                <a:cubicBezTo>
                  <a:pt x="7895" y="5838948"/>
                  <a:pt x="8409" y="5853058"/>
                  <a:pt x="12052" y="5823324"/>
                </a:cubicBezTo>
                <a:cubicBezTo>
                  <a:pt x="11631" y="5805291"/>
                  <a:pt x="11213" y="5787258"/>
                  <a:pt x="10793" y="5769225"/>
                </a:cubicBezTo>
                <a:cubicBezTo>
                  <a:pt x="17866" y="5738356"/>
                  <a:pt x="19121" y="5696311"/>
                  <a:pt x="25986" y="5667896"/>
                </a:cubicBezTo>
                <a:cubicBezTo>
                  <a:pt x="16329" y="5647975"/>
                  <a:pt x="42195" y="5619318"/>
                  <a:pt x="43687" y="5594585"/>
                </a:cubicBezTo>
                <a:cubicBezTo>
                  <a:pt x="32512" y="5517959"/>
                  <a:pt x="44052" y="5536542"/>
                  <a:pt x="40019" y="5464225"/>
                </a:cubicBezTo>
                <a:cubicBezTo>
                  <a:pt x="32676" y="5400671"/>
                  <a:pt x="26469" y="5311951"/>
                  <a:pt x="22904" y="5269726"/>
                </a:cubicBezTo>
                <a:cubicBezTo>
                  <a:pt x="19341" y="5227501"/>
                  <a:pt x="14742" y="5212581"/>
                  <a:pt x="18628" y="5210876"/>
                </a:cubicBezTo>
                <a:cubicBezTo>
                  <a:pt x="-20300" y="5161742"/>
                  <a:pt x="15511" y="5141336"/>
                  <a:pt x="5392" y="5111369"/>
                </a:cubicBezTo>
                <a:cubicBezTo>
                  <a:pt x="10662" y="5053859"/>
                  <a:pt x="15546" y="5034036"/>
                  <a:pt x="13324" y="5009272"/>
                </a:cubicBezTo>
                <a:cubicBezTo>
                  <a:pt x="25126" y="4982633"/>
                  <a:pt x="74251" y="4956261"/>
                  <a:pt x="48699" y="4925805"/>
                </a:cubicBezTo>
                <a:cubicBezTo>
                  <a:pt x="76704" y="4931200"/>
                  <a:pt x="39437" y="4888353"/>
                  <a:pt x="62925" y="4877992"/>
                </a:cubicBezTo>
                <a:cubicBezTo>
                  <a:pt x="82480" y="4871554"/>
                  <a:pt x="75731" y="4857054"/>
                  <a:pt x="79496" y="4844323"/>
                </a:cubicBezTo>
                <a:cubicBezTo>
                  <a:pt x="97657" y="4832308"/>
                  <a:pt x="110974" y="4752352"/>
                  <a:pt x="101400" y="4733115"/>
                </a:cubicBezTo>
                <a:cubicBezTo>
                  <a:pt x="108185" y="4679357"/>
                  <a:pt x="119720" y="4662889"/>
                  <a:pt x="111223" y="4625153"/>
                </a:cubicBezTo>
                <a:cubicBezTo>
                  <a:pt x="106592" y="4588197"/>
                  <a:pt x="114401" y="4567830"/>
                  <a:pt x="126359" y="4539168"/>
                </a:cubicBezTo>
                <a:cubicBezTo>
                  <a:pt x="126535" y="4522289"/>
                  <a:pt x="126710" y="4505410"/>
                  <a:pt x="126886" y="4488531"/>
                </a:cubicBezTo>
                <a:cubicBezTo>
                  <a:pt x="126165" y="4473140"/>
                  <a:pt x="132917" y="4437329"/>
                  <a:pt x="135099" y="4411258"/>
                </a:cubicBezTo>
                <a:cubicBezTo>
                  <a:pt x="107667" y="4345686"/>
                  <a:pt x="146840" y="4280033"/>
                  <a:pt x="132327" y="4219510"/>
                </a:cubicBezTo>
                <a:cubicBezTo>
                  <a:pt x="138549" y="4158987"/>
                  <a:pt x="124091" y="4192084"/>
                  <a:pt x="172424" y="4048117"/>
                </a:cubicBezTo>
                <a:cubicBezTo>
                  <a:pt x="167703" y="4015047"/>
                  <a:pt x="203806" y="3905047"/>
                  <a:pt x="177666" y="3878222"/>
                </a:cubicBezTo>
                <a:cubicBezTo>
                  <a:pt x="167714" y="3821305"/>
                  <a:pt x="183914" y="3845122"/>
                  <a:pt x="156982" y="3778166"/>
                </a:cubicBezTo>
                <a:cubicBezTo>
                  <a:pt x="160365" y="3760234"/>
                  <a:pt x="142791" y="3724716"/>
                  <a:pt x="142115" y="3707357"/>
                </a:cubicBezTo>
                <a:cubicBezTo>
                  <a:pt x="139253" y="3688591"/>
                  <a:pt x="140202" y="3672776"/>
                  <a:pt x="139805" y="3665569"/>
                </a:cubicBezTo>
                <a:cubicBezTo>
                  <a:pt x="139778" y="3665084"/>
                  <a:pt x="139750" y="3664599"/>
                  <a:pt x="139723" y="3664114"/>
                </a:cubicBezTo>
                <a:lnTo>
                  <a:pt x="134134" y="3653088"/>
                </a:lnTo>
                <a:lnTo>
                  <a:pt x="126568" y="3641228"/>
                </a:lnTo>
                <a:cubicBezTo>
                  <a:pt x="126560" y="3629488"/>
                  <a:pt x="126549" y="3617747"/>
                  <a:pt x="126540" y="3606007"/>
                </a:cubicBezTo>
                <a:lnTo>
                  <a:pt x="134645" y="3597336"/>
                </a:lnTo>
                <a:lnTo>
                  <a:pt x="131649" y="3586412"/>
                </a:lnTo>
                <a:lnTo>
                  <a:pt x="134221" y="3569719"/>
                </a:lnTo>
                <a:lnTo>
                  <a:pt x="133795" y="3568021"/>
                </a:lnTo>
                <a:lnTo>
                  <a:pt x="130189" y="3553678"/>
                </a:lnTo>
                <a:lnTo>
                  <a:pt x="129827" y="3552249"/>
                </a:lnTo>
                <a:lnTo>
                  <a:pt x="122183" y="3542019"/>
                </a:lnTo>
                <a:lnTo>
                  <a:pt x="112426" y="3531201"/>
                </a:lnTo>
                <a:lnTo>
                  <a:pt x="105626" y="3496391"/>
                </a:lnTo>
                <a:lnTo>
                  <a:pt x="111971" y="3486850"/>
                </a:lnTo>
                <a:lnTo>
                  <a:pt x="106910" y="3476412"/>
                </a:lnTo>
                <a:cubicBezTo>
                  <a:pt x="105781" y="3466028"/>
                  <a:pt x="105824" y="3433967"/>
                  <a:pt x="105209" y="3424545"/>
                </a:cubicBezTo>
                <a:lnTo>
                  <a:pt x="103215" y="3419880"/>
                </a:lnTo>
                <a:lnTo>
                  <a:pt x="104953" y="3415218"/>
                </a:lnTo>
                <a:lnTo>
                  <a:pt x="101255" y="3409825"/>
                </a:lnTo>
                <a:lnTo>
                  <a:pt x="103044" y="3407057"/>
                </a:lnTo>
                <a:lnTo>
                  <a:pt x="89764" y="3378959"/>
                </a:lnTo>
                <a:lnTo>
                  <a:pt x="83991" y="3362948"/>
                </a:lnTo>
                <a:lnTo>
                  <a:pt x="66858" y="3332072"/>
                </a:lnTo>
                <a:lnTo>
                  <a:pt x="69057" y="3325671"/>
                </a:lnTo>
                <a:lnTo>
                  <a:pt x="51631" y="3278130"/>
                </a:lnTo>
                <a:lnTo>
                  <a:pt x="53959" y="3277179"/>
                </a:lnTo>
                <a:lnTo>
                  <a:pt x="60205" y="3262610"/>
                </a:lnTo>
                <a:lnTo>
                  <a:pt x="58998" y="3258677"/>
                </a:lnTo>
                <a:cubicBezTo>
                  <a:pt x="46010" y="3210316"/>
                  <a:pt x="80872" y="3236545"/>
                  <a:pt x="45170" y="3180546"/>
                </a:cubicBezTo>
                <a:cubicBezTo>
                  <a:pt x="53643" y="3171780"/>
                  <a:pt x="52550" y="3163902"/>
                  <a:pt x="45228" y="3151828"/>
                </a:cubicBezTo>
                <a:cubicBezTo>
                  <a:pt x="39651" y="3128169"/>
                  <a:pt x="64667" y="3124610"/>
                  <a:pt x="45020" y="3103777"/>
                </a:cubicBezTo>
                <a:cubicBezTo>
                  <a:pt x="59127" y="3105196"/>
                  <a:pt x="41123" y="3057428"/>
                  <a:pt x="57092" y="3065434"/>
                </a:cubicBezTo>
                <a:cubicBezTo>
                  <a:pt x="55435" y="3051512"/>
                  <a:pt x="40803" y="3032637"/>
                  <a:pt x="35088" y="3020247"/>
                </a:cubicBezTo>
                <a:cubicBezTo>
                  <a:pt x="32503" y="3002537"/>
                  <a:pt x="18197" y="3001119"/>
                  <a:pt x="22803" y="2991092"/>
                </a:cubicBezTo>
                <a:cubicBezTo>
                  <a:pt x="24338" y="2987749"/>
                  <a:pt x="27975" y="2983455"/>
                  <a:pt x="34850" y="2977278"/>
                </a:cubicBezTo>
                <a:cubicBezTo>
                  <a:pt x="22587" y="2954448"/>
                  <a:pt x="35600" y="2946689"/>
                  <a:pt x="36223" y="2911749"/>
                </a:cubicBezTo>
                <a:cubicBezTo>
                  <a:pt x="35158" y="2886513"/>
                  <a:pt x="29761" y="2843788"/>
                  <a:pt x="28462" y="2825860"/>
                </a:cubicBezTo>
                <a:cubicBezTo>
                  <a:pt x="28449" y="2818634"/>
                  <a:pt x="28437" y="2811409"/>
                  <a:pt x="28424" y="2804183"/>
                </a:cubicBezTo>
                <a:lnTo>
                  <a:pt x="21292" y="2790136"/>
                </a:lnTo>
                <a:lnTo>
                  <a:pt x="16179" y="2760208"/>
                </a:lnTo>
                <a:lnTo>
                  <a:pt x="22858" y="2751112"/>
                </a:lnTo>
                <a:lnTo>
                  <a:pt x="18505" y="2740278"/>
                </a:lnTo>
                <a:lnTo>
                  <a:pt x="22482" y="2726489"/>
                </a:lnTo>
                <a:lnTo>
                  <a:pt x="18175" y="2725052"/>
                </a:lnTo>
                <a:lnTo>
                  <a:pt x="10521" y="2715895"/>
                </a:lnTo>
                <a:lnTo>
                  <a:pt x="25499" y="2665666"/>
                </a:lnTo>
                <a:lnTo>
                  <a:pt x="30658" y="2635351"/>
                </a:lnTo>
                <a:cubicBezTo>
                  <a:pt x="30723" y="2625597"/>
                  <a:pt x="30791" y="2615842"/>
                  <a:pt x="30857" y="2606088"/>
                </a:cubicBezTo>
                <a:lnTo>
                  <a:pt x="37532" y="2596456"/>
                </a:lnTo>
                <a:cubicBezTo>
                  <a:pt x="41239" y="2582253"/>
                  <a:pt x="34640" y="2564757"/>
                  <a:pt x="36511" y="2549900"/>
                </a:cubicBezTo>
                <a:lnTo>
                  <a:pt x="53712" y="2496499"/>
                </a:lnTo>
                <a:cubicBezTo>
                  <a:pt x="53527" y="2492743"/>
                  <a:pt x="64725" y="2449625"/>
                  <a:pt x="64540" y="2445869"/>
                </a:cubicBezTo>
                <a:cubicBezTo>
                  <a:pt x="61940" y="2441580"/>
                  <a:pt x="65575" y="2413465"/>
                  <a:pt x="64348" y="2408995"/>
                </a:cubicBezTo>
                <a:cubicBezTo>
                  <a:pt x="100333" y="2407546"/>
                  <a:pt x="71752" y="2329020"/>
                  <a:pt x="101725" y="2335735"/>
                </a:cubicBezTo>
                <a:cubicBezTo>
                  <a:pt x="120512" y="2299003"/>
                  <a:pt x="138791" y="2291744"/>
                  <a:pt x="147278" y="2260088"/>
                </a:cubicBezTo>
                <a:cubicBezTo>
                  <a:pt x="152668" y="2224200"/>
                  <a:pt x="143589" y="2220953"/>
                  <a:pt x="152643" y="2193455"/>
                </a:cubicBezTo>
                <a:cubicBezTo>
                  <a:pt x="152701" y="2159228"/>
                  <a:pt x="131577" y="2138038"/>
                  <a:pt x="161815" y="2107942"/>
                </a:cubicBezTo>
                <a:lnTo>
                  <a:pt x="168884" y="2024270"/>
                </a:lnTo>
                <a:lnTo>
                  <a:pt x="210800" y="1969445"/>
                </a:lnTo>
                <a:lnTo>
                  <a:pt x="215063" y="1961162"/>
                </a:lnTo>
                <a:lnTo>
                  <a:pt x="226767" y="1945112"/>
                </a:lnTo>
                <a:lnTo>
                  <a:pt x="225906" y="1942021"/>
                </a:lnTo>
                <a:lnTo>
                  <a:pt x="220555" y="1935584"/>
                </a:lnTo>
                <a:cubicBezTo>
                  <a:pt x="220179" y="1930292"/>
                  <a:pt x="223282" y="1914884"/>
                  <a:pt x="223648" y="1910265"/>
                </a:cubicBezTo>
                <a:cubicBezTo>
                  <a:pt x="221934" y="1909994"/>
                  <a:pt x="221895" y="1909162"/>
                  <a:pt x="222758" y="1907867"/>
                </a:cubicBezTo>
                <a:lnTo>
                  <a:pt x="229387" y="1899379"/>
                </a:lnTo>
                <a:lnTo>
                  <a:pt x="231548" y="1895114"/>
                </a:lnTo>
                <a:lnTo>
                  <a:pt x="216553" y="1892417"/>
                </a:lnTo>
                <a:cubicBezTo>
                  <a:pt x="209075" y="1884999"/>
                  <a:pt x="222114" y="1866643"/>
                  <a:pt x="209739" y="1861483"/>
                </a:cubicBezTo>
                <a:cubicBezTo>
                  <a:pt x="214584" y="1853278"/>
                  <a:pt x="219066" y="1844665"/>
                  <a:pt x="222950" y="1835810"/>
                </a:cubicBezTo>
                <a:lnTo>
                  <a:pt x="224812" y="1830569"/>
                </a:lnTo>
                <a:lnTo>
                  <a:pt x="224522" y="1830429"/>
                </a:lnTo>
                <a:cubicBezTo>
                  <a:pt x="224224" y="1829219"/>
                  <a:pt x="224571" y="1827468"/>
                  <a:pt x="225830" y="1824832"/>
                </a:cubicBezTo>
                <a:lnTo>
                  <a:pt x="228207" y="1821003"/>
                </a:lnTo>
                <a:lnTo>
                  <a:pt x="230878" y="1807109"/>
                </a:lnTo>
                <a:lnTo>
                  <a:pt x="227355" y="1805316"/>
                </a:lnTo>
                <a:lnTo>
                  <a:pt x="228132" y="1804434"/>
                </a:lnTo>
                <a:cubicBezTo>
                  <a:pt x="237533" y="1798221"/>
                  <a:pt x="248274" y="1797417"/>
                  <a:pt x="223762" y="1784314"/>
                </a:cubicBezTo>
                <a:cubicBezTo>
                  <a:pt x="240655" y="1769422"/>
                  <a:pt x="224912" y="1763793"/>
                  <a:pt x="226521" y="1740358"/>
                </a:cubicBezTo>
                <a:cubicBezTo>
                  <a:pt x="240385" y="1732435"/>
                  <a:pt x="239102" y="1724301"/>
                  <a:pt x="233164" y="1715685"/>
                </a:cubicBezTo>
                <a:cubicBezTo>
                  <a:pt x="245499" y="1694404"/>
                  <a:pt x="240415" y="1672675"/>
                  <a:pt x="245819" y="1647555"/>
                </a:cubicBezTo>
                <a:cubicBezTo>
                  <a:pt x="268668" y="1622803"/>
                  <a:pt x="248434" y="1605585"/>
                  <a:pt x="254317" y="1578752"/>
                </a:cubicBezTo>
                <a:lnTo>
                  <a:pt x="249918" y="1546022"/>
                </a:lnTo>
                <a:cubicBezTo>
                  <a:pt x="251996" y="1543635"/>
                  <a:pt x="248777" y="1521210"/>
                  <a:pt x="248927" y="1519929"/>
                </a:cubicBezTo>
                <a:lnTo>
                  <a:pt x="248704" y="1519731"/>
                </a:lnTo>
                <a:lnTo>
                  <a:pt x="252245" y="1514846"/>
                </a:lnTo>
                <a:cubicBezTo>
                  <a:pt x="255314" y="1501295"/>
                  <a:pt x="252199" y="1477394"/>
                  <a:pt x="254681" y="1463304"/>
                </a:cubicBezTo>
                <a:cubicBezTo>
                  <a:pt x="257024" y="1459891"/>
                  <a:pt x="268983" y="1432466"/>
                  <a:pt x="267138" y="1430305"/>
                </a:cubicBezTo>
                <a:lnTo>
                  <a:pt x="266110" y="1429568"/>
                </a:lnTo>
                <a:lnTo>
                  <a:pt x="286784" y="1404045"/>
                </a:lnTo>
                <a:lnTo>
                  <a:pt x="294521" y="1360879"/>
                </a:lnTo>
                <a:lnTo>
                  <a:pt x="324750" y="1301993"/>
                </a:lnTo>
                <a:lnTo>
                  <a:pt x="328780" y="1210776"/>
                </a:lnTo>
                <a:cubicBezTo>
                  <a:pt x="344171" y="1197232"/>
                  <a:pt x="343390" y="1192124"/>
                  <a:pt x="346123" y="1157176"/>
                </a:cubicBezTo>
                <a:cubicBezTo>
                  <a:pt x="359383" y="1110140"/>
                  <a:pt x="355619" y="1111028"/>
                  <a:pt x="349331" y="1063288"/>
                </a:cubicBezTo>
                <a:cubicBezTo>
                  <a:pt x="364194" y="1005331"/>
                  <a:pt x="362778" y="969963"/>
                  <a:pt x="431245" y="889417"/>
                </a:cubicBezTo>
                <a:lnTo>
                  <a:pt x="459477" y="816346"/>
                </a:lnTo>
                <a:cubicBezTo>
                  <a:pt x="465006" y="808083"/>
                  <a:pt x="496978" y="764380"/>
                  <a:pt x="489268" y="752692"/>
                </a:cubicBezTo>
                <a:lnTo>
                  <a:pt x="505368" y="724368"/>
                </a:lnTo>
                <a:lnTo>
                  <a:pt x="511178" y="722494"/>
                </a:lnTo>
                <a:lnTo>
                  <a:pt x="514451" y="717531"/>
                </a:lnTo>
                <a:cubicBezTo>
                  <a:pt x="514171" y="710761"/>
                  <a:pt x="513893" y="703992"/>
                  <a:pt x="513612" y="697222"/>
                </a:cubicBezTo>
                <a:cubicBezTo>
                  <a:pt x="513272" y="693376"/>
                  <a:pt x="513720" y="690905"/>
                  <a:pt x="514772" y="689289"/>
                </a:cubicBezTo>
                <a:lnTo>
                  <a:pt x="515249" y="689151"/>
                </a:lnTo>
                <a:cubicBezTo>
                  <a:pt x="515320" y="686637"/>
                  <a:pt x="515389" y="684122"/>
                  <a:pt x="515461" y="681608"/>
                </a:cubicBezTo>
                <a:cubicBezTo>
                  <a:pt x="522970" y="666964"/>
                  <a:pt x="551123" y="617831"/>
                  <a:pt x="560298" y="601285"/>
                </a:cubicBezTo>
                <a:cubicBezTo>
                  <a:pt x="558549" y="585107"/>
                  <a:pt x="540289" y="573171"/>
                  <a:pt x="570504" y="582332"/>
                </a:cubicBezTo>
                <a:cubicBezTo>
                  <a:pt x="570816" y="577121"/>
                  <a:pt x="573898" y="574271"/>
                  <a:pt x="578347" y="572511"/>
                </a:cubicBezTo>
                <a:lnTo>
                  <a:pt x="580375" y="572092"/>
                </a:lnTo>
                <a:lnTo>
                  <a:pt x="575722" y="536015"/>
                </a:lnTo>
                <a:lnTo>
                  <a:pt x="578705" y="531675"/>
                </a:lnTo>
                <a:lnTo>
                  <a:pt x="564084" y="491380"/>
                </a:lnTo>
                <a:cubicBezTo>
                  <a:pt x="560969" y="487340"/>
                  <a:pt x="560134" y="482008"/>
                  <a:pt x="564457" y="473782"/>
                </a:cubicBezTo>
                <a:lnTo>
                  <a:pt x="566413" y="472000"/>
                </a:lnTo>
                <a:lnTo>
                  <a:pt x="584600" y="354566"/>
                </a:lnTo>
                <a:cubicBezTo>
                  <a:pt x="586100" y="325288"/>
                  <a:pt x="584583" y="317533"/>
                  <a:pt x="588077" y="265704"/>
                </a:cubicBezTo>
                <a:cubicBezTo>
                  <a:pt x="588008" y="205530"/>
                  <a:pt x="578491" y="226511"/>
                  <a:pt x="580576" y="187093"/>
                </a:cubicBezTo>
                <a:cubicBezTo>
                  <a:pt x="579265" y="162458"/>
                  <a:pt x="569240" y="117589"/>
                  <a:pt x="587928" y="130336"/>
                </a:cubicBezTo>
                <a:cubicBezTo>
                  <a:pt x="552635" y="69804"/>
                  <a:pt x="604651" y="82036"/>
                  <a:pt x="593881" y="17287"/>
                </a:cubicBezTo>
                <a:cubicBezTo>
                  <a:pt x="600399" y="13784"/>
                  <a:pt x="605413" y="8440"/>
                  <a:pt x="609224" y="1705"/>
                </a:cubicBezTo>
                <a:close/>
              </a:path>
            </a:pathLst>
          </a:custGeom>
        </p:spPr>
      </p:pic>
      <p:sp>
        <p:nvSpPr>
          <p:cNvPr id="2" name="Unvan 1"/>
          <p:cNvSpPr>
            <a:spLocks noGrp="1"/>
          </p:cNvSpPr>
          <p:nvPr>
            <p:ph type="title"/>
          </p:nvPr>
        </p:nvSpPr>
        <p:spPr/>
        <p:txBody>
          <a:bodyPr/>
          <a:lstStyle/>
          <a:p>
            <a:endParaRPr lang="tr-TR"/>
          </a:p>
        </p:txBody>
      </p:sp>
      <p:pic>
        <p:nvPicPr>
          <p:cNvPr id="2050" name="Picture 2" descr="https://www.gubrekapimda.com/Uploads/EditorUploads/tabbb1.JPG"/>
          <p:cNvPicPr>
            <a:picLocks noGrp="1" noChangeAspect="1" noChangeArrowheads="1"/>
          </p:cNvPicPr>
          <p:nvPr>
            <p:ph idx="1"/>
          </p:nvPr>
        </p:nvPicPr>
        <p:blipFill rotWithShape="1">
          <a:blip r:embed="rId4">
            <a:extLst>
              <a:ext uri="{28A0092B-C50C-407E-A947-70E740481C1C}">
                <a14:useLocalDpi xmlns:a14="http://schemas.microsoft.com/office/drawing/2010/main"/>
              </a:ext>
            </a:extLst>
          </a:blip>
          <a:srcRect l="1500" r="76985"/>
          <a:stretch/>
        </p:blipFill>
        <p:spPr bwMode="auto">
          <a:xfrm>
            <a:off x="2949593" y="2656873"/>
            <a:ext cx="1655806" cy="4161899"/>
          </a:xfrm>
          <a:prstGeom prst="rect">
            <a:avLst/>
          </a:prstGeom>
          <a:noFill/>
          <a:extLst>
            <a:ext uri="{909E8E84-426E-40DD-AFC4-6F175D3DCCD1}">
              <a14:hiddenFill xmlns:a14="http://schemas.microsoft.com/office/drawing/2010/main">
                <a:solidFill>
                  <a:srgbClr val="FFFFFF"/>
                </a:solidFill>
              </a14:hiddenFill>
            </a:ext>
          </a:extLst>
        </p:spPr>
      </p:pic>
      <p:pic>
        <p:nvPicPr>
          <p:cNvPr id="4" name="Resim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843" y="2525917"/>
            <a:ext cx="2504750" cy="4292856"/>
          </a:xfrm>
          <a:prstGeom prst="rect">
            <a:avLst/>
          </a:prstGeom>
        </p:spPr>
      </p:pic>
      <p:sp>
        <p:nvSpPr>
          <p:cNvPr id="7" name="Dikdörtgen 6"/>
          <p:cNvSpPr/>
          <p:nvPr/>
        </p:nvSpPr>
        <p:spPr>
          <a:xfrm>
            <a:off x="4669366" y="2856929"/>
            <a:ext cx="3932411" cy="1323439"/>
          </a:xfrm>
          <a:prstGeom prst="rect">
            <a:avLst/>
          </a:prstGeom>
        </p:spPr>
        <p:txBody>
          <a:bodyPr wrap="square">
            <a:spAutoFit/>
          </a:bodyPr>
          <a:lstStyle/>
          <a:p>
            <a:pPr marL="342900" indent="-342900">
              <a:buFont typeface="Arial" panose="020B0604020202020204" pitchFamily="34" charset="0"/>
              <a:buChar char="•"/>
            </a:pPr>
            <a:r>
              <a:rPr lang="tr-TR" sz="2000" dirty="0" smtClean="0">
                <a:solidFill>
                  <a:srgbClr val="C00000"/>
                </a:solidFill>
              </a:rPr>
              <a:t>Ülkemizde </a:t>
            </a:r>
            <a:r>
              <a:rPr lang="tr-TR" sz="2000" dirty="0">
                <a:solidFill>
                  <a:srgbClr val="C00000"/>
                </a:solidFill>
              </a:rPr>
              <a:t>2020 yılında 7.1 milyon ton kimyasal gübre tüketilmiş olup, bunun % 70’ini azotlu gübreler </a:t>
            </a:r>
            <a:r>
              <a:rPr lang="tr-TR" sz="2000" dirty="0" smtClean="0">
                <a:solidFill>
                  <a:srgbClr val="C00000"/>
                </a:solidFill>
              </a:rPr>
              <a:t>oluşturmaktadır. </a:t>
            </a:r>
            <a:endParaRPr lang="tr-TR" sz="2000" dirty="0">
              <a:solidFill>
                <a:srgbClr val="C00000"/>
              </a:solidFill>
            </a:endParaRPr>
          </a:p>
        </p:txBody>
      </p:sp>
      <p:sp>
        <p:nvSpPr>
          <p:cNvPr id="9" name="Dikdörtgen 8"/>
          <p:cNvSpPr/>
          <p:nvPr/>
        </p:nvSpPr>
        <p:spPr>
          <a:xfrm>
            <a:off x="1183737" y="2589291"/>
            <a:ext cx="1692876" cy="400110"/>
          </a:xfrm>
          <a:prstGeom prst="rect">
            <a:avLst/>
          </a:prstGeom>
        </p:spPr>
        <p:txBody>
          <a:bodyPr wrap="square">
            <a:spAutoFit/>
          </a:bodyPr>
          <a:lstStyle/>
          <a:p>
            <a:pPr algn="ctr"/>
            <a:r>
              <a:rPr lang="tr-TR" sz="2000" dirty="0" smtClean="0">
                <a:solidFill>
                  <a:srgbClr val="C00000"/>
                </a:solidFill>
              </a:rPr>
              <a:t>Fotosentez</a:t>
            </a:r>
            <a:endParaRPr lang="tr-TR" sz="2000" dirty="0">
              <a:solidFill>
                <a:srgbClr val="C00000"/>
              </a:solidFill>
            </a:endParaRPr>
          </a:p>
        </p:txBody>
      </p:sp>
      <p:sp>
        <p:nvSpPr>
          <p:cNvPr id="10" name="Metin kutusu 9">
            <a:extLst>
              <a:ext uri="{FF2B5EF4-FFF2-40B4-BE49-F238E27FC236}">
                <a16:creationId xmlns:a16="http://schemas.microsoft.com/office/drawing/2014/main" xmlns="" id="{ED5AD2A7-2B86-81CC-82DE-A40349182E67}"/>
              </a:ext>
            </a:extLst>
          </p:cNvPr>
          <p:cNvSpPr txBox="1"/>
          <p:nvPr/>
        </p:nvSpPr>
        <p:spPr>
          <a:xfrm>
            <a:off x="457200" y="2055503"/>
            <a:ext cx="8229600" cy="461665"/>
          </a:xfrm>
          <a:prstGeom prst="rect">
            <a:avLst/>
          </a:prstGeom>
          <a:noFill/>
        </p:spPr>
        <p:txBody>
          <a:bodyPr wrap="square">
            <a:spAutoFit/>
          </a:bodyPr>
          <a:lstStyle/>
          <a:p>
            <a:pPr algn="ctr"/>
            <a:r>
              <a:rPr lang="tr-TR" sz="2400" b="1" dirty="0" smtClean="0">
                <a:cs typeface="Times New Roman" panose="02020603050405020304" pitchFamily="18" charset="0"/>
              </a:rPr>
              <a:t>Sularda Tarımsal Kaynaklı Nitrat</a:t>
            </a:r>
            <a:endParaRPr lang="tr-TR" sz="2400" dirty="0"/>
          </a:p>
        </p:txBody>
      </p:sp>
    </p:spTree>
    <p:extLst>
      <p:ext uri="{BB962C8B-B14F-4D97-AF65-F5344CB8AC3E}">
        <p14:creationId xmlns:p14="http://schemas.microsoft.com/office/powerpoint/2010/main" val="2267968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3416320"/>
          </a:xfrm>
          <a:prstGeom prst="rect">
            <a:avLst/>
          </a:prstGeom>
        </p:spPr>
        <p:txBody>
          <a:bodyPr wrap="square">
            <a:spAutoFit/>
          </a:bodyPr>
          <a:lstStyle/>
          <a:p>
            <a:r>
              <a:rPr lang="tr-TR" sz="2400" b="1" dirty="0"/>
              <a:t>Ekim nöbeti örnekleri</a:t>
            </a:r>
            <a:endParaRPr lang="tr-TR" sz="2400" dirty="0"/>
          </a:p>
          <a:p>
            <a:endParaRPr lang="tr-TR" sz="2400" dirty="0" smtClean="0"/>
          </a:p>
          <a:p>
            <a:r>
              <a:rPr lang="tr-TR" sz="2400" dirty="0" smtClean="0"/>
              <a:t>Sıcaklık </a:t>
            </a:r>
            <a:r>
              <a:rPr lang="tr-TR" sz="2400" dirty="0"/>
              <a:t>toplamının bir yılda iki ürün almaya yeterli olduğu ve sulama olanağının bulunduğu </a:t>
            </a:r>
            <a:r>
              <a:rPr lang="tr-TR" sz="2400" dirty="0" smtClean="0"/>
              <a:t>bölgelerde;</a:t>
            </a:r>
          </a:p>
          <a:p>
            <a:endParaRPr lang="tr-TR" sz="2400" dirty="0" smtClean="0"/>
          </a:p>
          <a:p>
            <a:r>
              <a:rPr lang="tr-TR" sz="2400" dirty="0" smtClean="0"/>
              <a:t>Buğday </a:t>
            </a:r>
            <a:r>
              <a:rPr lang="tr-TR" sz="2400" dirty="0"/>
              <a:t>ve Patates ile(Mısır-Çeltik-Soya-Susam-Yerfıstığı) ikili ekim nöbetleri tatbik edilir.</a:t>
            </a:r>
          </a:p>
          <a:p>
            <a:endParaRPr lang="tr-TR" sz="2400" dirty="0"/>
          </a:p>
          <a:p>
            <a:endParaRPr lang="tr-TR" sz="2400" dirty="0"/>
          </a:p>
        </p:txBody>
      </p:sp>
    </p:spTree>
    <p:extLst>
      <p:ext uri="{BB962C8B-B14F-4D97-AF65-F5344CB8AC3E}">
        <p14:creationId xmlns:p14="http://schemas.microsoft.com/office/powerpoint/2010/main" val="9924233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4524315"/>
          </a:xfrm>
          <a:prstGeom prst="rect">
            <a:avLst/>
          </a:prstGeom>
        </p:spPr>
        <p:txBody>
          <a:bodyPr wrap="square">
            <a:spAutoFit/>
          </a:bodyPr>
          <a:lstStyle/>
          <a:p>
            <a:r>
              <a:rPr lang="tr-TR" sz="2400" b="1" dirty="0"/>
              <a:t>Ekim nöbeti örnekleri</a:t>
            </a:r>
            <a:endParaRPr lang="tr-TR" sz="2400" dirty="0"/>
          </a:p>
          <a:p>
            <a:endParaRPr lang="tr-TR" sz="2400" dirty="0"/>
          </a:p>
          <a:p>
            <a:r>
              <a:rPr lang="tr-TR" sz="2400" dirty="0" smtClean="0"/>
              <a:t>Ege</a:t>
            </a:r>
            <a:r>
              <a:rPr lang="tr-TR" sz="2400" dirty="0"/>
              <a:t>, Akdeniz, Güneydoğu Anadolu Bölgelerimizde pamuğun ana ürün olması durumunda, iki yılda üç ürün </a:t>
            </a:r>
            <a:r>
              <a:rPr lang="tr-TR" sz="2400" dirty="0" smtClean="0"/>
              <a:t>alınabilen bölgelerde;</a:t>
            </a:r>
          </a:p>
          <a:p>
            <a:r>
              <a:rPr lang="tr-TR" sz="2400" dirty="0" smtClean="0"/>
              <a:t>Pamuk-</a:t>
            </a:r>
            <a:r>
              <a:rPr lang="tr-TR" sz="2400" dirty="0"/>
              <a:t>(</a:t>
            </a:r>
            <a:r>
              <a:rPr lang="tr-TR" sz="2400" dirty="0" err="1" smtClean="0"/>
              <a:t>Buğday+Mısır</a:t>
            </a:r>
            <a:r>
              <a:rPr lang="tr-TR" sz="2400" dirty="0" smtClean="0"/>
              <a:t>/Ayçiçeği</a:t>
            </a:r>
            <a:r>
              <a:rPr lang="tr-TR" sz="2400" dirty="0"/>
              <a:t>), Pamuk-</a:t>
            </a:r>
            <a:r>
              <a:rPr lang="tr-TR" sz="2400" dirty="0" smtClean="0"/>
              <a:t>(</a:t>
            </a:r>
            <a:r>
              <a:rPr lang="tr-TR" sz="2400" dirty="0" err="1" smtClean="0"/>
              <a:t>Buğday+Susam</a:t>
            </a:r>
            <a:r>
              <a:rPr lang="tr-TR" sz="2400" dirty="0"/>
              <a:t>), Pamuk-</a:t>
            </a:r>
            <a:r>
              <a:rPr lang="tr-TR" sz="2400" dirty="0" smtClean="0"/>
              <a:t>(</a:t>
            </a:r>
            <a:r>
              <a:rPr lang="tr-TR" sz="2400" dirty="0" err="1" smtClean="0"/>
              <a:t>buğday+Yerfıstığı</a:t>
            </a:r>
            <a:r>
              <a:rPr lang="tr-TR" sz="2400" dirty="0"/>
              <a:t>), Pamuk (</a:t>
            </a:r>
            <a:r>
              <a:rPr lang="tr-TR" sz="2400" dirty="0" err="1"/>
              <a:t>Buğday+Soya</a:t>
            </a:r>
            <a:r>
              <a:rPr lang="tr-TR" sz="2400" dirty="0"/>
              <a:t>/Ayçiçeği). Pamuk-(</a:t>
            </a:r>
            <a:r>
              <a:rPr lang="tr-TR" sz="2400" dirty="0" err="1"/>
              <a:t>Patates+Mısır</a:t>
            </a:r>
            <a:r>
              <a:rPr lang="tr-TR" sz="2400" dirty="0"/>
              <a:t>), Pamuk-(</a:t>
            </a:r>
            <a:r>
              <a:rPr lang="tr-TR" sz="2400" dirty="0" err="1"/>
              <a:t>Patates+Susam</a:t>
            </a:r>
            <a:r>
              <a:rPr lang="tr-TR" sz="2400" dirty="0"/>
              <a:t>), Pamuk-(</a:t>
            </a:r>
            <a:r>
              <a:rPr lang="tr-TR" sz="2400" dirty="0" err="1" smtClean="0"/>
              <a:t>Patates+Yerfıstığı</a:t>
            </a:r>
            <a:r>
              <a:rPr lang="tr-TR" sz="2400" dirty="0" smtClean="0"/>
              <a:t>), Pamuk-(</a:t>
            </a:r>
            <a:r>
              <a:rPr lang="tr-TR" sz="2400" dirty="0" err="1"/>
              <a:t>Patates+Soya</a:t>
            </a:r>
            <a:r>
              <a:rPr lang="tr-TR" sz="2400" dirty="0"/>
              <a:t>) ile Pamuk-(kışlık ara ürün yem bitkisi fiğ veya yemlik </a:t>
            </a:r>
            <a:r>
              <a:rPr lang="tr-TR" sz="2400" dirty="0" err="1"/>
              <a:t>kolza+Soya</a:t>
            </a:r>
            <a:r>
              <a:rPr lang="tr-TR" sz="2400" dirty="0"/>
              <a:t> / Mısır) gibi üçlü ekim nöbetleri </a:t>
            </a:r>
            <a:r>
              <a:rPr lang="tr-TR" sz="2400" dirty="0" smtClean="0"/>
              <a:t>uygulanabilir.</a:t>
            </a:r>
            <a:endParaRPr lang="tr-TR" sz="2400" dirty="0"/>
          </a:p>
          <a:p>
            <a:endParaRPr lang="tr-TR" sz="2400" dirty="0"/>
          </a:p>
        </p:txBody>
      </p:sp>
    </p:spTree>
    <p:extLst>
      <p:ext uri="{BB962C8B-B14F-4D97-AF65-F5344CB8AC3E}">
        <p14:creationId xmlns:p14="http://schemas.microsoft.com/office/powerpoint/2010/main" val="897826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2137719"/>
            <a:ext cx="8229600" cy="3988444"/>
          </a:xfrm>
        </p:spPr>
        <p:txBody>
          <a:bodyPr/>
          <a:lstStyle/>
          <a:p>
            <a:pPr marL="0" indent="0" algn="ctr">
              <a:buNone/>
            </a:pPr>
            <a:r>
              <a:rPr lang="tr-TR" sz="2800" b="1" dirty="0" smtClean="0"/>
              <a:t>Nitrat </a:t>
            </a:r>
            <a:r>
              <a:rPr lang="tr-TR" sz="2800" b="1" dirty="0"/>
              <a:t>Eylem </a:t>
            </a:r>
            <a:r>
              <a:rPr lang="tr-TR" sz="2800" b="1" dirty="0" smtClean="0"/>
              <a:t>Planlarındaki yeri</a:t>
            </a:r>
          </a:p>
          <a:p>
            <a:r>
              <a:rPr lang="tr-TR" sz="2400" dirty="0" smtClean="0"/>
              <a:t>Arazi </a:t>
            </a:r>
            <a:r>
              <a:rPr lang="tr-TR" sz="2400" dirty="0"/>
              <a:t>Yönetimi başlığı altında </a:t>
            </a:r>
            <a:endParaRPr lang="tr-TR" sz="2400" dirty="0" smtClean="0"/>
          </a:p>
          <a:p>
            <a:r>
              <a:rPr lang="tr-TR" sz="2400" dirty="0" smtClean="0"/>
              <a:t>Eylem 1.4 Ekim nöbeti uygulamasının yaygınlaştırılması konusunu oluşturmakta</a:t>
            </a:r>
          </a:p>
          <a:p>
            <a:r>
              <a:rPr lang="tr-TR" sz="2400" dirty="0" smtClean="0"/>
              <a:t>İyi </a:t>
            </a:r>
            <a:r>
              <a:rPr lang="tr-TR" sz="2400" dirty="0"/>
              <a:t>Tarım Uygulama Kodu 1.11’e dayalı </a:t>
            </a:r>
            <a:r>
              <a:rPr lang="tr-TR" sz="2400" dirty="0" smtClean="0"/>
              <a:t>olarak</a:t>
            </a:r>
          </a:p>
          <a:p>
            <a:r>
              <a:rPr lang="tr-TR" sz="2400" dirty="0" smtClean="0"/>
              <a:t>“</a:t>
            </a:r>
            <a:r>
              <a:rPr lang="tr-TR" sz="2400" dirty="0"/>
              <a:t>Bölgelere uygun üretim deseni dikkate alınarak ekim nöbeti planlaması (T.1.4.1. )” </a:t>
            </a:r>
            <a:r>
              <a:rPr lang="tr-TR" sz="2400" dirty="0" smtClean="0"/>
              <a:t>tedbiri</a:t>
            </a:r>
            <a:endParaRPr lang="tr-TR" sz="2400"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pic>
        <p:nvPicPr>
          <p:cNvPr id="12289" name="Resim 1" descr="Skip Navigation Links">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200"/>
            <a:ext cx="9525" cy="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52158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4154984"/>
          </a:xfrm>
          <a:prstGeom prst="rect">
            <a:avLst/>
          </a:prstGeom>
        </p:spPr>
        <p:txBody>
          <a:bodyPr wrap="square">
            <a:spAutoFit/>
          </a:bodyPr>
          <a:lstStyle/>
          <a:p>
            <a:pPr algn="ctr"/>
            <a:r>
              <a:rPr lang="tr-TR" sz="2400" b="1" dirty="0" smtClean="0"/>
              <a:t>BİYOÇEŞİTLİLİK</a:t>
            </a:r>
            <a:endParaRPr lang="tr-TR" sz="2400" dirty="0"/>
          </a:p>
          <a:p>
            <a:endParaRPr lang="tr-TR" sz="2400" dirty="0"/>
          </a:p>
          <a:p>
            <a:pPr marL="342900" indent="-342900" algn="just">
              <a:buFont typeface="Arial" panose="020B0604020202020204" pitchFamily="34" charset="0"/>
              <a:buChar char="•"/>
            </a:pPr>
            <a:r>
              <a:rPr lang="tr-TR" sz="2400" dirty="0" smtClean="0"/>
              <a:t>270 </a:t>
            </a:r>
            <a:r>
              <a:rPr lang="tr-TR" sz="2400" dirty="0"/>
              <a:t>bin </a:t>
            </a:r>
            <a:r>
              <a:rPr lang="tr-TR" sz="2400" dirty="0" smtClean="0"/>
              <a:t>bitkinin 70 </a:t>
            </a:r>
            <a:r>
              <a:rPr lang="tr-TR" sz="2400" dirty="0"/>
              <a:t>bin kadarından </a:t>
            </a:r>
            <a:r>
              <a:rPr lang="tr-TR" sz="2400" dirty="0" smtClean="0"/>
              <a:t>yararlanılmaktadır. </a:t>
            </a:r>
          </a:p>
          <a:p>
            <a:pPr marL="342900" indent="-342900" algn="just">
              <a:buFont typeface="Arial" panose="020B0604020202020204" pitchFamily="34" charset="0"/>
              <a:buChar char="•"/>
            </a:pPr>
            <a:r>
              <a:rPr lang="tr-TR" sz="2400" dirty="0" smtClean="0"/>
              <a:t>Kalan 100 bin bitkinin 25 bin kadarının </a:t>
            </a:r>
            <a:r>
              <a:rPr lang="tr-TR" sz="2400" dirty="0"/>
              <a:t>tıbbi </a:t>
            </a:r>
            <a:r>
              <a:rPr lang="tr-TR" sz="2400" dirty="0" smtClean="0"/>
              <a:t>amaçlı, 10 bin kadarının besin </a:t>
            </a:r>
            <a:r>
              <a:rPr lang="tr-TR" sz="2400" dirty="0"/>
              <a:t>kaynağı </a:t>
            </a:r>
            <a:r>
              <a:rPr lang="tr-TR" sz="2400" dirty="0" smtClean="0"/>
              <a:t>olarak değerlendirilebilir.</a:t>
            </a:r>
          </a:p>
          <a:p>
            <a:pPr marL="342900" indent="-342900">
              <a:buFont typeface="Arial" panose="020B0604020202020204" pitchFamily="34" charset="0"/>
              <a:buChar char="•"/>
            </a:pPr>
            <a:r>
              <a:rPr lang="tr-TR" sz="2400" dirty="0"/>
              <a:t>Bu türlerin yeryüzünde dağılışı eşit değildir.</a:t>
            </a:r>
          </a:p>
          <a:p>
            <a:pPr marL="342900" indent="-342900">
              <a:buFont typeface="Arial" panose="020B0604020202020204" pitchFamily="34" charset="0"/>
              <a:buChar char="•"/>
            </a:pPr>
            <a:r>
              <a:rPr lang="tr-TR" sz="2400" dirty="0"/>
              <a:t>Aynı kuşaktaki coğrafi bölgelerde de farklılık gösterir. </a:t>
            </a:r>
          </a:p>
          <a:p>
            <a:pPr marL="342900" indent="-342900">
              <a:buFont typeface="Arial" panose="020B0604020202020204" pitchFamily="34" charset="0"/>
              <a:buChar char="•"/>
            </a:pPr>
            <a:r>
              <a:rPr lang="tr-TR" sz="2400" dirty="0"/>
              <a:t>Tropik bölgelerden kutuplara doğru gidildikçe çeşitlilik azalır.</a:t>
            </a:r>
          </a:p>
          <a:p>
            <a:pPr marL="342900" indent="-342900">
              <a:buFont typeface="Arial" panose="020B0604020202020204" pitchFamily="34" charset="0"/>
              <a:buChar char="•"/>
            </a:pPr>
            <a:r>
              <a:rPr lang="tr-TR" sz="2400" dirty="0"/>
              <a:t>Tür bakımından en zengin yerler Güney Amerika’nın kuzey kesimleri ile Endonezya takım adalarıdır. </a:t>
            </a:r>
          </a:p>
          <a:p>
            <a:pPr marL="342900" indent="-342900" algn="just">
              <a:buFont typeface="Arial" panose="020B0604020202020204" pitchFamily="34" charset="0"/>
              <a:buChar char="•"/>
            </a:pPr>
            <a:endParaRPr lang="tr-TR" sz="2400" dirty="0"/>
          </a:p>
        </p:txBody>
      </p:sp>
    </p:spTree>
    <p:extLst>
      <p:ext uri="{BB962C8B-B14F-4D97-AF65-F5344CB8AC3E}">
        <p14:creationId xmlns:p14="http://schemas.microsoft.com/office/powerpoint/2010/main" val="9717833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3046988"/>
          </a:xfrm>
          <a:prstGeom prst="rect">
            <a:avLst/>
          </a:prstGeom>
        </p:spPr>
        <p:txBody>
          <a:bodyPr wrap="square">
            <a:spAutoFit/>
          </a:bodyPr>
          <a:lstStyle/>
          <a:p>
            <a:endParaRPr lang="tr-TR" sz="2400" dirty="0"/>
          </a:p>
          <a:p>
            <a:pPr marL="342900" indent="-342900" algn="just">
              <a:buFont typeface="Arial" panose="020B0604020202020204" pitchFamily="34" charset="0"/>
              <a:buChar char="•"/>
            </a:pPr>
            <a:r>
              <a:rPr lang="tr-TR" sz="2400" dirty="0" smtClean="0"/>
              <a:t>Ülkemiz </a:t>
            </a:r>
            <a:r>
              <a:rPr lang="tr-TR" sz="2400" dirty="0"/>
              <a:t>Bitki coğrafyası bölgeleri arasında </a:t>
            </a:r>
            <a:r>
              <a:rPr lang="tr-TR" sz="2400" dirty="0" smtClean="0"/>
              <a:t>Iran Turan </a:t>
            </a:r>
            <a:r>
              <a:rPr lang="tr-TR" sz="2400" dirty="0"/>
              <a:t>bölgesi en çok endemik tür barındırır. </a:t>
            </a:r>
            <a:endParaRPr lang="tr-TR" sz="2400" dirty="0" smtClean="0"/>
          </a:p>
          <a:p>
            <a:pPr marL="342900" indent="-342900" algn="just">
              <a:buFont typeface="Arial" panose="020B0604020202020204" pitchFamily="34" charset="0"/>
              <a:buChar char="•"/>
            </a:pPr>
            <a:r>
              <a:rPr lang="tr-TR" sz="2400" dirty="0" smtClean="0"/>
              <a:t>Bunu Akdeniz </a:t>
            </a:r>
            <a:r>
              <a:rPr lang="tr-TR" sz="2400" dirty="0"/>
              <a:t>ve Avrupa-Sibirya bitki coğrafyası </a:t>
            </a:r>
            <a:r>
              <a:rPr lang="tr-TR" sz="2400" dirty="0" smtClean="0"/>
              <a:t>bölgeleri takip </a:t>
            </a:r>
            <a:r>
              <a:rPr lang="tr-TR" sz="2400" dirty="0"/>
              <a:t>eder. </a:t>
            </a:r>
            <a:endParaRPr lang="tr-TR" sz="2400" dirty="0" smtClean="0"/>
          </a:p>
          <a:p>
            <a:pPr marL="342900" indent="-342900" algn="just">
              <a:buFont typeface="Arial" panose="020B0604020202020204" pitchFamily="34" charset="0"/>
              <a:buChar char="•"/>
            </a:pPr>
            <a:r>
              <a:rPr lang="tr-TR" sz="2400" dirty="0" smtClean="0"/>
              <a:t>Coğrafik </a:t>
            </a:r>
            <a:r>
              <a:rPr lang="tr-TR" sz="2400" dirty="0"/>
              <a:t>bölgeler arasında ise 800 </a:t>
            </a:r>
            <a:r>
              <a:rPr lang="tr-TR" sz="2400" dirty="0" smtClean="0"/>
              <a:t>kadar tür </a:t>
            </a:r>
            <a:r>
              <a:rPr lang="tr-TR" sz="2400" dirty="0"/>
              <a:t>ile en çok endemik tür Akdeniz bölgesinde bulunur</a:t>
            </a:r>
            <a:r>
              <a:rPr lang="tr-TR" sz="2400" dirty="0" smtClean="0"/>
              <a:t>; bunu </a:t>
            </a:r>
            <a:r>
              <a:rPr lang="tr-TR" sz="2400" dirty="0"/>
              <a:t>380 türle Doğu Anadolu, 280 türle İç </a:t>
            </a:r>
            <a:r>
              <a:rPr lang="tr-TR" sz="2400" dirty="0" smtClean="0"/>
              <a:t>Anadolu takip </a:t>
            </a:r>
            <a:r>
              <a:rPr lang="tr-TR" sz="2400" dirty="0"/>
              <a:t>eder.</a:t>
            </a:r>
          </a:p>
        </p:txBody>
      </p:sp>
    </p:spTree>
    <p:extLst>
      <p:ext uri="{BB962C8B-B14F-4D97-AF65-F5344CB8AC3E}">
        <p14:creationId xmlns:p14="http://schemas.microsoft.com/office/powerpoint/2010/main" val="9723488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4154984"/>
          </a:xfrm>
          <a:prstGeom prst="rect">
            <a:avLst/>
          </a:prstGeom>
        </p:spPr>
        <p:txBody>
          <a:bodyPr wrap="square">
            <a:spAutoFit/>
          </a:bodyPr>
          <a:lstStyle/>
          <a:p>
            <a:endParaRPr lang="tr-TR" sz="2400" dirty="0"/>
          </a:p>
          <a:p>
            <a:pPr marL="342900" indent="-342900" algn="just">
              <a:buFont typeface="Arial" panose="020B0604020202020204" pitchFamily="34" charset="0"/>
              <a:buChar char="•"/>
            </a:pPr>
            <a:r>
              <a:rPr lang="tr-TR" sz="2400" dirty="0"/>
              <a:t>Biyolojik </a:t>
            </a:r>
            <a:r>
              <a:rPr lang="tr-TR" sz="2400" dirty="0" smtClean="0"/>
              <a:t>çeşitlilik </a:t>
            </a:r>
            <a:r>
              <a:rPr lang="tr-TR" sz="2400" dirty="0"/>
              <a:t>üç hiyerarşik kategoriye </a:t>
            </a:r>
            <a:endParaRPr lang="tr-TR" sz="2400" dirty="0" smtClean="0"/>
          </a:p>
          <a:p>
            <a:pPr marL="342900" indent="-342900" algn="just">
              <a:buFont typeface="Arial" panose="020B0604020202020204" pitchFamily="34" charset="0"/>
              <a:buChar char="•"/>
            </a:pPr>
            <a:r>
              <a:rPr lang="tr-TR" sz="2400" b="1" dirty="0" smtClean="0"/>
              <a:t>Genetik çeşitlilik</a:t>
            </a:r>
            <a:r>
              <a:rPr lang="tr-TR" sz="2400" dirty="0" smtClean="0"/>
              <a:t>: </a:t>
            </a:r>
            <a:r>
              <a:rPr lang="tr-TR" sz="2400" dirty="0"/>
              <a:t>bir tür içindeki çeşitliliği </a:t>
            </a:r>
            <a:r>
              <a:rPr lang="tr-TR" sz="2400" dirty="0" smtClean="0"/>
              <a:t>ifade eder</a:t>
            </a:r>
            <a:r>
              <a:rPr lang="tr-TR" sz="2400" dirty="0"/>
              <a:t>.</a:t>
            </a:r>
            <a:endParaRPr lang="tr-TR" sz="2400" dirty="0" smtClean="0"/>
          </a:p>
          <a:p>
            <a:pPr marL="342900" indent="-342900" algn="just">
              <a:buFont typeface="Arial" panose="020B0604020202020204" pitchFamily="34" charset="0"/>
              <a:buChar char="•"/>
            </a:pPr>
            <a:r>
              <a:rPr lang="tr-TR" sz="2400" b="1" dirty="0" smtClean="0"/>
              <a:t>Tür çeşitliliği</a:t>
            </a:r>
            <a:r>
              <a:rPr lang="tr-TR" sz="2400" dirty="0" smtClean="0"/>
              <a:t>: </a:t>
            </a:r>
            <a:r>
              <a:rPr lang="de-DE" sz="2400" dirty="0" err="1"/>
              <a:t>belli</a:t>
            </a:r>
            <a:r>
              <a:rPr lang="de-DE" sz="2400" dirty="0"/>
              <a:t> </a:t>
            </a:r>
            <a:r>
              <a:rPr lang="de-DE" sz="2400" dirty="0" err="1"/>
              <a:t>bir</a:t>
            </a:r>
            <a:r>
              <a:rPr lang="de-DE" sz="2400" dirty="0"/>
              <a:t> </a:t>
            </a:r>
            <a:r>
              <a:rPr lang="de-DE" sz="2400" dirty="0" err="1"/>
              <a:t>bölgedeki</a:t>
            </a:r>
            <a:r>
              <a:rPr lang="de-DE" sz="2400" dirty="0"/>
              <a:t>, </a:t>
            </a:r>
            <a:r>
              <a:rPr lang="de-DE" sz="2400" dirty="0" err="1"/>
              <a:t>alandaki</a:t>
            </a:r>
            <a:r>
              <a:rPr lang="de-DE" sz="2400" dirty="0"/>
              <a:t>, </a:t>
            </a:r>
            <a:r>
              <a:rPr lang="de-DE" sz="2400" dirty="0" err="1"/>
              <a:t>ya</a:t>
            </a:r>
            <a:r>
              <a:rPr lang="de-DE" sz="2400" dirty="0"/>
              <a:t> </a:t>
            </a:r>
            <a:r>
              <a:rPr lang="de-DE" sz="2400" dirty="0" smtClean="0"/>
              <a:t>da</a:t>
            </a:r>
            <a:r>
              <a:rPr lang="tr-TR" sz="2400" dirty="0" smtClean="0"/>
              <a:t> tüm dünyadaki </a:t>
            </a:r>
            <a:r>
              <a:rPr lang="tr-TR" sz="2400" dirty="0"/>
              <a:t>türlerin farklılığını ifade eder.</a:t>
            </a:r>
            <a:endParaRPr lang="tr-TR" sz="2400" dirty="0" smtClean="0"/>
          </a:p>
          <a:p>
            <a:pPr marL="342900" indent="-342900" algn="just">
              <a:buFont typeface="Arial" panose="020B0604020202020204" pitchFamily="34" charset="0"/>
              <a:buChar char="•"/>
            </a:pPr>
            <a:r>
              <a:rPr lang="tr-TR" sz="2400" b="1" dirty="0" smtClean="0"/>
              <a:t>Ekosistem çeşitliliği </a:t>
            </a:r>
            <a:r>
              <a:rPr lang="tr-TR" sz="2400" dirty="0"/>
              <a:t>ise bir ekolojik birim </a:t>
            </a:r>
            <a:r>
              <a:rPr lang="tr-TR" sz="2400" dirty="0" smtClean="0"/>
              <a:t>olarak karşılıklı </a:t>
            </a:r>
            <a:r>
              <a:rPr lang="tr-TR" sz="2400" dirty="0"/>
              <a:t>etkileşim içinde olan organizmalar </a:t>
            </a:r>
            <a:r>
              <a:rPr lang="tr-TR" sz="2400" dirty="0" smtClean="0"/>
              <a:t>topluluğu ile </a:t>
            </a:r>
            <a:r>
              <a:rPr lang="tr-TR" sz="2400" dirty="0"/>
              <a:t>fiziksel çevrelerinin oluşturduğu bütünle ilgilidir.</a:t>
            </a:r>
            <a:endParaRPr lang="tr-TR" sz="2400" dirty="0" smtClean="0"/>
          </a:p>
          <a:p>
            <a:endParaRPr lang="tr-TR" sz="2400" dirty="0"/>
          </a:p>
          <a:p>
            <a:endParaRPr lang="tr-TR" sz="2400" dirty="0" smtClean="0"/>
          </a:p>
          <a:p>
            <a:endParaRPr lang="tr-TR" sz="2400" dirty="0"/>
          </a:p>
        </p:txBody>
      </p:sp>
    </p:spTree>
    <p:extLst>
      <p:ext uri="{BB962C8B-B14F-4D97-AF65-F5344CB8AC3E}">
        <p14:creationId xmlns:p14="http://schemas.microsoft.com/office/powerpoint/2010/main" val="35583724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3416320"/>
          </a:xfrm>
          <a:prstGeom prst="rect">
            <a:avLst/>
          </a:prstGeom>
        </p:spPr>
        <p:txBody>
          <a:bodyPr wrap="square">
            <a:spAutoFit/>
          </a:bodyPr>
          <a:lstStyle/>
          <a:p>
            <a:endParaRPr lang="tr-TR" sz="2400" dirty="0"/>
          </a:p>
          <a:p>
            <a:r>
              <a:rPr lang="tr-TR" sz="2400" b="1" dirty="0"/>
              <a:t>Tarımsal Biyolojik Çeşitlilik</a:t>
            </a:r>
          </a:p>
          <a:p>
            <a:pPr algn="just"/>
            <a:r>
              <a:rPr lang="tr-TR" sz="2400" dirty="0"/>
              <a:t>Tarımsal biyolojik çeşitlilik, gıda ve tarım ile </a:t>
            </a:r>
            <a:r>
              <a:rPr lang="tr-TR" sz="2400" dirty="0" smtClean="0"/>
              <a:t>ilgili </a:t>
            </a:r>
            <a:r>
              <a:rPr lang="tr-TR" sz="2400" dirty="0"/>
              <a:t>olan </a:t>
            </a:r>
            <a:r>
              <a:rPr lang="tr-TR" sz="2400" dirty="0" smtClean="0"/>
              <a:t>tüm biyolojik </a:t>
            </a:r>
            <a:r>
              <a:rPr lang="tr-TR" sz="2400" dirty="0"/>
              <a:t>çeşitlilik bileşenlerini ve </a:t>
            </a:r>
            <a:r>
              <a:rPr lang="tr-TR" sz="2400" dirty="0" smtClean="0"/>
              <a:t>tarımsal ekosistemi </a:t>
            </a:r>
            <a:r>
              <a:rPr lang="tr-TR" sz="2400" dirty="0"/>
              <a:t>teşkil eden biyolojik çeşitliliğin </a:t>
            </a:r>
            <a:r>
              <a:rPr lang="tr-TR" sz="2400" dirty="0" smtClean="0"/>
              <a:t>tüm bileşenlerini </a:t>
            </a:r>
            <a:r>
              <a:rPr lang="tr-TR" sz="2400" dirty="0"/>
              <a:t>içeren kapsamlı bir terimdir</a:t>
            </a:r>
            <a:r>
              <a:rPr lang="tr-TR" sz="2400" dirty="0" smtClean="0"/>
              <a:t>.</a:t>
            </a:r>
          </a:p>
          <a:p>
            <a:endParaRPr lang="tr-TR" sz="2400" dirty="0"/>
          </a:p>
          <a:p>
            <a:endParaRPr lang="tr-TR" sz="2400" dirty="0" smtClean="0"/>
          </a:p>
          <a:p>
            <a:endParaRPr lang="tr-TR" sz="2400" dirty="0"/>
          </a:p>
        </p:txBody>
      </p:sp>
    </p:spTree>
    <p:extLst>
      <p:ext uri="{BB962C8B-B14F-4D97-AF65-F5344CB8AC3E}">
        <p14:creationId xmlns:p14="http://schemas.microsoft.com/office/powerpoint/2010/main" val="20963798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43805"/>
            <a:ext cx="7933038" cy="3785652"/>
          </a:xfrm>
          <a:prstGeom prst="rect">
            <a:avLst/>
          </a:prstGeom>
        </p:spPr>
        <p:txBody>
          <a:bodyPr wrap="square">
            <a:spAutoFit/>
          </a:bodyPr>
          <a:lstStyle/>
          <a:p>
            <a:endParaRPr lang="tr-TR" sz="2400" dirty="0"/>
          </a:p>
          <a:p>
            <a:r>
              <a:rPr lang="tr-TR" sz="2400" b="1" dirty="0" smtClean="0"/>
              <a:t>Tarımsal biyolojik </a:t>
            </a:r>
            <a:r>
              <a:rPr lang="tr-TR" sz="2400" b="1" dirty="0"/>
              <a:t>çeşitlilik </a:t>
            </a:r>
            <a:r>
              <a:rPr lang="tr-TR" sz="2400" dirty="0"/>
              <a:t>bitki, hayvan, mikroorganizma </a:t>
            </a:r>
            <a:r>
              <a:rPr lang="tr-TR" sz="2400" dirty="0" smtClean="0"/>
              <a:t>ve mantar </a:t>
            </a:r>
            <a:r>
              <a:rPr lang="tr-TR" sz="2400" dirty="0"/>
              <a:t>genetik kaynaklarını içeren ve gıda ve </a:t>
            </a:r>
            <a:r>
              <a:rPr lang="tr-TR" sz="2400" dirty="0" smtClean="0"/>
              <a:t>tarım için </a:t>
            </a:r>
            <a:r>
              <a:rPr lang="tr-TR" sz="2400" dirty="0"/>
              <a:t>önem taşıyan genetik kaynakları; besin döngüsü</a:t>
            </a:r>
            <a:r>
              <a:rPr lang="tr-TR" sz="2400" dirty="0" smtClean="0"/>
              <a:t>, organik </a:t>
            </a:r>
            <a:r>
              <a:rPr lang="tr-TR" sz="2400" dirty="0"/>
              <a:t>madde ayrışması, tozlaşma, zararlı ve </a:t>
            </a:r>
            <a:r>
              <a:rPr lang="tr-TR" sz="2400" dirty="0" smtClean="0"/>
              <a:t>hastalık yönetimi</a:t>
            </a:r>
            <a:r>
              <a:rPr lang="tr-TR" sz="2400" dirty="0"/>
              <a:t>, hidrolojik döngünün sürdürülmesi, </a:t>
            </a:r>
            <a:r>
              <a:rPr lang="tr-TR" sz="2400" dirty="0" smtClean="0"/>
              <a:t>karbon tutulumu </a:t>
            </a:r>
            <a:r>
              <a:rPr lang="tr-TR" sz="2400" dirty="0"/>
              <a:t>gibi ekolojik servisleri ve bu </a:t>
            </a:r>
            <a:r>
              <a:rPr lang="tr-TR" sz="2400" dirty="0" smtClean="0"/>
              <a:t>süreçlere katılan </a:t>
            </a:r>
            <a:r>
              <a:rPr lang="tr-TR" sz="2400" dirty="0"/>
              <a:t>organizmaları; toprak ve su gibi </a:t>
            </a:r>
            <a:r>
              <a:rPr lang="tr-TR" sz="2400" dirty="0" err="1"/>
              <a:t>abiyotik</a:t>
            </a:r>
            <a:r>
              <a:rPr lang="tr-TR" sz="2400" dirty="0"/>
              <a:t> faktörleri</a:t>
            </a:r>
            <a:r>
              <a:rPr lang="tr-TR" sz="2400" dirty="0" smtClean="0"/>
              <a:t>; geleneksel </a:t>
            </a:r>
            <a:r>
              <a:rPr lang="tr-TR" sz="2400" dirty="0"/>
              <a:t>bilgileri ve diğer </a:t>
            </a:r>
            <a:r>
              <a:rPr lang="tr-TR" sz="2400" dirty="0" err="1" smtClean="0"/>
              <a:t>sosyo</a:t>
            </a:r>
            <a:r>
              <a:rPr lang="tr-TR" sz="2400" dirty="0" smtClean="0"/>
              <a:t>-ekonomik faktörleri </a:t>
            </a:r>
            <a:r>
              <a:rPr lang="tr-TR" sz="2400" dirty="0"/>
              <a:t>içerir.</a:t>
            </a:r>
            <a:endParaRPr lang="tr-TR" sz="2400" dirty="0" smtClean="0"/>
          </a:p>
          <a:p>
            <a:endParaRPr lang="tr-TR" sz="2400" dirty="0"/>
          </a:p>
        </p:txBody>
      </p:sp>
    </p:spTree>
    <p:extLst>
      <p:ext uri="{BB962C8B-B14F-4D97-AF65-F5344CB8AC3E}">
        <p14:creationId xmlns:p14="http://schemas.microsoft.com/office/powerpoint/2010/main" val="31754435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1964353"/>
            <a:ext cx="7933038" cy="4524315"/>
          </a:xfrm>
          <a:prstGeom prst="rect">
            <a:avLst/>
          </a:prstGeom>
        </p:spPr>
        <p:txBody>
          <a:bodyPr wrap="square">
            <a:spAutoFit/>
          </a:bodyPr>
          <a:lstStyle/>
          <a:p>
            <a:pPr marL="342900" indent="-342900">
              <a:buFont typeface="Arial" panose="020B0604020202020204" pitchFamily="34" charset="0"/>
              <a:buChar char="•"/>
            </a:pPr>
            <a:r>
              <a:rPr lang="tr-TR" sz="2400" dirty="0" smtClean="0"/>
              <a:t>Bitkilerin kültüre alınma süreçleri</a:t>
            </a:r>
          </a:p>
          <a:p>
            <a:pPr marL="342900" indent="-342900">
              <a:buFont typeface="Arial" panose="020B0604020202020204" pitchFamily="34" charset="0"/>
              <a:buChar char="•"/>
            </a:pPr>
            <a:r>
              <a:rPr lang="tr-TR" sz="2400" dirty="0" smtClean="0"/>
              <a:t>Kültür bitkilerinin çoğaltılması</a:t>
            </a:r>
          </a:p>
          <a:p>
            <a:pPr marL="342900" indent="-342900">
              <a:buFont typeface="Arial" panose="020B0604020202020204" pitchFamily="34" charset="0"/>
              <a:buChar char="•"/>
            </a:pPr>
            <a:r>
              <a:rPr lang="tr-TR" sz="2400" dirty="0"/>
              <a:t>Seleksiyon</a:t>
            </a:r>
          </a:p>
          <a:p>
            <a:pPr marL="342900" indent="-342900">
              <a:buFont typeface="Arial" panose="020B0604020202020204" pitchFamily="34" charset="0"/>
              <a:buChar char="•"/>
            </a:pPr>
            <a:r>
              <a:rPr lang="tr-TR" sz="2400" dirty="0"/>
              <a:t>Doğal yayılış yetenekleri</a:t>
            </a:r>
          </a:p>
          <a:p>
            <a:pPr marL="342900" indent="-342900">
              <a:buFont typeface="Arial" panose="020B0604020202020204" pitchFamily="34" charset="0"/>
              <a:buChar char="•"/>
            </a:pPr>
            <a:r>
              <a:rPr lang="tr-TR" sz="2400" dirty="0"/>
              <a:t>Yabani bitkilerle </a:t>
            </a:r>
            <a:r>
              <a:rPr lang="tr-TR" sz="2400" dirty="0" smtClean="0"/>
              <a:t>rekabet</a:t>
            </a:r>
          </a:p>
          <a:p>
            <a:pPr marL="342900" indent="-342900">
              <a:buFont typeface="Arial" panose="020B0604020202020204" pitchFamily="34" charset="0"/>
              <a:buChar char="•"/>
            </a:pPr>
            <a:r>
              <a:rPr lang="tr-TR" sz="2400" dirty="0" smtClean="0"/>
              <a:t>Kıtalar arası taşınım</a:t>
            </a:r>
          </a:p>
          <a:p>
            <a:pPr marL="342900" indent="-342900">
              <a:buFont typeface="Arial" panose="020B0604020202020204" pitchFamily="34" charset="0"/>
              <a:buChar char="•"/>
            </a:pPr>
            <a:r>
              <a:rPr lang="tr-TR" sz="2400" dirty="0" smtClean="0"/>
              <a:t>Yüksek verimli çeşitlerin baskısı</a:t>
            </a:r>
          </a:p>
          <a:p>
            <a:pPr marL="342900" indent="-342900">
              <a:buFont typeface="Arial" panose="020B0604020202020204" pitchFamily="34" charset="0"/>
              <a:buChar char="•"/>
            </a:pPr>
            <a:r>
              <a:rPr lang="tr-TR" sz="2400" dirty="0" smtClean="0"/>
              <a:t>Çeşitlilikte azalma</a:t>
            </a:r>
          </a:p>
          <a:p>
            <a:pPr marL="342900" indent="-342900">
              <a:buFont typeface="Arial" panose="020B0604020202020204" pitchFamily="34" charset="0"/>
              <a:buChar char="•"/>
            </a:pPr>
            <a:r>
              <a:rPr lang="tr-TR" sz="2400" dirty="0"/>
              <a:t>19. yüzyılın ortalarından bu yana kültür bitkilerinin</a:t>
            </a:r>
          </a:p>
          <a:p>
            <a:pPr marL="342900" indent="-342900">
              <a:buFont typeface="Arial" panose="020B0604020202020204" pitchFamily="34" charset="0"/>
              <a:buChar char="•"/>
            </a:pPr>
            <a:r>
              <a:rPr lang="tr-TR" sz="2400" dirty="0"/>
              <a:t>biyolojik çeşitliğindeki kayıplar %75 ten fazladır</a:t>
            </a:r>
            <a:r>
              <a:rPr lang="tr-TR" sz="2400" dirty="0" smtClean="0"/>
              <a:t>.</a:t>
            </a:r>
          </a:p>
          <a:p>
            <a:pPr marL="342900" indent="-342900">
              <a:buFont typeface="Arial" panose="020B0604020202020204" pitchFamily="34" charset="0"/>
              <a:buChar char="•"/>
            </a:pPr>
            <a:r>
              <a:rPr lang="tr-TR" sz="2400" dirty="0"/>
              <a:t>6400 kültür ırkı hayvanların 1000 i kaybolmuştur.</a:t>
            </a:r>
          </a:p>
          <a:p>
            <a:pPr marL="342900" indent="-342900">
              <a:buFont typeface="Arial" panose="020B0604020202020204" pitchFamily="34" charset="0"/>
              <a:buChar char="•"/>
            </a:pPr>
            <a:r>
              <a:rPr lang="tr-TR" sz="2400" dirty="0" smtClean="0"/>
              <a:t>Evcil </a:t>
            </a:r>
            <a:r>
              <a:rPr lang="tr-TR" sz="2400" dirty="0"/>
              <a:t>hayvanların % 30 </a:t>
            </a:r>
            <a:r>
              <a:rPr lang="tr-TR" sz="2400" dirty="0" smtClean="0"/>
              <a:t>u yok </a:t>
            </a:r>
            <a:r>
              <a:rPr lang="tr-TR" sz="2400" dirty="0"/>
              <a:t>olma tehdidi ile karşı karşıyadır</a:t>
            </a:r>
            <a:r>
              <a:rPr lang="tr-TR" sz="2400" dirty="0" smtClean="0"/>
              <a:t>.</a:t>
            </a:r>
            <a:endParaRPr lang="tr-TR" sz="2400" dirty="0"/>
          </a:p>
        </p:txBody>
      </p:sp>
    </p:spTree>
    <p:extLst>
      <p:ext uri="{BB962C8B-B14F-4D97-AF65-F5344CB8AC3E}">
        <p14:creationId xmlns:p14="http://schemas.microsoft.com/office/powerpoint/2010/main" val="29503378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90867"/>
            <a:ext cx="8266670" cy="3785652"/>
          </a:xfrm>
          <a:prstGeom prst="rect">
            <a:avLst/>
          </a:prstGeom>
        </p:spPr>
        <p:txBody>
          <a:bodyPr wrap="square">
            <a:spAutoFit/>
          </a:bodyPr>
          <a:lstStyle/>
          <a:p>
            <a:pPr marL="342900" indent="-342900" algn="just">
              <a:buFont typeface="Arial" panose="020B0604020202020204" pitchFamily="34" charset="0"/>
              <a:buChar char="•"/>
            </a:pPr>
            <a:r>
              <a:rPr lang="tr-TR" sz="2400" dirty="0"/>
              <a:t>Dengeli, verimli ve sürdürülebilir tarımsal ekosistemlerin korunabilmesi için ulusal düzeyde bütünleştirilmiş tarım ve çevre politikalarının geliştirilmesi ve uygulanması gerekmektedir. </a:t>
            </a:r>
            <a:endParaRPr lang="tr-TR" sz="2400" dirty="0" smtClean="0"/>
          </a:p>
          <a:p>
            <a:pPr marL="342900" indent="-342900" algn="just">
              <a:buFont typeface="Arial" panose="020B0604020202020204" pitchFamily="34" charset="0"/>
              <a:buChar char="•"/>
            </a:pPr>
            <a:r>
              <a:rPr lang="tr-TR" sz="2400" dirty="0" smtClean="0"/>
              <a:t>Bu </a:t>
            </a:r>
            <a:r>
              <a:rPr lang="tr-TR" sz="2400" dirty="0"/>
              <a:t>politikaların; toprak verimliliğinin korunması, kirlilik yaratıcı tüm etmen ve maddelerin yok edilmesi, verimli bitki, hayvan ve balık popülasyonlarının korunması ve zararlı türlerin istilasının engellenmesi, toprak ve su kaynakları ile habitatların korunması gibi önlemleri, arazi kullanım politikalarıyla bütünleşik bir şekilde içermesi gerekmektedir.</a:t>
            </a:r>
            <a:endParaRPr lang="tr-TR" sz="2400" dirty="0"/>
          </a:p>
        </p:txBody>
      </p:sp>
    </p:spTree>
    <p:extLst>
      <p:ext uri="{BB962C8B-B14F-4D97-AF65-F5344CB8AC3E}">
        <p14:creationId xmlns:p14="http://schemas.microsoft.com/office/powerpoint/2010/main" val="1504066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946605576"/>
              </p:ext>
            </p:extLst>
          </p:nvPr>
        </p:nvGraphicFramePr>
        <p:xfrm>
          <a:off x="2213573" y="2055138"/>
          <a:ext cx="4992986" cy="47440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6419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12634"/>
            <a:ext cx="8204886" cy="4893647"/>
          </a:xfrm>
          <a:prstGeom prst="rect">
            <a:avLst/>
          </a:prstGeom>
        </p:spPr>
        <p:txBody>
          <a:bodyPr wrap="square">
            <a:spAutoFit/>
          </a:bodyPr>
          <a:lstStyle/>
          <a:p>
            <a:pPr marL="342900" indent="-342900">
              <a:buFont typeface="Arial" panose="020B0604020202020204" pitchFamily="34" charset="0"/>
              <a:buChar char="•"/>
            </a:pPr>
            <a:r>
              <a:rPr lang="tr-TR" sz="2400" dirty="0" smtClean="0"/>
              <a:t>Tarımsal </a:t>
            </a:r>
            <a:r>
              <a:rPr lang="tr-TR" sz="2400" dirty="0"/>
              <a:t>biyolojik çeşitlilik aktif olarak çiftçiler tarafından kullanılır.</a:t>
            </a:r>
          </a:p>
          <a:p>
            <a:pPr marL="342900" indent="-342900">
              <a:buFont typeface="Arial" panose="020B0604020202020204" pitchFamily="34" charset="0"/>
              <a:buChar char="•"/>
            </a:pPr>
            <a:r>
              <a:rPr lang="tr-TR" sz="2400" dirty="0" smtClean="0"/>
              <a:t>Yerel </a:t>
            </a:r>
            <a:r>
              <a:rPr lang="tr-TR" sz="2400" dirty="0"/>
              <a:t>bilgi ve kültür tarımsal biyolojik çeşitlilik yönteminin ayrılmaz bir parçasıdır.</a:t>
            </a:r>
          </a:p>
          <a:p>
            <a:pPr marL="342900" indent="-342900">
              <a:buFont typeface="Arial" panose="020B0604020202020204" pitchFamily="34" charset="0"/>
              <a:buChar char="•"/>
            </a:pPr>
            <a:r>
              <a:rPr lang="tr-TR" sz="2400" dirty="0"/>
              <a:t>İnsan yönetimi nedeniyle üretim sistemindeki tarımsal biyolojik çeşitlilik korunması, sürdürülebilir tarım ve kullanıma kadar her aşama ile ilişkilidir.</a:t>
            </a:r>
          </a:p>
          <a:p>
            <a:pPr marL="342900" indent="-342900">
              <a:buFont typeface="Arial" panose="020B0604020202020204" pitchFamily="34" charset="0"/>
              <a:buChar char="•"/>
            </a:pPr>
            <a:r>
              <a:rPr lang="tr-TR" sz="2400" dirty="0" smtClean="0"/>
              <a:t>Pek </a:t>
            </a:r>
            <a:r>
              <a:rPr lang="tr-TR" sz="2400" dirty="0"/>
              <a:t>çok ekonomik olarak önemli çiftlik sistemi, farklı bir yerden gelen yabancı türlere dayalıdır.</a:t>
            </a:r>
          </a:p>
          <a:p>
            <a:pPr marL="342900" indent="-342900">
              <a:buFont typeface="Arial" panose="020B0604020202020204" pitchFamily="34" charset="0"/>
              <a:buChar char="•"/>
            </a:pPr>
            <a:r>
              <a:rPr lang="tr-TR" sz="2400" dirty="0" err="1" smtClean="0"/>
              <a:t>Biyoçeşitlilik</a:t>
            </a:r>
            <a:r>
              <a:rPr lang="tr-TR" sz="2400" dirty="0" smtClean="0"/>
              <a:t> nitrat kirliliği ve tarımda sürdürülebilirlik kapsamında katkılar sağlayabilir.</a:t>
            </a:r>
          </a:p>
          <a:p>
            <a:pPr marL="342900" indent="-342900">
              <a:buFont typeface="Arial" panose="020B0604020202020204" pitchFamily="34" charset="0"/>
              <a:buChar char="•"/>
            </a:pPr>
            <a:r>
              <a:rPr lang="tr-TR" sz="2400" dirty="0" smtClean="0"/>
              <a:t>İlaç</a:t>
            </a:r>
            <a:r>
              <a:rPr lang="tr-TR" sz="2400" dirty="0"/>
              <a:t>, </a:t>
            </a:r>
            <a:r>
              <a:rPr lang="tr-TR" sz="2400" dirty="0" smtClean="0"/>
              <a:t>kimyasal </a:t>
            </a:r>
            <a:r>
              <a:rPr lang="tr-TR" sz="2400" dirty="0"/>
              <a:t>gübre gibi doğal olmayan girdilerin </a:t>
            </a:r>
            <a:r>
              <a:rPr lang="tr-TR" sz="2400" dirty="0" smtClean="0"/>
              <a:t>kullanılmasını azaltabilecek özelliktedir. </a:t>
            </a:r>
            <a:endParaRPr lang="tr-TR" sz="2400" dirty="0"/>
          </a:p>
        </p:txBody>
      </p:sp>
    </p:spTree>
    <p:extLst>
      <p:ext uri="{BB962C8B-B14F-4D97-AF65-F5344CB8AC3E}">
        <p14:creationId xmlns:p14="http://schemas.microsoft.com/office/powerpoint/2010/main" val="32449479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2112634"/>
            <a:ext cx="8204886" cy="461665"/>
          </a:xfrm>
          <a:prstGeom prst="rect">
            <a:avLst/>
          </a:prstGeom>
        </p:spPr>
        <p:txBody>
          <a:bodyPr wrap="square">
            <a:spAutoFit/>
          </a:bodyPr>
          <a:lstStyle/>
          <a:p>
            <a:pPr algn="ctr"/>
            <a:r>
              <a:rPr lang="tr-TR" sz="2400" b="1" dirty="0" smtClean="0"/>
              <a:t>Organik </a:t>
            </a:r>
            <a:r>
              <a:rPr lang="tr-TR" sz="2400" b="1" dirty="0"/>
              <a:t>Tarım </a:t>
            </a:r>
            <a:endParaRPr lang="tr-TR" sz="2400" b="1" dirty="0"/>
          </a:p>
        </p:txBody>
      </p:sp>
      <p:sp>
        <p:nvSpPr>
          <p:cNvPr id="3" name="Dikdörtgen 2"/>
          <p:cNvSpPr/>
          <p:nvPr/>
        </p:nvSpPr>
        <p:spPr>
          <a:xfrm>
            <a:off x="457200" y="2495866"/>
            <a:ext cx="8204886" cy="3046988"/>
          </a:xfrm>
          <a:prstGeom prst="rect">
            <a:avLst/>
          </a:prstGeom>
        </p:spPr>
        <p:txBody>
          <a:bodyPr wrap="square">
            <a:spAutoFit/>
          </a:bodyPr>
          <a:lstStyle/>
          <a:p>
            <a:r>
              <a:rPr lang="tr-TR" sz="2400" dirty="0"/>
              <a:t>Organik tarım, tarımsal uygulamalardaki yoğunlaşmanın getirdiği çevre, insan ve hayvan sağlığı sorunlarına çözüm olarak ortaya çıkmış ve günümüzde Avrupa ülkeleri başta olmak üzere giderek artan bir Pazar değerine ulaşmıştır. Organik tarımın ekolojik, ekonomik ve sosyal ilkeleri doğrultusunda tarımsal ekosistemlerin ve çevredeki doğal alanların sağlıklı olması ve çeşitliliğin korunarak arttırılması sağlanır. Çeşitliliğin artışı ise sürdürülebilirlik açısından önemli katkı yaratır.</a:t>
            </a:r>
            <a:endParaRPr lang="tr-TR" sz="2400" dirty="0"/>
          </a:p>
        </p:txBody>
      </p:sp>
    </p:spTree>
    <p:extLst>
      <p:ext uri="{BB962C8B-B14F-4D97-AF65-F5344CB8AC3E}">
        <p14:creationId xmlns:p14="http://schemas.microsoft.com/office/powerpoint/2010/main" val="167991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4154984"/>
          </a:xfrm>
          <a:prstGeom prst="rect">
            <a:avLst/>
          </a:prstGeom>
        </p:spPr>
        <p:txBody>
          <a:bodyPr wrap="square">
            <a:spAutoFit/>
          </a:bodyPr>
          <a:lstStyle/>
          <a:p>
            <a:r>
              <a:rPr lang="tr-TR" sz="2400" dirty="0"/>
              <a:t>Organik tarım; sürdürülebilir ekosistem, güvenli gıda, iyi beslenme, hayvan refahı ve sosyal adaleti sağlayan bir dizi kurala dayalı bütünsel sistem anlayışı olarak tanımlanmaktadır. Bu yaklaşım içinde hedef, tarımsal üretimin yapıldığı işletmenin olabildiğince kendine yeterli olacak şekilde planlanması ve yürütülmesidir. Sonuçta hem işletme dışı girdilere olan ihtiyaç azaltılacak hem de atıkların yönetimi sağlanacaktır. Üretimin hayvansal/bitkisel dengesi yanında, Pazar ve işgücü koşulları, zararlı-hastalık-yabancı ot yönetimi ve toprak verimliliği gibi birçok faktör göz önüne alınarak zaman ve/veya yer açısından yapılacak ekim nöbeti ile çeşitlilik sağlanabilecektir.</a:t>
            </a:r>
            <a:endParaRPr lang="tr-TR" sz="2400" dirty="0"/>
          </a:p>
        </p:txBody>
      </p:sp>
    </p:spTree>
    <p:extLst>
      <p:ext uri="{BB962C8B-B14F-4D97-AF65-F5344CB8AC3E}">
        <p14:creationId xmlns:p14="http://schemas.microsoft.com/office/powerpoint/2010/main" val="24294679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4524315"/>
          </a:xfrm>
          <a:prstGeom prst="rect">
            <a:avLst/>
          </a:prstGeom>
        </p:spPr>
        <p:txBody>
          <a:bodyPr wrap="square">
            <a:spAutoFit/>
          </a:bodyPr>
          <a:lstStyle/>
          <a:p>
            <a:r>
              <a:rPr lang="tr-TR" sz="2400" dirty="0" smtClean="0"/>
              <a:t>Tek </a:t>
            </a:r>
            <a:r>
              <a:rPr lang="tr-TR" sz="2400" dirty="0"/>
              <a:t>veya az sayıda türün üretimine dayalı tarımsal ekosistemlerde gerek çevre gerekse ekonomik sürdürebilirlik düzeyi düşüktür. Üretimi hedeflenen tür dışındaki türler örneğin yabancı otlar zararlı olarak kabul edilip sürekli yok edilmektedir. Organik tarımda ise çeşitlilik esastır ve çeşitliliğin yaratılması ile birçok sorunun üstesinden gelme hedeflenmektedir.  Organik tarımda hayvansal ve bitkisel üretim dengesi kurularak ekim nöbeti, ara ziraatı, birlikte ekim gibi birçok araçla işletmede ve ayrıca minimum toprak işleme, </a:t>
            </a:r>
            <a:r>
              <a:rPr lang="tr-TR" sz="2400" dirty="0" err="1"/>
              <a:t>malçlama</a:t>
            </a:r>
            <a:r>
              <a:rPr lang="tr-TR" sz="2400" dirty="0"/>
              <a:t>, </a:t>
            </a:r>
            <a:r>
              <a:rPr lang="tr-TR" sz="2400" dirty="0" err="1"/>
              <a:t>kompost</a:t>
            </a:r>
            <a:r>
              <a:rPr lang="tr-TR" sz="2400" dirty="0"/>
              <a:t>, hayvan gübresi ve benzeri uygulamalarla toprak altı düzeyde çeşitlilik sağlanır. </a:t>
            </a:r>
          </a:p>
          <a:p>
            <a:endParaRPr lang="tr-TR" sz="2400" dirty="0"/>
          </a:p>
        </p:txBody>
      </p:sp>
    </p:spTree>
    <p:extLst>
      <p:ext uri="{BB962C8B-B14F-4D97-AF65-F5344CB8AC3E}">
        <p14:creationId xmlns:p14="http://schemas.microsoft.com/office/powerpoint/2010/main" val="29831661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4524315"/>
          </a:xfrm>
          <a:prstGeom prst="rect">
            <a:avLst/>
          </a:prstGeom>
        </p:spPr>
        <p:txBody>
          <a:bodyPr wrap="square">
            <a:spAutoFit/>
          </a:bodyPr>
          <a:lstStyle/>
          <a:p>
            <a:r>
              <a:rPr lang="tr-TR" sz="2400" dirty="0"/>
              <a:t>Organik tarım, yaban hayatı ve tarımsal </a:t>
            </a:r>
            <a:r>
              <a:rPr lang="tr-TR" sz="2400" dirty="0" err="1"/>
              <a:t>biyoçeşitliliği</a:t>
            </a:r>
            <a:r>
              <a:rPr lang="tr-TR" sz="2400" dirty="0"/>
              <a:t>, toprak korumayı ve </a:t>
            </a:r>
            <a:r>
              <a:rPr lang="tr-TR" sz="2400" dirty="0" smtClean="0"/>
              <a:t>kimyasal gübre </a:t>
            </a:r>
            <a:r>
              <a:rPr lang="tr-TR" sz="2400" dirty="0"/>
              <a:t>ve tarım ilaçlarının yasaklandığı </a:t>
            </a:r>
            <a:r>
              <a:rPr lang="tr-TR" sz="2400" dirty="0" err="1"/>
              <a:t>ekstansif</a:t>
            </a:r>
            <a:r>
              <a:rPr lang="tr-TR" sz="2400" dirty="0"/>
              <a:t> üretim tekniklerinin uygulanmasını bütünsel bir yaklaşımla birleştirir. Organik tarımın benimsenmesi, sadece kuralları ve belli pazar potansiyeli olan bir üretim sistemine geçiş olarak algılanmamalı, </a:t>
            </a:r>
            <a:r>
              <a:rPr lang="tr-TR" sz="2400" dirty="0" err="1"/>
              <a:t>biyoçeşitliliğin</a:t>
            </a:r>
            <a:r>
              <a:rPr lang="tr-TR" sz="2400" dirty="0"/>
              <a:t> artışının da ilk adımı olarak kabul edilmelidir</a:t>
            </a:r>
            <a:r>
              <a:rPr lang="tr-TR" sz="2400" dirty="0" smtClean="0"/>
              <a:t>. </a:t>
            </a:r>
            <a:r>
              <a:rPr lang="tr-TR" sz="2400" dirty="0"/>
              <a:t>Organik tarımın ve </a:t>
            </a:r>
            <a:r>
              <a:rPr lang="tr-TR" sz="2400" dirty="0" err="1"/>
              <a:t>biyoçeşitliliğin</a:t>
            </a:r>
            <a:r>
              <a:rPr lang="tr-TR" sz="2400" dirty="0"/>
              <a:t> korunmasına yönelik olarak, koruma açısından öncelikli alanlarda örneğin tür sayısı bakımından zengin meralarda, tehdit altındaki tür sayısının yüksek olduğu yörelerde, sulak alanlarda, koruma altındaki  veya tampon bölgelerde organik tarıma geçişin desteklenmesi büyük önem taşımaktadır.</a:t>
            </a:r>
            <a:endParaRPr lang="tr-TR" sz="2400" dirty="0"/>
          </a:p>
        </p:txBody>
      </p:sp>
    </p:spTree>
    <p:extLst>
      <p:ext uri="{BB962C8B-B14F-4D97-AF65-F5344CB8AC3E}">
        <p14:creationId xmlns:p14="http://schemas.microsoft.com/office/powerpoint/2010/main" val="19640470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4524315"/>
          </a:xfrm>
          <a:prstGeom prst="rect">
            <a:avLst/>
          </a:prstGeom>
        </p:spPr>
        <p:txBody>
          <a:bodyPr wrap="square">
            <a:spAutoFit/>
          </a:bodyPr>
          <a:lstStyle/>
          <a:p>
            <a:r>
              <a:rPr lang="tr-TR" sz="2400" dirty="0"/>
              <a:t>Organik tarımın </a:t>
            </a:r>
            <a:r>
              <a:rPr lang="tr-TR" sz="2400" dirty="0" err="1"/>
              <a:t>biyoçeşitliliğin</a:t>
            </a:r>
            <a:r>
              <a:rPr lang="tr-TR" sz="2400" dirty="0"/>
              <a:t> korunmasına katkısı üç ana grupta </a:t>
            </a:r>
            <a:r>
              <a:rPr lang="tr-TR" sz="2400" dirty="0" smtClean="0"/>
              <a:t>ele alınabilir</a:t>
            </a:r>
            <a:r>
              <a:rPr lang="tr-TR" sz="2400" dirty="0"/>
              <a:t>:</a:t>
            </a:r>
            <a:br>
              <a:rPr lang="tr-TR" sz="2400" dirty="0"/>
            </a:br>
            <a:r>
              <a:rPr lang="tr-TR" sz="2400" b="1" dirty="0" smtClean="0"/>
              <a:t>1-</a:t>
            </a:r>
            <a:r>
              <a:rPr lang="tr-TR" sz="2400" b="1" dirty="0"/>
              <a:t>) Üretim alanının seçimi</a:t>
            </a:r>
            <a:r>
              <a:rPr lang="tr-TR" sz="2400" dirty="0"/>
              <a:t> Ormandan açılarak kazanılan alanlarda organik üretim izni verilmez. Doğadan toplamada ise toplama alanının sınırları belirlenir ve bu alan içinde toplamanın doğal yapıyı bozmaması garanti altına alınır.</a:t>
            </a:r>
            <a:br>
              <a:rPr lang="tr-TR" sz="2400" dirty="0"/>
            </a:br>
            <a:r>
              <a:rPr lang="tr-TR" sz="2400" dirty="0"/>
              <a:t/>
            </a:r>
            <a:br>
              <a:rPr lang="tr-TR" sz="2400" dirty="0"/>
            </a:br>
            <a:r>
              <a:rPr lang="tr-TR" sz="2400" b="1" dirty="0"/>
              <a:t>2-) Üretim sırasındaki uygulamalar</a:t>
            </a:r>
            <a:r>
              <a:rPr lang="tr-TR" sz="2400" dirty="0"/>
              <a:t> Organik üretimde yerel koşullara uygun tür ve çeşitlerin seçilmesi öncelikle ele alınır. Örneğin köy popülasyonları, </a:t>
            </a:r>
            <a:r>
              <a:rPr lang="tr-TR" sz="2400" dirty="0" err="1"/>
              <a:t>sekonder</a:t>
            </a:r>
            <a:r>
              <a:rPr lang="tr-TR" sz="2400" dirty="0"/>
              <a:t> varyeteler </a:t>
            </a:r>
            <a:r>
              <a:rPr lang="tr-TR" sz="2400" dirty="0" err="1"/>
              <a:t>biotik</a:t>
            </a:r>
            <a:r>
              <a:rPr lang="tr-TR" sz="2400" dirty="0"/>
              <a:t> veya </a:t>
            </a:r>
            <a:r>
              <a:rPr lang="tr-TR" sz="2400" dirty="0" err="1"/>
              <a:t>abiotik</a:t>
            </a:r>
            <a:r>
              <a:rPr lang="tr-TR" sz="2400" dirty="0"/>
              <a:t> stres koşullarına dayanıklılık, aroma, lezzet veya verimde </a:t>
            </a:r>
            <a:r>
              <a:rPr lang="tr-TR" sz="2400" dirty="0" err="1"/>
              <a:t>stabilite</a:t>
            </a:r>
            <a:r>
              <a:rPr lang="tr-TR" sz="2400" dirty="0"/>
              <a:t> gibi nedenlerle tercih edilebilmektedir.</a:t>
            </a:r>
            <a:endParaRPr lang="tr-TR" sz="2400" dirty="0"/>
          </a:p>
        </p:txBody>
      </p:sp>
    </p:spTree>
    <p:extLst>
      <p:ext uri="{BB962C8B-B14F-4D97-AF65-F5344CB8AC3E}">
        <p14:creationId xmlns:p14="http://schemas.microsoft.com/office/powerpoint/2010/main" val="14521061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2677656"/>
          </a:xfrm>
          <a:prstGeom prst="rect">
            <a:avLst/>
          </a:prstGeom>
        </p:spPr>
        <p:txBody>
          <a:bodyPr wrap="square">
            <a:spAutoFit/>
          </a:bodyPr>
          <a:lstStyle/>
          <a:p>
            <a:pPr algn="just"/>
            <a:r>
              <a:rPr lang="tr-TR" sz="2400" dirty="0" smtClean="0"/>
              <a:t>Organik tarım işletmelerinde bitki türlerinin korunduğu belirlenmiştir</a:t>
            </a:r>
            <a:r>
              <a:rPr lang="tr-TR" sz="2400" dirty="0"/>
              <a:t>. Organik işletmelerin lehinde olan bu durumun büyük ölçüde azot kullanımına sınırlama getirilmesi ve herbisit kullanımının yasaklanması sonucu olduğu belirtilmektedir. Organik tarımın </a:t>
            </a:r>
            <a:r>
              <a:rPr lang="tr-TR" sz="2400" dirty="0" err="1"/>
              <a:t>faunistik</a:t>
            </a:r>
            <a:r>
              <a:rPr lang="tr-TR" sz="2400" dirty="0"/>
              <a:t> çeşitlilik üzerinde de olumlu etkileri olduğu belirtilmektedir. </a:t>
            </a:r>
            <a:r>
              <a:rPr lang="tr-TR" sz="2400" dirty="0" smtClean="0"/>
              <a:t>Konvansiyonel </a:t>
            </a:r>
            <a:r>
              <a:rPr lang="tr-TR" sz="2400" dirty="0"/>
              <a:t>tarımın </a:t>
            </a:r>
            <a:r>
              <a:rPr lang="tr-TR" sz="2400" dirty="0" err="1" smtClean="0"/>
              <a:t>biyoçeşitliliğe</a:t>
            </a:r>
            <a:r>
              <a:rPr lang="tr-TR" sz="2400" dirty="0" smtClean="0"/>
              <a:t> olumlu </a:t>
            </a:r>
            <a:r>
              <a:rPr lang="tr-TR" sz="2400" dirty="0"/>
              <a:t>etkisi hiçbir durumda saptanamamıştır.</a:t>
            </a:r>
            <a:r>
              <a:rPr lang="tr-TR" sz="2400" dirty="0" smtClean="0"/>
              <a:t>.</a:t>
            </a:r>
            <a:endParaRPr lang="tr-TR" sz="2400" dirty="0"/>
          </a:p>
        </p:txBody>
      </p:sp>
    </p:spTree>
    <p:extLst>
      <p:ext uri="{BB962C8B-B14F-4D97-AF65-F5344CB8AC3E}">
        <p14:creationId xmlns:p14="http://schemas.microsoft.com/office/powerpoint/2010/main" val="4735478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3046988"/>
          </a:xfrm>
          <a:prstGeom prst="rect">
            <a:avLst/>
          </a:prstGeom>
        </p:spPr>
        <p:txBody>
          <a:bodyPr wrap="square">
            <a:spAutoFit/>
          </a:bodyPr>
          <a:lstStyle/>
          <a:p>
            <a:pPr algn="just"/>
            <a:r>
              <a:rPr lang="tr-TR" sz="2400" dirty="0"/>
              <a:t>Günümüzde önemi giderek artan yöreye özgü tür ve çeşitler veya işleme teknikleri, coğrafi işaretleme ve tipik ürün geliştirme ile organik üreticiye katma değer sağlayabilmekte ayrıca gen kaynaklarının korunmasına yönelik önemli işlevi yerine getirmektedir. Organik tarımda genetik yapısı değiştirilmiş organizmalara ön </a:t>
            </a:r>
            <a:r>
              <a:rPr lang="tr-TR" sz="2400" dirty="0" err="1"/>
              <a:t>tedbirci</a:t>
            </a:r>
            <a:r>
              <a:rPr lang="tr-TR" sz="2400" dirty="0"/>
              <a:t> yaklaşım nedeni ile ne üretimine ne de girdi olarak kullanımına izin verilmez. Bu açıdan organik tarım gen kaynaklarının kirlenmesini engeller</a:t>
            </a:r>
            <a:r>
              <a:rPr lang="tr-TR" sz="2400" dirty="0" smtClean="0"/>
              <a:t>.</a:t>
            </a:r>
            <a:endParaRPr lang="tr-TR" sz="2400" dirty="0"/>
          </a:p>
        </p:txBody>
      </p:sp>
    </p:spTree>
    <p:extLst>
      <p:ext uri="{BB962C8B-B14F-4D97-AF65-F5344CB8AC3E}">
        <p14:creationId xmlns:p14="http://schemas.microsoft.com/office/powerpoint/2010/main" val="9922196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3046988"/>
          </a:xfrm>
          <a:prstGeom prst="rect">
            <a:avLst/>
          </a:prstGeom>
        </p:spPr>
        <p:txBody>
          <a:bodyPr wrap="square">
            <a:spAutoFit/>
          </a:bodyPr>
          <a:lstStyle/>
          <a:p>
            <a:pPr algn="just"/>
            <a:r>
              <a:rPr lang="tr-TR" sz="2400" dirty="0"/>
              <a:t>Organik tarımda temel ilkelerden biri de doğrudan bitkinin beslenmesi değil toprağın canlılığının ve verimliliğinin uzun süreli olarak sağlanmasıdır. Bu amaçla uygun türlerle yeşil gübreleme, örtü bitkisi yetiştirme, </a:t>
            </a:r>
            <a:r>
              <a:rPr lang="tr-TR" sz="2400" dirty="0" err="1"/>
              <a:t>kompost</a:t>
            </a:r>
            <a:r>
              <a:rPr lang="tr-TR" sz="2400" dirty="0"/>
              <a:t> hazırlayarak uygulama gibi toprağın organik madde miktarının artışını sağlayan çok yönlü uygulamalar öngörülmektedir. Organik tarımda toprak verimliliğinin artmasını sağlayan uygulamalar toprağın canlı popülasyonunu da hızla arttırmaktadır</a:t>
            </a:r>
            <a:r>
              <a:rPr lang="tr-TR" sz="2400" dirty="0" smtClean="0"/>
              <a:t>.</a:t>
            </a:r>
            <a:endParaRPr lang="tr-TR" sz="2400" dirty="0"/>
          </a:p>
        </p:txBody>
      </p:sp>
    </p:spTree>
    <p:extLst>
      <p:ext uri="{BB962C8B-B14F-4D97-AF65-F5344CB8AC3E}">
        <p14:creationId xmlns:p14="http://schemas.microsoft.com/office/powerpoint/2010/main" val="12571127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5262979"/>
          </a:xfrm>
          <a:prstGeom prst="rect">
            <a:avLst/>
          </a:prstGeom>
        </p:spPr>
        <p:txBody>
          <a:bodyPr wrap="square">
            <a:spAutoFit/>
          </a:bodyPr>
          <a:lstStyle/>
          <a:p>
            <a:pPr algn="just"/>
            <a:r>
              <a:rPr lang="tr-TR" sz="2400" b="1" dirty="0"/>
              <a:t>3-) Üretim alanı ve çevresi</a:t>
            </a:r>
            <a:r>
              <a:rPr lang="tr-TR" sz="2400" dirty="0"/>
              <a:t> Organik işletmeler tarımsal üretimin yanı sıra çevre koruma işlevini de yerine getirmektedir. </a:t>
            </a:r>
            <a:r>
              <a:rPr lang="tr-TR" sz="2400" dirty="0" smtClean="0"/>
              <a:t>İşlenmeden </a:t>
            </a:r>
            <a:r>
              <a:rPr lang="tr-TR" sz="2400" dirty="0"/>
              <a:t>faydalı böceklerin gelişme ortamı olarak yeşil alanların bırakılması veya yeşil çitlerin oluşturulması, arı faaliyetini arttırmaya yönelik çiçeklenen türlerin çit veya aralarda sıra olarak ekilmesi, doğal ekosistemlerdeki çeşitliliğin sağladığı avantajların tarımsal üretimde uygulanması olarak düşünülebilir. Son yıllarda özellikle gelişmiş ülkelerdeki organik tarım uygulamalarında doğal peyzaja uyum ve koruma işlevi de ön plana çıkmaktadır. Organik tarım ilkelerini benimseyen ancak farklı yaklaşım sergileyen </a:t>
            </a:r>
            <a:r>
              <a:rPr lang="tr-TR" sz="2400" dirty="0" err="1"/>
              <a:t>permakültür</a:t>
            </a:r>
            <a:r>
              <a:rPr lang="tr-TR" sz="2400" dirty="0"/>
              <a:t> üretim sisteminde ise asıl hedef işletmede doğala yakın bir ekosistem yaratmaktır.</a:t>
            </a:r>
            <a:br>
              <a:rPr lang="tr-TR" sz="2400" dirty="0"/>
            </a:br>
            <a:endParaRPr lang="tr-TR" sz="2400" dirty="0"/>
          </a:p>
          <a:p>
            <a:pPr algn="just"/>
            <a:r>
              <a:rPr lang="tr-TR" sz="2400" dirty="0" smtClean="0"/>
              <a:t>.</a:t>
            </a:r>
            <a:endParaRPr lang="tr-TR" sz="2400" dirty="0"/>
          </a:p>
        </p:txBody>
      </p:sp>
    </p:spTree>
    <p:extLst>
      <p:ext uri="{BB962C8B-B14F-4D97-AF65-F5344CB8AC3E}">
        <p14:creationId xmlns:p14="http://schemas.microsoft.com/office/powerpoint/2010/main" val="38644771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a:extLst>
              <a:ext uri="{FF2B5EF4-FFF2-40B4-BE49-F238E27FC236}">
                <a16:creationId xmlns="" xmlns:a16="http://schemas.microsoft.com/office/drawing/2014/main" id="{A458FFA9-762C-AC40-978F-EFF2031B0295}"/>
              </a:ext>
            </a:extLst>
          </p:cNvPr>
          <p:cNvSpPr txBox="1">
            <a:spLocks/>
          </p:cNvSpPr>
          <p:nvPr/>
        </p:nvSpPr>
        <p:spPr>
          <a:xfrm>
            <a:off x="224568" y="2661075"/>
            <a:ext cx="2658992" cy="13178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tr-TR" sz="2000" dirty="0">
                <a:latin typeface="+mn-lt"/>
              </a:rPr>
              <a:t>NHB için eylemler ve </a:t>
            </a:r>
          </a:p>
          <a:p>
            <a:pPr>
              <a:lnSpc>
                <a:spcPct val="100000"/>
              </a:lnSpc>
            </a:pPr>
            <a:r>
              <a:rPr lang="tr-TR" sz="2000" dirty="0">
                <a:latin typeface="+mn-lt"/>
              </a:rPr>
              <a:t>tedbirler</a:t>
            </a:r>
          </a:p>
        </p:txBody>
      </p:sp>
      <p:sp>
        <p:nvSpPr>
          <p:cNvPr id="5" name="Metin kutusu 4">
            <a:extLst>
              <a:ext uri="{FF2B5EF4-FFF2-40B4-BE49-F238E27FC236}">
                <a16:creationId xmlns="" xmlns:a16="http://schemas.microsoft.com/office/drawing/2014/main" id="{F92F9908-3A10-72A6-889B-3CC56210F758}"/>
              </a:ext>
            </a:extLst>
          </p:cNvPr>
          <p:cNvSpPr txBox="1"/>
          <p:nvPr/>
        </p:nvSpPr>
        <p:spPr>
          <a:xfrm>
            <a:off x="198829" y="3822515"/>
            <a:ext cx="2590670" cy="1938992"/>
          </a:xfrm>
          <a:prstGeom prst="rect">
            <a:avLst/>
          </a:prstGeom>
          <a:noFill/>
        </p:spPr>
        <p:txBody>
          <a:bodyPr wrap="square" rtlCol="0">
            <a:spAutoFit/>
          </a:bodyPr>
          <a:lstStyle/>
          <a:p>
            <a:pPr marL="285750" indent="-285750">
              <a:buFont typeface="Arial" panose="020B0604020202020204" pitchFamily="34" charset="0"/>
              <a:buChar char="•"/>
            </a:pPr>
            <a:r>
              <a:rPr lang="tr-TR" sz="2000" dirty="0">
                <a:latin typeface="Calibri Light" panose="020F0302020204030204" pitchFamily="34" charset="0"/>
                <a:cs typeface="Calibri Light" panose="020F0302020204030204" pitchFamily="34" charset="0"/>
              </a:rPr>
              <a:t>7 Ana Başlıktan</a:t>
            </a:r>
          </a:p>
          <a:p>
            <a:pPr marL="285750" indent="-285750">
              <a:buFont typeface="Arial" panose="020B0604020202020204" pitchFamily="34" charset="0"/>
              <a:buChar char="•"/>
            </a:pPr>
            <a:r>
              <a:rPr lang="tr-TR" sz="2000" dirty="0">
                <a:latin typeface="Calibri Light" panose="020F0302020204030204" pitchFamily="34" charset="0"/>
                <a:cs typeface="Calibri Light" panose="020F0302020204030204" pitchFamily="34" charset="0"/>
              </a:rPr>
              <a:t>5 NHB Eylem planına uygun</a:t>
            </a:r>
          </a:p>
          <a:p>
            <a:pPr marL="285750" indent="-285750">
              <a:buFont typeface="Arial" panose="020B0604020202020204" pitchFamily="34" charset="0"/>
              <a:buChar char="•"/>
            </a:pPr>
            <a:r>
              <a:rPr lang="tr-TR" sz="2000" dirty="0">
                <a:latin typeface="Calibri Light" panose="020F0302020204030204" pitchFamily="34" charset="0"/>
                <a:cs typeface="Calibri Light" panose="020F0302020204030204" pitchFamily="34" charset="0"/>
              </a:rPr>
              <a:t>24 Eylem</a:t>
            </a:r>
          </a:p>
          <a:p>
            <a:pPr marL="285750" indent="-285750">
              <a:buFont typeface="Arial" panose="020B0604020202020204" pitchFamily="34" charset="0"/>
              <a:buChar char="•"/>
            </a:pPr>
            <a:r>
              <a:rPr lang="tr-TR" sz="2000" dirty="0">
                <a:latin typeface="Calibri Light" panose="020F0302020204030204" pitchFamily="34" charset="0"/>
                <a:cs typeface="Calibri Light" panose="020F0302020204030204" pitchFamily="34" charset="0"/>
              </a:rPr>
              <a:t>51 tedbir ve uygulama koşulu</a:t>
            </a:r>
          </a:p>
        </p:txBody>
      </p:sp>
      <p:graphicFrame>
        <p:nvGraphicFramePr>
          <p:cNvPr id="6" name="Tablo 5">
            <a:extLst>
              <a:ext uri="{FF2B5EF4-FFF2-40B4-BE49-F238E27FC236}">
                <a16:creationId xmlns="" xmlns:a16="http://schemas.microsoft.com/office/drawing/2014/main" id="{887AD056-3701-26DA-D7DA-8F23A503606E}"/>
              </a:ext>
            </a:extLst>
          </p:cNvPr>
          <p:cNvGraphicFramePr>
            <a:graphicFrameLocks noGrp="1"/>
          </p:cNvGraphicFramePr>
          <p:nvPr>
            <p:extLst>
              <p:ext uri="{D42A27DB-BD31-4B8C-83A1-F6EECF244321}">
                <p14:modId xmlns:p14="http://schemas.microsoft.com/office/powerpoint/2010/main" val="228862235"/>
              </p:ext>
            </p:extLst>
          </p:nvPr>
        </p:nvGraphicFramePr>
        <p:xfrm>
          <a:off x="2977621" y="2661075"/>
          <a:ext cx="5822950" cy="4074885"/>
        </p:xfrm>
        <a:graphic>
          <a:graphicData uri="http://schemas.openxmlformats.org/drawingml/2006/table">
            <a:tbl>
              <a:tblPr firstRow="1" firstCol="1" bandRow="1">
                <a:tableStyleId>{5C22544A-7EE6-4342-B048-85BDC9FD1C3A}</a:tableStyleId>
              </a:tblPr>
              <a:tblGrid>
                <a:gridCol w="2584338">
                  <a:extLst>
                    <a:ext uri="{9D8B030D-6E8A-4147-A177-3AD203B41FA5}">
                      <a16:colId xmlns="" xmlns:a16="http://schemas.microsoft.com/office/drawing/2014/main" val="20000"/>
                    </a:ext>
                  </a:extLst>
                </a:gridCol>
                <a:gridCol w="1834040">
                  <a:extLst>
                    <a:ext uri="{9D8B030D-6E8A-4147-A177-3AD203B41FA5}">
                      <a16:colId xmlns="" xmlns:a16="http://schemas.microsoft.com/office/drawing/2014/main" val="20001"/>
                    </a:ext>
                  </a:extLst>
                </a:gridCol>
                <a:gridCol w="1404572">
                  <a:extLst>
                    <a:ext uri="{9D8B030D-6E8A-4147-A177-3AD203B41FA5}">
                      <a16:colId xmlns="" xmlns:a16="http://schemas.microsoft.com/office/drawing/2014/main" val="20002"/>
                    </a:ext>
                  </a:extLst>
                </a:gridCol>
              </a:tblGrid>
              <a:tr h="503907">
                <a:tc>
                  <a:txBody>
                    <a:bodyPr/>
                    <a:lstStyle/>
                    <a:p>
                      <a:pPr algn="ctr">
                        <a:lnSpc>
                          <a:spcPct val="107000"/>
                        </a:lnSpc>
                        <a:spcAft>
                          <a:spcPts val="0"/>
                        </a:spcAft>
                      </a:pPr>
                      <a:r>
                        <a:rPr lang="tr-TR" sz="1400" dirty="0">
                          <a:effectLst/>
                          <a:latin typeface="+mn-lt"/>
                        </a:rPr>
                        <a:t>BAŞLIK</a:t>
                      </a:r>
                      <a:endParaRPr lang="tr-TR"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400" dirty="0">
                          <a:effectLst/>
                          <a:latin typeface="+mn-lt"/>
                        </a:rPr>
                        <a:t>EYLEMLER</a:t>
                      </a:r>
                      <a:endParaRPr lang="tr-TR"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400" dirty="0">
                          <a:effectLst/>
                          <a:latin typeface="+mn-lt"/>
                        </a:rPr>
                        <a:t>TEDBİRLER</a:t>
                      </a:r>
                      <a:endParaRPr lang="tr-TR" sz="1400" dirty="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0"/>
                  </a:ext>
                </a:extLst>
              </a:tr>
              <a:tr h="361893">
                <a:tc>
                  <a:txBody>
                    <a:bodyPr/>
                    <a:lstStyle/>
                    <a:p>
                      <a:pPr marL="108585">
                        <a:lnSpc>
                          <a:spcPct val="107000"/>
                        </a:lnSpc>
                        <a:spcAft>
                          <a:spcPts val="0"/>
                        </a:spcAft>
                      </a:pPr>
                      <a:r>
                        <a:rPr lang="tr-TR" sz="1400" b="0" dirty="0">
                          <a:effectLst/>
                          <a:latin typeface="Calibri Light" panose="020F0302020204030204" pitchFamily="34" charset="0"/>
                          <a:cs typeface="Calibri Light" panose="020F0302020204030204" pitchFamily="34" charset="0"/>
                        </a:rPr>
                        <a:t>1-Arazi Yönetimi</a:t>
                      </a:r>
                      <a:endParaRPr lang="tr-TR" sz="14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dirty="0">
                          <a:effectLst/>
                          <a:latin typeface="Calibri Light" panose="020F0302020204030204" pitchFamily="34" charset="0"/>
                          <a:cs typeface="Calibri Light" panose="020F0302020204030204" pitchFamily="34" charset="0"/>
                        </a:rPr>
                        <a:t>4</a:t>
                      </a:r>
                      <a:endParaRPr lang="tr-TR" sz="140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dirty="0">
                          <a:effectLst/>
                          <a:latin typeface="Calibri Light" panose="020F0302020204030204" pitchFamily="34" charset="0"/>
                          <a:cs typeface="Calibri Light" panose="020F0302020204030204" pitchFamily="34" charset="0"/>
                        </a:rPr>
                        <a:t>14</a:t>
                      </a:r>
                      <a:endParaRPr lang="tr-TR" sz="140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extLst>
                  <a:ext uri="{0D108BD9-81ED-4DB2-BD59-A6C34878D82A}">
                    <a16:rowId xmlns="" xmlns:a16="http://schemas.microsoft.com/office/drawing/2014/main" val="10001"/>
                  </a:ext>
                </a:extLst>
              </a:tr>
              <a:tr h="346643">
                <a:tc>
                  <a:txBody>
                    <a:bodyPr/>
                    <a:lstStyle/>
                    <a:p>
                      <a:pPr marL="108585">
                        <a:lnSpc>
                          <a:spcPct val="107000"/>
                        </a:lnSpc>
                        <a:spcAft>
                          <a:spcPts val="0"/>
                        </a:spcAft>
                      </a:pPr>
                      <a:r>
                        <a:rPr lang="tr-TR" sz="1400" b="0" dirty="0">
                          <a:effectLst/>
                          <a:latin typeface="Calibri Light" panose="020F0302020204030204" pitchFamily="34" charset="0"/>
                          <a:cs typeface="Calibri Light" panose="020F0302020204030204" pitchFamily="34" charset="0"/>
                        </a:rPr>
                        <a:t>2-Gübreleme</a:t>
                      </a:r>
                      <a:endParaRPr lang="tr-TR" sz="14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dirty="0">
                          <a:effectLst/>
                          <a:latin typeface="Calibri Light" panose="020F0302020204030204" pitchFamily="34" charset="0"/>
                          <a:cs typeface="Calibri Light" panose="020F0302020204030204" pitchFamily="34" charset="0"/>
                        </a:rPr>
                        <a:t>10</a:t>
                      </a:r>
                      <a:endParaRPr lang="tr-TR" sz="140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dirty="0">
                          <a:effectLst/>
                          <a:latin typeface="Calibri Light" panose="020F0302020204030204" pitchFamily="34" charset="0"/>
                          <a:cs typeface="Calibri Light" panose="020F0302020204030204" pitchFamily="34" charset="0"/>
                        </a:rPr>
                        <a:t>31</a:t>
                      </a:r>
                      <a:endParaRPr lang="tr-TR" sz="140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extLst>
                  <a:ext uri="{0D108BD9-81ED-4DB2-BD59-A6C34878D82A}">
                    <a16:rowId xmlns="" xmlns:a16="http://schemas.microsoft.com/office/drawing/2014/main" val="10002"/>
                  </a:ext>
                </a:extLst>
              </a:tr>
              <a:tr h="346643">
                <a:tc>
                  <a:txBody>
                    <a:bodyPr/>
                    <a:lstStyle/>
                    <a:p>
                      <a:pPr marL="108585">
                        <a:lnSpc>
                          <a:spcPct val="107000"/>
                        </a:lnSpc>
                        <a:spcAft>
                          <a:spcPts val="0"/>
                        </a:spcAft>
                      </a:pPr>
                      <a:r>
                        <a:rPr lang="tr-TR" sz="1400" b="0" dirty="0">
                          <a:effectLst/>
                          <a:latin typeface="Calibri Light" panose="020F0302020204030204" pitchFamily="34" charset="0"/>
                          <a:cs typeface="Calibri Light" panose="020F0302020204030204" pitchFamily="34" charset="0"/>
                        </a:rPr>
                        <a:t>3-Sulama</a:t>
                      </a:r>
                      <a:endParaRPr lang="tr-TR" sz="14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dirty="0">
                          <a:effectLst/>
                          <a:latin typeface="Calibri Light" panose="020F0302020204030204" pitchFamily="34" charset="0"/>
                          <a:cs typeface="Calibri Light" panose="020F0302020204030204" pitchFamily="34" charset="0"/>
                        </a:rPr>
                        <a:t>2</a:t>
                      </a:r>
                      <a:endParaRPr lang="tr-TR" sz="140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dirty="0">
                          <a:effectLst/>
                          <a:latin typeface="Calibri Light" panose="020F0302020204030204" pitchFamily="34" charset="0"/>
                          <a:cs typeface="Calibri Light" panose="020F0302020204030204" pitchFamily="34" charset="0"/>
                        </a:rPr>
                        <a:t>5</a:t>
                      </a:r>
                      <a:endParaRPr lang="tr-TR" sz="140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extLst>
                  <a:ext uri="{0D108BD9-81ED-4DB2-BD59-A6C34878D82A}">
                    <a16:rowId xmlns="" xmlns:a16="http://schemas.microsoft.com/office/drawing/2014/main" val="10003"/>
                  </a:ext>
                </a:extLst>
              </a:tr>
              <a:tr h="766567">
                <a:tc>
                  <a:txBody>
                    <a:bodyPr/>
                    <a:lstStyle/>
                    <a:p>
                      <a:pPr marL="108585">
                        <a:lnSpc>
                          <a:spcPct val="107000"/>
                        </a:lnSpc>
                        <a:spcAft>
                          <a:spcPts val="0"/>
                        </a:spcAft>
                      </a:pPr>
                      <a:r>
                        <a:rPr lang="tr-TR" sz="1400" b="0" dirty="0">
                          <a:effectLst/>
                          <a:latin typeface="Calibri Light" panose="020F0302020204030204" pitchFamily="34" charset="0"/>
                          <a:cs typeface="Calibri Light" panose="020F0302020204030204" pitchFamily="34" charset="0"/>
                        </a:rPr>
                        <a:t>4-Bitki Koruma Ürünlerinin Kullanımı</a:t>
                      </a:r>
                      <a:endParaRPr lang="tr-TR" sz="14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solidFill>
                      <a:schemeClr val="accent1">
                        <a:lumMod val="60000"/>
                        <a:lumOff val="40000"/>
                      </a:schemeClr>
                    </a:solidFill>
                  </a:tcPr>
                </a:tc>
                <a:tc gridSpan="2">
                  <a:txBody>
                    <a:bodyPr/>
                    <a:lstStyle/>
                    <a:p>
                      <a:pPr algn="ctr">
                        <a:lnSpc>
                          <a:spcPct val="107000"/>
                        </a:lnSpc>
                        <a:spcAft>
                          <a:spcPts val="0"/>
                        </a:spcAft>
                      </a:pPr>
                      <a:r>
                        <a:rPr lang="tr-TR" sz="1400" dirty="0">
                          <a:effectLst/>
                          <a:latin typeface="Calibri Light" panose="020F0302020204030204" pitchFamily="34" charset="0"/>
                          <a:ea typeface="Calibri" panose="020F0502020204030204" pitchFamily="34" charset="0"/>
                          <a:cs typeface="Calibri Light" panose="020F0302020204030204" pitchFamily="34" charset="0"/>
                        </a:rPr>
                        <a:t>Bir koşula bağlı olmaksızın tedbir alınmalı.</a:t>
                      </a:r>
                    </a:p>
                  </a:txBody>
                  <a:tcPr marL="68580" marR="68580" marT="0" marB="0">
                    <a:solidFill>
                      <a:schemeClr val="accent1">
                        <a:lumMod val="60000"/>
                        <a:lumOff val="40000"/>
                      </a:schemeClr>
                    </a:solidFill>
                  </a:tcPr>
                </a:tc>
                <a:tc hMerge="1">
                  <a:txBody>
                    <a:bodyPr/>
                    <a:lstStyle/>
                    <a:p>
                      <a:endParaRPr lang="tr-TR"/>
                    </a:p>
                  </a:txBody>
                  <a:tcPr/>
                </a:tc>
                <a:extLst>
                  <a:ext uri="{0D108BD9-81ED-4DB2-BD59-A6C34878D82A}">
                    <a16:rowId xmlns="" xmlns:a16="http://schemas.microsoft.com/office/drawing/2014/main" val="10004"/>
                  </a:ext>
                </a:extLst>
              </a:tr>
              <a:tr h="677985">
                <a:tc>
                  <a:txBody>
                    <a:bodyPr/>
                    <a:lstStyle/>
                    <a:p>
                      <a:pPr marL="108585">
                        <a:lnSpc>
                          <a:spcPct val="107000"/>
                        </a:lnSpc>
                        <a:spcAft>
                          <a:spcPts val="0"/>
                        </a:spcAft>
                      </a:pPr>
                      <a:r>
                        <a:rPr lang="tr-TR" sz="1400" b="0" dirty="0">
                          <a:effectLst/>
                          <a:latin typeface="Calibri Light" panose="020F0302020204030204" pitchFamily="34" charset="0"/>
                          <a:cs typeface="Calibri Light" panose="020F0302020204030204" pitchFamily="34" charset="0"/>
                        </a:rPr>
                        <a:t>5-Ötrofikasyon</a:t>
                      </a:r>
                      <a:endParaRPr lang="tr-TR" sz="14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solidFill>
                      <a:schemeClr val="accent1">
                        <a:lumMod val="60000"/>
                        <a:lumOff val="40000"/>
                      </a:schemeClr>
                    </a:solidFill>
                  </a:tcPr>
                </a:tc>
                <a:tc gridSpan="2">
                  <a:txBody>
                    <a:bodyPr/>
                    <a:lstStyle/>
                    <a:p>
                      <a:pPr algn="ctr">
                        <a:lnSpc>
                          <a:spcPct val="107000"/>
                        </a:lnSpc>
                        <a:spcAft>
                          <a:spcPts val="0"/>
                        </a:spcAft>
                      </a:pPr>
                      <a:r>
                        <a:rPr lang="tr-TR" sz="1400" dirty="0">
                          <a:effectLst/>
                          <a:latin typeface="Calibri Light" panose="020F0302020204030204" pitchFamily="34" charset="0"/>
                          <a:ea typeface="Calibri" panose="020F0502020204030204" pitchFamily="34" charset="0"/>
                          <a:cs typeface="Calibri Light" panose="020F0302020204030204" pitchFamily="34" charset="0"/>
                        </a:rPr>
                        <a:t>Eylem ve tedbirlerin uygulanması sonucu önlenebilir </a:t>
                      </a:r>
                    </a:p>
                  </a:txBody>
                  <a:tcPr marL="68580" marR="68580" marT="0" marB="0">
                    <a:solidFill>
                      <a:schemeClr val="accent1">
                        <a:lumMod val="60000"/>
                        <a:lumOff val="40000"/>
                      </a:schemeClr>
                    </a:solidFill>
                  </a:tcPr>
                </a:tc>
                <a:tc hMerge="1">
                  <a:txBody>
                    <a:bodyPr/>
                    <a:lstStyle/>
                    <a:p>
                      <a:endParaRPr lang="tr-TR"/>
                    </a:p>
                  </a:txBody>
                  <a:tcPr/>
                </a:tc>
                <a:extLst>
                  <a:ext uri="{0D108BD9-81ED-4DB2-BD59-A6C34878D82A}">
                    <a16:rowId xmlns="" xmlns:a16="http://schemas.microsoft.com/office/drawing/2014/main" val="10005"/>
                  </a:ext>
                </a:extLst>
              </a:tr>
              <a:tr h="346643">
                <a:tc>
                  <a:txBody>
                    <a:bodyPr/>
                    <a:lstStyle/>
                    <a:p>
                      <a:pPr marL="108585">
                        <a:lnSpc>
                          <a:spcPct val="107000"/>
                        </a:lnSpc>
                        <a:spcAft>
                          <a:spcPts val="0"/>
                        </a:spcAft>
                      </a:pPr>
                      <a:r>
                        <a:rPr lang="tr-TR" sz="1400" b="0" dirty="0">
                          <a:effectLst/>
                          <a:latin typeface="Calibri Light" panose="020F0302020204030204" pitchFamily="34" charset="0"/>
                          <a:cs typeface="Calibri Light" panose="020F0302020204030204" pitchFamily="34" charset="0"/>
                        </a:rPr>
                        <a:t>6-Kayıtların Tutulması</a:t>
                      </a:r>
                      <a:endParaRPr lang="tr-TR" sz="14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dirty="0">
                          <a:effectLst/>
                          <a:latin typeface="Calibri Light" panose="020F0302020204030204" pitchFamily="34" charset="0"/>
                          <a:cs typeface="Calibri Light" panose="020F0302020204030204" pitchFamily="34" charset="0"/>
                        </a:rPr>
                        <a:t>1</a:t>
                      </a:r>
                      <a:endParaRPr lang="tr-TR" sz="140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dirty="0">
                          <a:effectLst/>
                          <a:latin typeface="Calibri Light" panose="020F0302020204030204" pitchFamily="34" charset="0"/>
                          <a:cs typeface="Calibri Light" panose="020F0302020204030204" pitchFamily="34" charset="0"/>
                        </a:rPr>
                        <a:t>1</a:t>
                      </a:r>
                      <a:endParaRPr lang="tr-TR" sz="140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extLst>
                  <a:ext uri="{0D108BD9-81ED-4DB2-BD59-A6C34878D82A}">
                    <a16:rowId xmlns="" xmlns:a16="http://schemas.microsoft.com/office/drawing/2014/main" val="10006"/>
                  </a:ext>
                </a:extLst>
              </a:tr>
              <a:tr h="361893">
                <a:tc>
                  <a:txBody>
                    <a:bodyPr/>
                    <a:lstStyle/>
                    <a:p>
                      <a:pPr marL="108585">
                        <a:lnSpc>
                          <a:spcPct val="107000"/>
                        </a:lnSpc>
                        <a:spcAft>
                          <a:spcPts val="0"/>
                        </a:spcAft>
                      </a:pPr>
                      <a:r>
                        <a:rPr lang="tr-TR" sz="1400" b="0" dirty="0">
                          <a:effectLst/>
                          <a:latin typeface="Calibri Light" panose="020F0302020204030204" pitchFamily="34" charset="0"/>
                          <a:cs typeface="Calibri Light" panose="020F0302020204030204" pitchFamily="34" charset="0"/>
                        </a:rPr>
                        <a:t>7-Genel Eylemler</a:t>
                      </a:r>
                      <a:endParaRPr lang="tr-TR" sz="14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dirty="0">
                          <a:effectLst/>
                          <a:latin typeface="Calibri Light" panose="020F0302020204030204" pitchFamily="34" charset="0"/>
                          <a:cs typeface="Calibri Light" panose="020F0302020204030204" pitchFamily="34" charset="0"/>
                        </a:rPr>
                        <a:t>7</a:t>
                      </a:r>
                      <a:endParaRPr lang="tr-TR" sz="140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dirty="0">
                          <a:effectLst/>
                          <a:latin typeface="Calibri Light" panose="020F0302020204030204" pitchFamily="34" charset="0"/>
                          <a:cs typeface="Calibri Light" panose="020F0302020204030204" pitchFamily="34" charset="0"/>
                        </a:rPr>
                        <a:t>-</a:t>
                      </a:r>
                      <a:endParaRPr lang="tr-TR" sz="140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extLst>
                  <a:ext uri="{0D108BD9-81ED-4DB2-BD59-A6C34878D82A}">
                    <a16:rowId xmlns="" xmlns:a16="http://schemas.microsoft.com/office/drawing/2014/main" val="10007"/>
                  </a:ext>
                </a:extLst>
              </a:tr>
              <a:tr h="362711">
                <a:tc>
                  <a:txBody>
                    <a:bodyPr/>
                    <a:lstStyle/>
                    <a:p>
                      <a:pPr marL="108585">
                        <a:lnSpc>
                          <a:spcPct val="107000"/>
                        </a:lnSpc>
                        <a:spcAft>
                          <a:spcPts val="0"/>
                        </a:spcAft>
                      </a:pPr>
                      <a:r>
                        <a:rPr lang="tr-TR" sz="1400" dirty="0">
                          <a:effectLst/>
                          <a:latin typeface="Calibri Light" panose="020F0302020204030204" pitchFamily="34" charset="0"/>
                          <a:cs typeface="Calibri Light" panose="020F0302020204030204" pitchFamily="34" charset="0"/>
                        </a:rPr>
                        <a:t> TOPLAM</a:t>
                      </a:r>
                      <a:endParaRPr lang="tr-TR" sz="1400"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b="1" dirty="0">
                          <a:effectLst/>
                          <a:latin typeface="Calibri Light" panose="020F0302020204030204" pitchFamily="34" charset="0"/>
                          <a:cs typeface="Calibri Light" panose="020F0302020204030204" pitchFamily="34" charset="0"/>
                        </a:rPr>
                        <a:t>24</a:t>
                      </a:r>
                      <a:endParaRPr lang="tr-TR" sz="1400" b="1"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tc>
                  <a:txBody>
                    <a:bodyPr/>
                    <a:lstStyle/>
                    <a:p>
                      <a:pPr algn="ctr">
                        <a:lnSpc>
                          <a:spcPct val="107000"/>
                        </a:lnSpc>
                        <a:spcAft>
                          <a:spcPts val="0"/>
                        </a:spcAft>
                      </a:pPr>
                      <a:r>
                        <a:rPr lang="tr-TR" sz="1400" b="1" dirty="0">
                          <a:effectLst/>
                          <a:latin typeface="Calibri Light" panose="020F0302020204030204" pitchFamily="34" charset="0"/>
                          <a:cs typeface="Calibri Light" panose="020F0302020204030204" pitchFamily="34" charset="0"/>
                        </a:rPr>
                        <a:t>51</a:t>
                      </a:r>
                      <a:endParaRPr lang="tr-TR" sz="1400" b="1" dirty="0">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tc>
                <a:extLst>
                  <a:ext uri="{0D108BD9-81ED-4DB2-BD59-A6C34878D82A}">
                    <a16:rowId xmlns="" xmlns:a16="http://schemas.microsoft.com/office/drawing/2014/main" val="10008"/>
                  </a:ext>
                </a:extLst>
              </a:tr>
            </a:tbl>
          </a:graphicData>
        </a:graphic>
      </p:graphicFrame>
      <p:sp>
        <p:nvSpPr>
          <p:cNvPr id="7" name="Metin kutusu 6">
            <a:extLst>
              <a:ext uri="{FF2B5EF4-FFF2-40B4-BE49-F238E27FC236}">
                <a16:creationId xmlns:a16="http://schemas.microsoft.com/office/drawing/2014/main" xmlns="" id="{ED5AD2A7-2B86-81CC-82DE-A40349182E67}"/>
              </a:ext>
            </a:extLst>
          </p:cNvPr>
          <p:cNvSpPr txBox="1"/>
          <p:nvPr/>
        </p:nvSpPr>
        <p:spPr>
          <a:xfrm>
            <a:off x="457200" y="2055503"/>
            <a:ext cx="8229600" cy="461665"/>
          </a:xfrm>
          <a:prstGeom prst="rect">
            <a:avLst/>
          </a:prstGeom>
          <a:noFill/>
        </p:spPr>
        <p:txBody>
          <a:bodyPr wrap="square">
            <a:spAutoFit/>
          </a:bodyPr>
          <a:lstStyle/>
          <a:p>
            <a:pPr algn="ctr"/>
            <a:r>
              <a:rPr lang="tr-TR" sz="2400" b="1" dirty="0" smtClean="0">
                <a:cs typeface="Times New Roman" panose="02020603050405020304" pitchFamily="18" charset="0"/>
              </a:rPr>
              <a:t>Nitrat Eylem Planları</a:t>
            </a:r>
            <a:endParaRPr lang="tr-TR" sz="2400" dirty="0"/>
          </a:p>
        </p:txBody>
      </p:sp>
    </p:spTree>
    <p:extLst>
      <p:ext uri="{BB962C8B-B14F-4D97-AF65-F5344CB8AC3E}">
        <p14:creationId xmlns:p14="http://schemas.microsoft.com/office/powerpoint/2010/main" val="9850636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1938992"/>
          </a:xfrm>
          <a:prstGeom prst="rect">
            <a:avLst/>
          </a:prstGeom>
        </p:spPr>
        <p:txBody>
          <a:bodyPr wrap="square">
            <a:spAutoFit/>
          </a:bodyPr>
          <a:lstStyle/>
          <a:p>
            <a:pPr algn="just"/>
            <a:r>
              <a:rPr lang="tr-TR" sz="2400" dirty="0"/>
              <a:t>Organik tarım, ekolojik, ekonomik ve etik değerlere dayalı temel ilkelerine göre bilinçli planlanıp yürütüldüğünde yukarıda verilen örneklerde görüldüğü gibi işletme içinde ve çevresinde çeşitlilik artmakta, sağlıklı çevre ve sürdürülebilirlik sağlanmakta ve tarımsal ekosistemde bozulan denge yeniden kurulabilmektedir. </a:t>
            </a:r>
            <a:endParaRPr lang="tr-TR" sz="2400" dirty="0"/>
          </a:p>
        </p:txBody>
      </p:sp>
    </p:spTree>
    <p:extLst>
      <p:ext uri="{BB962C8B-B14F-4D97-AF65-F5344CB8AC3E}">
        <p14:creationId xmlns:p14="http://schemas.microsoft.com/office/powerpoint/2010/main" val="80644353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461665"/>
          </a:xfrm>
          <a:prstGeom prst="rect">
            <a:avLst/>
          </a:prstGeom>
        </p:spPr>
        <p:txBody>
          <a:bodyPr wrap="square">
            <a:spAutoFit/>
          </a:bodyPr>
          <a:lstStyle/>
          <a:p>
            <a:pPr algn="ctr"/>
            <a:r>
              <a:rPr lang="tr-TR" sz="2400" b="1" dirty="0"/>
              <a:t>İyi Tarım </a:t>
            </a:r>
            <a:r>
              <a:rPr lang="tr-TR" sz="2400" b="1" dirty="0" smtClean="0"/>
              <a:t>Uygulamaları </a:t>
            </a:r>
            <a:endParaRPr lang="tr-TR" sz="2400" b="1" dirty="0"/>
          </a:p>
        </p:txBody>
      </p:sp>
      <p:sp>
        <p:nvSpPr>
          <p:cNvPr id="4" name="Dikdörtgen 3"/>
          <p:cNvSpPr/>
          <p:nvPr/>
        </p:nvSpPr>
        <p:spPr>
          <a:xfrm>
            <a:off x="358346" y="2648612"/>
            <a:ext cx="8204886" cy="3785652"/>
          </a:xfrm>
          <a:prstGeom prst="rect">
            <a:avLst/>
          </a:prstGeom>
        </p:spPr>
        <p:txBody>
          <a:bodyPr wrap="square">
            <a:spAutoFit/>
          </a:bodyPr>
          <a:lstStyle/>
          <a:p>
            <a:pPr algn="just"/>
            <a:r>
              <a:rPr lang="tr-TR" sz="2400" dirty="0"/>
              <a:t>Tarımsal üretim sistemini sosyal açıdan yaşanabilir, ekonomik açıdan karlı ve verimli, insan sağlığını koruyan, hayvan sağlığı ve refahı ile çevreye önem veren bir hale getirmek için uygulanması gereken işlemleri ifade eder</a:t>
            </a:r>
            <a:r>
              <a:rPr lang="tr-TR" sz="2400" dirty="0" smtClean="0"/>
              <a:t>.</a:t>
            </a:r>
          </a:p>
          <a:p>
            <a:pPr algn="just"/>
            <a:endParaRPr lang="tr-TR" sz="2400" dirty="0" smtClean="0"/>
          </a:p>
          <a:p>
            <a:pPr algn="just"/>
            <a:r>
              <a:rPr lang="tr-TR" sz="2400" dirty="0" smtClean="0"/>
              <a:t>İyi </a:t>
            </a:r>
            <a:r>
              <a:rPr lang="tr-TR" sz="2400" dirty="0"/>
              <a:t>Tarım Uygulamaları (İTU) gerek kaliteli ve verimli bir tarımsal üretim gerekse güvenli gıda tüketimi açısından oldukça önemlidir. İTU çiftlikten sofraya kadar uzanan bütün üretim ve pazarlama aşamalarını kapsar</a:t>
            </a:r>
            <a:r>
              <a:rPr lang="tr-TR" sz="2400" dirty="0" smtClean="0"/>
              <a:t>.</a:t>
            </a:r>
          </a:p>
          <a:p>
            <a:pPr algn="just"/>
            <a:endParaRPr lang="tr-TR" sz="2400" dirty="0"/>
          </a:p>
        </p:txBody>
      </p:sp>
    </p:spTree>
    <p:extLst>
      <p:ext uri="{BB962C8B-B14F-4D97-AF65-F5344CB8AC3E}">
        <p14:creationId xmlns:p14="http://schemas.microsoft.com/office/powerpoint/2010/main" val="22701153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58346" y="2214046"/>
            <a:ext cx="8204886" cy="3046988"/>
          </a:xfrm>
          <a:prstGeom prst="rect">
            <a:avLst/>
          </a:prstGeom>
        </p:spPr>
        <p:txBody>
          <a:bodyPr wrap="square">
            <a:spAutoFit/>
          </a:bodyPr>
          <a:lstStyle/>
          <a:p>
            <a:pPr algn="just"/>
            <a:r>
              <a:rPr lang="tr-TR" sz="2400" dirty="0"/>
              <a:t>İyi Tarım Uygulamaları (GAP- </a:t>
            </a:r>
            <a:r>
              <a:rPr lang="tr-TR" sz="2400" dirty="0" err="1"/>
              <a:t>Good</a:t>
            </a:r>
            <a:r>
              <a:rPr lang="tr-TR" sz="2400" dirty="0"/>
              <a:t> </a:t>
            </a:r>
            <a:r>
              <a:rPr lang="tr-TR" sz="2400" dirty="0" err="1"/>
              <a:t>Agricultural</a:t>
            </a:r>
            <a:r>
              <a:rPr lang="tr-TR" sz="2400" dirty="0"/>
              <a:t> </a:t>
            </a:r>
            <a:r>
              <a:rPr lang="tr-TR" sz="2400" dirty="0" err="1"/>
              <a:t>Practices</a:t>
            </a:r>
            <a:r>
              <a:rPr lang="tr-TR" sz="2400" dirty="0"/>
              <a:t>); bitkisel ve hayvansal ürünlerin mikrobiyolojik gıda zararlarını en aza indirecek şekilde üretilmesi ve çiftlikte işlenmesi için izlenmesi gereken prosedür ve uygulamalardır</a:t>
            </a:r>
            <a:r>
              <a:rPr lang="tr-TR" sz="2400" dirty="0" smtClean="0"/>
              <a:t>.</a:t>
            </a:r>
          </a:p>
          <a:p>
            <a:pPr algn="just"/>
            <a:endParaRPr lang="tr-TR" sz="2400" dirty="0"/>
          </a:p>
          <a:p>
            <a:pPr algn="just"/>
            <a:r>
              <a:rPr lang="tr-TR" sz="2400" dirty="0" smtClean="0"/>
              <a:t>Gıda </a:t>
            </a:r>
            <a:r>
              <a:rPr lang="tr-TR" sz="2400" dirty="0"/>
              <a:t>kaynaklı salgın hastalıklar ve kamunun güvenli gıda, çevresel sorunlar ve sürdürülebilir tarım konusundaki yoğun ilgisinin bir sonucu olarak şekillenmiştir.</a:t>
            </a:r>
            <a:endParaRPr lang="tr-TR" sz="2400" dirty="0"/>
          </a:p>
        </p:txBody>
      </p:sp>
    </p:spTree>
    <p:extLst>
      <p:ext uri="{BB962C8B-B14F-4D97-AF65-F5344CB8AC3E}">
        <p14:creationId xmlns:p14="http://schemas.microsoft.com/office/powerpoint/2010/main" val="42706987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3416320"/>
          </a:xfrm>
          <a:prstGeom prst="rect">
            <a:avLst/>
          </a:prstGeom>
        </p:spPr>
        <p:txBody>
          <a:bodyPr wrap="square">
            <a:spAutoFit/>
          </a:bodyPr>
          <a:lstStyle/>
          <a:p>
            <a:pPr algn="just"/>
            <a:r>
              <a:rPr lang="tr-TR" sz="2400" dirty="0"/>
              <a:t>İTU kapsamında üretim yapmak isteyen üreticiler 07.12.2010 tarih ve 27778 sayılı İyi Tarım Uygulamaları Hakkında Yönetmelik ve bu yönetmeliğe dayanarak çıkarılan genelgelere uymak zorundadırlar. </a:t>
            </a:r>
            <a:endParaRPr lang="tr-TR" sz="2400" dirty="0" smtClean="0"/>
          </a:p>
          <a:p>
            <a:pPr algn="just"/>
            <a:endParaRPr lang="tr-TR" sz="2400" dirty="0"/>
          </a:p>
          <a:p>
            <a:pPr algn="just"/>
            <a:r>
              <a:rPr lang="tr-TR" sz="2400" dirty="0" smtClean="0"/>
              <a:t>İTU </a:t>
            </a:r>
            <a:r>
              <a:rPr lang="tr-TR" sz="2400" dirty="0"/>
              <a:t>kapsamında üretilen ürünler, Bakanlığımız tarafından yetkilendirilmiş kontrol ve sertifikasyon kuruluşları (KSK) tarafından yayınlanmış mevzuatlara göre kontrol edilir ve uygun üretim yapılmışsa ürün sertifikalandırılır.</a:t>
            </a:r>
            <a:endParaRPr lang="tr-TR" sz="2400" dirty="0"/>
          </a:p>
        </p:txBody>
      </p:sp>
    </p:spTree>
    <p:extLst>
      <p:ext uri="{BB962C8B-B14F-4D97-AF65-F5344CB8AC3E}">
        <p14:creationId xmlns:p14="http://schemas.microsoft.com/office/powerpoint/2010/main" val="34556036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358346" y="2417778"/>
            <a:ext cx="8643894" cy="3303399"/>
          </a:xfrm>
          <a:prstGeom prst="rect">
            <a:avLst/>
          </a:prstGeom>
        </p:spPr>
      </p:pic>
    </p:spTree>
    <p:extLst>
      <p:ext uri="{BB962C8B-B14F-4D97-AF65-F5344CB8AC3E}">
        <p14:creationId xmlns:p14="http://schemas.microsoft.com/office/powerpoint/2010/main" val="29466791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3416320"/>
          </a:xfrm>
          <a:prstGeom prst="rect">
            <a:avLst/>
          </a:prstGeom>
        </p:spPr>
        <p:txBody>
          <a:bodyPr wrap="square">
            <a:spAutoFit/>
          </a:bodyPr>
          <a:lstStyle/>
          <a:p>
            <a:r>
              <a:rPr lang="tr-TR" sz="2400" b="1" dirty="0"/>
              <a:t>İyi Tarım </a:t>
            </a:r>
            <a:r>
              <a:rPr lang="tr-TR" sz="2400" b="1" dirty="0" smtClean="0"/>
              <a:t>Uygulamaları Nasıl Yapılır? </a:t>
            </a:r>
            <a:endParaRPr lang="tr-TR" sz="2400" dirty="0"/>
          </a:p>
          <a:p>
            <a:r>
              <a:rPr lang="tr-TR" sz="2400" dirty="0"/>
              <a:t>Tarım Uygulamaları (İTU) gerek kaliteli ve verimli bir tarımsal üretim gerekse güvenli gıda tüketimi açısından oldukça önemlidir. </a:t>
            </a:r>
          </a:p>
          <a:p>
            <a:r>
              <a:rPr lang="tr-TR" sz="2400" dirty="0"/>
              <a:t>İTU ile üreticilerimizin kazancı ve rekabet gücü artacağı gibi tüketicilerin sağlığı da korunmuş olacaktır. Ülkemizde yaygın olarak bitkisel üretimde İTU yapılmakta olup, son yıllarda su ürünleri yetiştiriciliği ve hayvansal üretim konularında da İTU başvuruları bulunmaktadır. </a:t>
            </a:r>
          </a:p>
        </p:txBody>
      </p:sp>
    </p:spTree>
    <p:extLst>
      <p:ext uri="{BB962C8B-B14F-4D97-AF65-F5344CB8AC3E}">
        <p14:creationId xmlns:p14="http://schemas.microsoft.com/office/powerpoint/2010/main" val="9939970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3785652"/>
          </a:xfrm>
          <a:prstGeom prst="rect">
            <a:avLst/>
          </a:prstGeom>
        </p:spPr>
        <p:txBody>
          <a:bodyPr wrap="square">
            <a:spAutoFit/>
          </a:bodyPr>
          <a:lstStyle/>
          <a:p>
            <a:r>
              <a:rPr lang="tr-TR" sz="2400" dirty="0"/>
              <a:t>İTU çiftlikten sofraya kadar uzanan bütün üretim ve pazarlama aşamalarını kapsar. Karar vermeden önce üretim alanında daha önce yetiştirilen türler bilinmeli, insan sağlığı ve çevreye olan etkileri değerlendirilmeli, kontrol altına alınamayacak riskler söz konusu ise bu alanlar </a:t>
            </a:r>
            <a:r>
              <a:rPr lang="tr-TR" sz="2400" dirty="0" err="1"/>
              <a:t>İTU’ında</a:t>
            </a:r>
            <a:r>
              <a:rPr lang="tr-TR" sz="2400" dirty="0"/>
              <a:t> kullanılmamalıdır</a:t>
            </a:r>
            <a:r>
              <a:rPr lang="tr-TR" sz="2400" dirty="0" smtClean="0"/>
              <a:t>.</a:t>
            </a:r>
          </a:p>
          <a:p>
            <a:r>
              <a:rPr lang="tr-TR" sz="2400" dirty="0" smtClean="0"/>
              <a:t> </a:t>
            </a:r>
            <a:endParaRPr lang="tr-TR" sz="2400" dirty="0"/>
          </a:p>
          <a:p>
            <a:r>
              <a:rPr lang="tr-TR" sz="2400" dirty="0"/>
              <a:t>İTU faaliyetinde gönüllülük esas olup; İTU yapma kararını veren üreticiler 07.12.2010 tarih ve 27778 sayılı İyi Tarım Uygulamaları Hakkında Yönetmelik ve bu yönetmeliğe dayanarak çıkarılan genelgelere uymak zorundadır. </a:t>
            </a:r>
          </a:p>
        </p:txBody>
      </p:sp>
    </p:spTree>
    <p:extLst>
      <p:ext uri="{BB962C8B-B14F-4D97-AF65-F5344CB8AC3E}">
        <p14:creationId xmlns:p14="http://schemas.microsoft.com/office/powerpoint/2010/main" val="5293517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4154984"/>
          </a:xfrm>
          <a:prstGeom prst="rect">
            <a:avLst/>
          </a:prstGeom>
        </p:spPr>
        <p:txBody>
          <a:bodyPr wrap="square">
            <a:spAutoFit/>
          </a:bodyPr>
          <a:lstStyle/>
          <a:p>
            <a:r>
              <a:rPr lang="tr-TR" sz="2400" dirty="0"/>
              <a:t>İyi tarım yapmaya karar verdikten sonra gerekli prosedürü yerine getirmek üzere yapılacak ilk iş, İTU konusunda Bakanlığımız tarafından yetkilendirilmiş kontrol ve sertifikasyon kuruluşlarına başvurarak üretim sürecinin kayıt altına alınmasını sağlamaktır. </a:t>
            </a:r>
          </a:p>
          <a:p>
            <a:r>
              <a:rPr lang="tr-TR" sz="2400" dirty="0"/>
              <a:t>Bu kapsamda üretici yetkilendirilmiş kontrol ve sertifikasyon kuruluşu ile sözleşme imzalar. Üretici sözleşme imzaladığı kontrol ve sertifikasyon kuruluşu tarafından işletmesi ve üretimi kontrol edilir. Bakanlığımız tarafından uygun görülen kriterlere uygun üretim yapılmışsa ürün sertifikalandırılır. Bakanlığımız tarafından yetkilendirilmiş </a:t>
            </a:r>
            <a:r>
              <a:rPr lang="tr-TR" sz="2400" dirty="0" smtClean="0"/>
              <a:t>kontrol </a:t>
            </a:r>
            <a:r>
              <a:rPr lang="tr-TR" sz="2400" dirty="0"/>
              <a:t>ve sertifikasyon </a:t>
            </a:r>
            <a:r>
              <a:rPr lang="tr-TR" sz="2400" dirty="0" smtClean="0"/>
              <a:t>kuruluşları </a:t>
            </a:r>
            <a:r>
              <a:rPr lang="tr-TR" sz="2400" dirty="0"/>
              <a:t>bulunmaktadır. </a:t>
            </a:r>
          </a:p>
        </p:txBody>
      </p:sp>
    </p:spTree>
    <p:extLst>
      <p:ext uri="{BB962C8B-B14F-4D97-AF65-F5344CB8AC3E}">
        <p14:creationId xmlns:p14="http://schemas.microsoft.com/office/powerpoint/2010/main" val="17048840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3416320"/>
          </a:xfrm>
          <a:prstGeom prst="rect">
            <a:avLst/>
          </a:prstGeom>
        </p:spPr>
        <p:txBody>
          <a:bodyPr wrap="square">
            <a:spAutoFit/>
          </a:bodyPr>
          <a:lstStyle/>
          <a:p>
            <a:pPr algn="ctr"/>
            <a:r>
              <a:rPr lang="tr-TR" sz="2400" b="1" dirty="0" smtClean="0"/>
              <a:t>İklim Dostu Akıllı Tarım</a:t>
            </a:r>
          </a:p>
          <a:p>
            <a:pPr algn="just"/>
            <a:endParaRPr lang="tr-TR" sz="2400" dirty="0" smtClean="0"/>
          </a:p>
          <a:p>
            <a:pPr algn="just"/>
            <a:r>
              <a:rPr lang="tr-TR" sz="2400" dirty="0" smtClean="0"/>
              <a:t>Tarımsal üretim </a:t>
            </a:r>
            <a:r>
              <a:rPr lang="tr-TR" sz="2400" dirty="0"/>
              <a:t>sistemlerinde çiftçilerin </a:t>
            </a:r>
            <a:r>
              <a:rPr lang="tr-TR" sz="2400" dirty="0" smtClean="0"/>
              <a:t>uyarlanabilir kapasitelerinin </a:t>
            </a:r>
            <a:r>
              <a:rPr lang="tr-TR" sz="2400" dirty="0"/>
              <a:t>artırılması ve artan esneklik ve kaynak </a:t>
            </a:r>
            <a:r>
              <a:rPr lang="tr-TR" sz="2400" dirty="0" smtClean="0"/>
              <a:t>kullanım verimliliği </a:t>
            </a:r>
            <a:r>
              <a:rPr lang="tr-TR" sz="2400" dirty="0"/>
              <a:t>ile iklim değişikliğinin olumsuz etkileri </a:t>
            </a:r>
            <a:r>
              <a:rPr lang="tr-TR" sz="2400" dirty="0" smtClean="0"/>
              <a:t>azaltılabilir CSA</a:t>
            </a:r>
            <a:r>
              <a:rPr lang="tr-TR" sz="2400" dirty="0"/>
              <a:t>( </a:t>
            </a:r>
            <a:r>
              <a:rPr lang="tr-TR" sz="2400" dirty="0" err="1"/>
              <a:t>Climate</a:t>
            </a:r>
            <a:r>
              <a:rPr lang="tr-TR" sz="2400" dirty="0"/>
              <a:t> Smart </a:t>
            </a:r>
            <a:r>
              <a:rPr lang="tr-TR" sz="2400" dirty="0" err="1" smtClean="0"/>
              <a:t>Agriculture</a:t>
            </a:r>
            <a:r>
              <a:rPr lang="tr-TR" sz="2400" dirty="0" smtClean="0"/>
              <a:t>)(</a:t>
            </a:r>
            <a:r>
              <a:rPr lang="tr-TR" sz="2400" dirty="0"/>
              <a:t>iklim dostu akıllı tarım), </a:t>
            </a:r>
            <a:r>
              <a:rPr lang="tr-TR" sz="2400" dirty="0" smtClean="0"/>
              <a:t>dört ana </a:t>
            </a:r>
            <a:r>
              <a:rPr lang="tr-TR" sz="2400" dirty="0"/>
              <a:t>eylem alanı aracılığıyla çiftçiler, araştırmacılar, özel sektör</a:t>
            </a:r>
            <a:r>
              <a:rPr lang="tr-TR" sz="2400" dirty="0" smtClean="0"/>
              <a:t>, sivil </a:t>
            </a:r>
            <a:r>
              <a:rPr lang="tr-TR" sz="2400" dirty="0"/>
              <a:t>toplum ve politikacılar tarafından iklim koşullarına </a:t>
            </a:r>
            <a:r>
              <a:rPr lang="tr-TR" sz="2400" dirty="0" smtClean="0"/>
              <a:t>dayanıklı yollara </a:t>
            </a:r>
            <a:r>
              <a:rPr lang="tr-TR" sz="2400" dirty="0"/>
              <a:t>yönelik koordineli eylemleri teşvik etmektedir</a:t>
            </a:r>
            <a:endParaRPr lang="tr-TR" sz="2400" dirty="0"/>
          </a:p>
        </p:txBody>
      </p:sp>
    </p:spTree>
    <p:extLst>
      <p:ext uri="{BB962C8B-B14F-4D97-AF65-F5344CB8AC3E}">
        <p14:creationId xmlns:p14="http://schemas.microsoft.com/office/powerpoint/2010/main" val="181868379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3046988"/>
          </a:xfrm>
          <a:prstGeom prst="rect">
            <a:avLst/>
          </a:prstGeom>
        </p:spPr>
        <p:txBody>
          <a:bodyPr wrap="square">
            <a:spAutoFit/>
          </a:bodyPr>
          <a:lstStyle/>
          <a:p>
            <a:r>
              <a:rPr lang="tr-TR" sz="2400" dirty="0"/>
              <a:t>Bunlar, </a:t>
            </a:r>
          </a:p>
          <a:p>
            <a:r>
              <a:rPr lang="tr-TR" sz="2400" dirty="0"/>
              <a:t>•Kanıt oluşturma </a:t>
            </a:r>
          </a:p>
          <a:p>
            <a:endParaRPr lang="tr-TR" sz="2400" dirty="0"/>
          </a:p>
          <a:p>
            <a:r>
              <a:rPr lang="tr-TR" sz="2400" dirty="0"/>
              <a:t>•Yerel kurumsal etkinliği arttırmak </a:t>
            </a:r>
          </a:p>
          <a:p>
            <a:endParaRPr lang="tr-TR" sz="2400" dirty="0"/>
          </a:p>
          <a:p>
            <a:r>
              <a:rPr lang="tr-TR" sz="2400" dirty="0"/>
              <a:t>•İklim ve tarım politikaları arasında tutarlılığı teşvik etmek </a:t>
            </a:r>
          </a:p>
          <a:p>
            <a:endParaRPr lang="tr-TR" sz="2400" dirty="0"/>
          </a:p>
          <a:p>
            <a:r>
              <a:rPr lang="tr-TR" sz="2400" dirty="0"/>
              <a:t>•İklim ve tarımsal finansmanı birbirine bağlama </a:t>
            </a:r>
          </a:p>
        </p:txBody>
      </p:sp>
    </p:spTree>
    <p:extLst>
      <p:ext uri="{BB962C8B-B14F-4D97-AF65-F5344CB8AC3E}">
        <p14:creationId xmlns:p14="http://schemas.microsoft.com/office/powerpoint/2010/main" val="35123641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4" descr="Okulposteri Bitkilerde Fotosentez 200 x 100 cm Fiyatı"/>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10" name="İçerik Yer Tutucusu 2">
            <a:extLst>
              <a:ext uri="{FF2B5EF4-FFF2-40B4-BE49-F238E27FC236}">
                <a16:creationId xmlns:a16="http://schemas.microsoft.com/office/drawing/2014/main" xmlns="" id="{3BA48368-3304-4857-B44C-31A0AC86B974}"/>
              </a:ext>
            </a:extLst>
          </p:cNvPr>
          <p:cNvSpPr txBox="1">
            <a:spLocks/>
          </p:cNvSpPr>
          <p:nvPr/>
        </p:nvSpPr>
        <p:spPr>
          <a:xfrm>
            <a:off x="460375" y="2060837"/>
            <a:ext cx="8286319" cy="422871"/>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tr-TR" sz="2400" b="1" dirty="0" smtClean="0"/>
              <a:t>Arazi Kullanımı</a:t>
            </a:r>
            <a:endParaRPr lang="tr-TR" sz="2400" b="1" dirty="0" smtClean="0">
              <a:latin typeface="Arial" panose="020B0604020202020204" pitchFamily="34" charset="0"/>
              <a:cs typeface="Arial" panose="020B0604020202020204" pitchFamily="34" charset="0"/>
            </a:endParaRPr>
          </a:p>
        </p:txBody>
      </p:sp>
      <p:pic>
        <p:nvPicPr>
          <p:cNvPr id="3" name="Resim 2"/>
          <p:cNvPicPr>
            <a:picLocks noChangeAspect="1"/>
          </p:cNvPicPr>
          <p:nvPr/>
        </p:nvPicPr>
        <p:blipFill rotWithShape="1">
          <a:blip r:embed="rId3"/>
          <a:srcRect l="20946" t="16967" r="21757" b="28018"/>
          <a:stretch/>
        </p:blipFill>
        <p:spPr>
          <a:xfrm>
            <a:off x="556055" y="4384206"/>
            <a:ext cx="4297708" cy="2473793"/>
          </a:xfrm>
          <a:prstGeom prst="rect">
            <a:avLst/>
          </a:prstGeom>
          <a:ln>
            <a:solidFill>
              <a:schemeClr val="tx1"/>
            </a:solidFill>
          </a:ln>
        </p:spPr>
      </p:pic>
      <p:pic>
        <p:nvPicPr>
          <p:cNvPr id="5" name="Picture 6" descr="Garden: Planning | Enjoy this beautiful day | Farm layout, Garden planing,  Garden layout veget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9456" y="4384206"/>
            <a:ext cx="3797238" cy="243126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6" name="Picture 2" descr="Urge la Ley de Ordenamiento Territorial en Rep. Dom.? – Movilidad Urbana 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056" y="2483708"/>
            <a:ext cx="8190638" cy="183842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0441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3785652"/>
          </a:xfrm>
          <a:prstGeom prst="rect">
            <a:avLst/>
          </a:prstGeom>
        </p:spPr>
        <p:txBody>
          <a:bodyPr wrap="square">
            <a:spAutoFit/>
          </a:bodyPr>
          <a:lstStyle/>
          <a:p>
            <a:r>
              <a:rPr lang="tr-TR" sz="2400" b="1" dirty="0" smtClean="0"/>
              <a:t>İklim Dostu </a:t>
            </a:r>
            <a:r>
              <a:rPr lang="tr-TR" sz="2400" b="1" dirty="0"/>
              <a:t>Akıllı Tarım Uygulamalarının Emisyon </a:t>
            </a:r>
            <a:r>
              <a:rPr lang="tr-TR" sz="2400" b="1" dirty="0" err="1"/>
              <a:t>Azaltım</a:t>
            </a:r>
            <a:r>
              <a:rPr lang="tr-TR" sz="2400" b="1" dirty="0"/>
              <a:t> </a:t>
            </a:r>
            <a:r>
              <a:rPr lang="tr-TR" sz="2400" b="1" dirty="0" smtClean="0"/>
              <a:t>Ve Gıda </a:t>
            </a:r>
            <a:r>
              <a:rPr lang="tr-TR" sz="2400" b="1" dirty="0"/>
              <a:t>Güvenliğine </a:t>
            </a:r>
            <a:r>
              <a:rPr lang="tr-TR" sz="2400" b="1" dirty="0" smtClean="0"/>
              <a:t>Etkisi </a:t>
            </a:r>
          </a:p>
          <a:p>
            <a:endParaRPr lang="tr-TR" sz="2400" dirty="0"/>
          </a:p>
          <a:p>
            <a:r>
              <a:rPr lang="tr-TR" sz="2400" dirty="0" smtClean="0"/>
              <a:t>Tarımın iklim </a:t>
            </a:r>
            <a:r>
              <a:rPr lang="tr-TR" sz="2400" dirty="0"/>
              <a:t>değişikliğini hafifletmesi fikri </a:t>
            </a:r>
            <a:r>
              <a:rPr lang="tr-TR" sz="2400" dirty="0" smtClean="0"/>
              <a:t>şudur. </a:t>
            </a:r>
            <a:r>
              <a:rPr lang="tr-TR" sz="2400" dirty="0"/>
              <a:t>Sektörün </a:t>
            </a:r>
            <a:r>
              <a:rPr lang="tr-TR" sz="2400" dirty="0" smtClean="0"/>
              <a:t>gıda güvenliği </a:t>
            </a:r>
            <a:r>
              <a:rPr lang="tr-TR" sz="2400" dirty="0"/>
              <a:t>açısından önemi nedeniyle tartışmalı, ancak </a:t>
            </a:r>
            <a:r>
              <a:rPr lang="tr-TR" sz="2400" dirty="0" smtClean="0"/>
              <a:t>tarımın gelecekteki </a:t>
            </a:r>
            <a:r>
              <a:rPr lang="tr-TR" sz="2400" dirty="0"/>
              <a:t>gıda güvenliğini tehdit eden önemli bir </a:t>
            </a:r>
            <a:r>
              <a:rPr lang="tr-TR" sz="2400" dirty="0" smtClean="0"/>
              <a:t>emisyon artışı </a:t>
            </a:r>
            <a:r>
              <a:rPr lang="tr-TR" sz="2400" dirty="0"/>
              <a:t>kaynağı olduğu tahmin </a:t>
            </a:r>
            <a:r>
              <a:rPr lang="tr-TR" sz="2400" dirty="0" smtClean="0"/>
              <a:t>edilmektedir. </a:t>
            </a:r>
            <a:r>
              <a:rPr lang="tr-TR" sz="2400" dirty="0"/>
              <a:t>Bu nedenle </a:t>
            </a:r>
            <a:r>
              <a:rPr lang="tr-TR" sz="2400" dirty="0" smtClean="0"/>
              <a:t>iklim dostu </a:t>
            </a:r>
            <a:r>
              <a:rPr lang="tr-TR" sz="2400" dirty="0"/>
              <a:t>akıllı tarım, gıda güvenliğini </a:t>
            </a:r>
            <a:r>
              <a:rPr lang="tr-TR" sz="2400" dirty="0" err="1"/>
              <a:t>önceliklendirmekle</a:t>
            </a:r>
            <a:r>
              <a:rPr lang="tr-TR" sz="2400" dirty="0"/>
              <a:t> birlikte</a:t>
            </a:r>
            <a:r>
              <a:rPr lang="tr-TR" sz="2400" dirty="0" smtClean="0"/>
              <a:t>, azaltma </a:t>
            </a:r>
            <a:r>
              <a:rPr lang="tr-TR" sz="2400" dirty="0"/>
              <a:t>faydalarının yakalanma potansiyelini ve maliyetlerini </a:t>
            </a:r>
            <a:r>
              <a:rPr lang="tr-TR" sz="2400" dirty="0" smtClean="0"/>
              <a:t>de dikkate almaktadır.</a:t>
            </a:r>
            <a:endParaRPr lang="tr-TR" sz="2400" dirty="0"/>
          </a:p>
        </p:txBody>
      </p:sp>
    </p:spTree>
    <p:extLst>
      <p:ext uri="{BB962C8B-B14F-4D97-AF65-F5344CB8AC3E}">
        <p14:creationId xmlns:p14="http://schemas.microsoft.com/office/powerpoint/2010/main" val="34079667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58346" y="2186947"/>
            <a:ext cx="8204886" cy="4216539"/>
          </a:xfrm>
          <a:prstGeom prst="rect">
            <a:avLst/>
          </a:prstGeom>
        </p:spPr>
        <p:txBody>
          <a:bodyPr wrap="square">
            <a:spAutoFit/>
          </a:bodyPr>
          <a:lstStyle/>
          <a:p>
            <a:r>
              <a:rPr lang="fi-FI" sz="2400" b="1" dirty="0"/>
              <a:t>Tarıma Yön Veren Yeni </a:t>
            </a:r>
            <a:r>
              <a:rPr lang="fi-FI" sz="2400" b="1" dirty="0" smtClean="0"/>
              <a:t>Teknolojiler</a:t>
            </a:r>
            <a:endParaRPr lang="tr-TR" sz="2400" b="1" dirty="0" smtClean="0"/>
          </a:p>
          <a:p>
            <a:endParaRPr lang="tr-TR" sz="2400" dirty="0"/>
          </a:p>
          <a:p>
            <a:r>
              <a:rPr lang="tr-TR" sz="2400" dirty="0"/>
              <a:t>1.İklim Dostu Akıllı Tarım Uygulamalarında Bulut Çözümleri</a:t>
            </a:r>
          </a:p>
          <a:p>
            <a:r>
              <a:rPr lang="tr-TR" sz="2400" dirty="0"/>
              <a:t>2.Telekomünikasyon Şirketlerinin Diğer Akıllı Tarım Çözümleri;</a:t>
            </a:r>
          </a:p>
          <a:p>
            <a:r>
              <a:rPr lang="tr-TR" sz="2400" dirty="0" smtClean="0"/>
              <a:t>3.Çiftçi </a:t>
            </a:r>
            <a:r>
              <a:rPr lang="tr-TR" sz="2400" dirty="0"/>
              <a:t>Kulübü</a:t>
            </a:r>
          </a:p>
          <a:p>
            <a:r>
              <a:rPr lang="tr-TR" sz="2400" dirty="0"/>
              <a:t>4.Yeni Nesil Mobil </a:t>
            </a:r>
            <a:r>
              <a:rPr lang="tr-TR" sz="2400" dirty="0" smtClean="0"/>
              <a:t>Traktörler</a:t>
            </a:r>
          </a:p>
          <a:p>
            <a:r>
              <a:rPr lang="tr-TR" sz="2400" dirty="0"/>
              <a:t>5.Topraksız </a:t>
            </a:r>
            <a:r>
              <a:rPr lang="tr-TR" sz="2400" dirty="0" smtClean="0"/>
              <a:t>Tarım</a:t>
            </a:r>
          </a:p>
          <a:p>
            <a:r>
              <a:rPr lang="tr-TR" sz="2400" dirty="0"/>
              <a:t>6.Dijital Tarım </a:t>
            </a:r>
            <a:r>
              <a:rPr lang="tr-TR" sz="2400" dirty="0" smtClean="0"/>
              <a:t>Makinaları</a:t>
            </a:r>
          </a:p>
          <a:p>
            <a:r>
              <a:rPr lang="tr-TR" sz="2400" dirty="0" smtClean="0"/>
              <a:t>7.Nanoteknoloji</a:t>
            </a:r>
          </a:p>
          <a:p>
            <a:r>
              <a:rPr lang="tr-TR" sz="2400" dirty="0" smtClean="0"/>
              <a:t>8.Robotikler</a:t>
            </a:r>
          </a:p>
          <a:p>
            <a:r>
              <a:rPr lang="tr-TR" sz="2400" dirty="0"/>
              <a:t>9.Akıllı Sulama Sistemleri</a:t>
            </a:r>
          </a:p>
        </p:txBody>
      </p:sp>
    </p:spTree>
    <p:extLst>
      <p:ext uri="{BB962C8B-B14F-4D97-AF65-F5344CB8AC3E}">
        <p14:creationId xmlns:p14="http://schemas.microsoft.com/office/powerpoint/2010/main" val="5599905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ED5AD2A7-2B86-81CC-82DE-A40349182E67}"/>
              </a:ext>
            </a:extLst>
          </p:cNvPr>
          <p:cNvSpPr txBox="1"/>
          <p:nvPr/>
        </p:nvSpPr>
        <p:spPr>
          <a:xfrm>
            <a:off x="3584575" y="3587234"/>
            <a:ext cx="1974850" cy="369332"/>
          </a:xfrm>
          <a:prstGeom prst="rect">
            <a:avLst/>
          </a:prstGeom>
          <a:noFill/>
        </p:spPr>
        <p:txBody>
          <a:bodyPr wrap="square">
            <a:spAutoFit/>
          </a:bodyPr>
          <a:lstStyle/>
          <a:p>
            <a:r>
              <a:rPr lang="en-US" sz="1800" b="1" dirty="0">
                <a:latin typeface="+mn-lt"/>
                <a:cs typeface="Times New Roman" panose="02020603050405020304" pitchFamily="18" charset="0"/>
              </a:rPr>
              <a:t>TEŞEKKÜR EDERİM</a:t>
            </a:r>
            <a:endParaRPr lang="tr-TR" dirty="0"/>
          </a:p>
        </p:txBody>
      </p:sp>
    </p:spTree>
    <p:extLst>
      <p:ext uri="{BB962C8B-B14F-4D97-AF65-F5344CB8AC3E}">
        <p14:creationId xmlns:p14="http://schemas.microsoft.com/office/powerpoint/2010/main" val="17060074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2125362"/>
            <a:ext cx="8229600" cy="4000801"/>
          </a:xfrm>
        </p:spPr>
        <p:txBody>
          <a:bodyPr/>
          <a:lstStyle/>
          <a:p>
            <a:pPr marL="0" indent="0" algn="ctr">
              <a:buNone/>
            </a:pPr>
            <a:r>
              <a:rPr lang="tr-TR" sz="2400" b="1" dirty="0" smtClean="0"/>
              <a:t>Ürün deseni planı</a:t>
            </a:r>
          </a:p>
          <a:p>
            <a:pPr algn="just"/>
            <a:r>
              <a:rPr lang="tr-TR" sz="2400" dirty="0" smtClean="0"/>
              <a:t>İşletmeler bitkisel </a:t>
            </a:r>
            <a:r>
              <a:rPr lang="tr-TR" sz="2400" dirty="0"/>
              <a:t>üretimde; arazi tipini, ekeceği tohumda ne kadar ürün alacağını, tarımsal girdilerin durumu ya da maliyetini, hava koşullarını, ürün fiyatlarını, gıda talebini, sermaye ve üretim maliyetini, hayvansal üretimde de; yetiştireceği hayvanın türü ve ırkını, alacağı ürün miktarını ve üretimde kullanacağı girdiler gibi birçok etmene bağlı olarak üretim planlamasını yapmaya çalışır.</a:t>
            </a:r>
          </a:p>
          <a:p>
            <a:endParaRPr lang="tr-TR" dirty="0"/>
          </a:p>
        </p:txBody>
      </p:sp>
    </p:spTree>
    <p:extLst>
      <p:ext uri="{BB962C8B-B14F-4D97-AF65-F5344CB8AC3E}">
        <p14:creationId xmlns:p14="http://schemas.microsoft.com/office/powerpoint/2010/main" val="21857350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2137719"/>
            <a:ext cx="8229600" cy="3988444"/>
          </a:xfrm>
        </p:spPr>
        <p:txBody>
          <a:bodyPr/>
          <a:lstStyle/>
          <a:p>
            <a:r>
              <a:rPr lang="tr-TR" sz="2400" dirty="0" smtClean="0"/>
              <a:t>Bunların yanı sıra </a:t>
            </a:r>
            <a:r>
              <a:rPr lang="tr-TR" sz="2400" dirty="0"/>
              <a:t>giderek gözlemlenen küresel ısınma, yer altı sularının yanlış kullanımı ve altyapı (baraj, sulama </a:t>
            </a:r>
            <a:r>
              <a:rPr lang="tr-TR" sz="2400" dirty="0" err="1"/>
              <a:t>göleti</a:t>
            </a:r>
            <a:r>
              <a:rPr lang="tr-TR" sz="2400" dirty="0"/>
              <a:t> vb.) yetersizliği nedeniyle tarımsal sulamada yaşanan önemli sıkıntılar da söz konusudur.</a:t>
            </a:r>
          </a:p>
          <a:p>
            <a:r>
              <a:rPr lang="tr-TR" sz="2400" dirty="0"/>
              <a:t>Çiftçi bu etmenlerin kimilerini ölçebilir ve sayısallaştırılabilir, ancak bunların bir kısmının gerçeğe yakın bir şekilde öngörmesi zordur.</a:t>
            </a:r>
          </a:p>
          <a:p>
            <a:r>
              <a:rPr lang="tr-TR" sz="2400" dirty="0"/>
              <a:t>Çiftçinin kendi dışındaki çok sayıda etmen</a:t>
            </a:r>
            <a:r>
              <a:rPr lang="tr-TR" sz="2400" dirty="0" smtClean="0"/>
              <a:t>, sağlıklı </a:t>
            </a:r>
            <a:r>
              <a:rPr lang="tr-TR" sz="2400" dirty="0"/>
              <a:t>bir  üretim planlaması yapmasını sınırlar.</a:t>
            </a:r>
          </a:p>
          <a:p>
            <a:endParaRPr lang="tr-TR" dirty="0"/>
          </a:p>
        </p:txBody>
      </p:sp>
      <p:pic>
        <p:nvPicPr>
          <p:cNvPr id="12289" name="Resim 1" descr="Skip Navigation Links">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200"/>
            <a:ext cx="9525" cy="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74459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2137719"/>
            <a:ext cx="8229600" cy="3988444"/>
          </a:xfrm>
        </p:spPr>
        <p:txBody>
          <a:bodyPr/>
          <a:lstStyle/>
          <a:p>
            <a:pPr marL="0" indent="0" algn="ctr">
              <a:buNone/>
            </a:pPr>
            <a:r>
              <a:rPr lang="tr-TR" sz="2400" b="1" dirty="0"/>
              <a:t>Ürün deseni eylem planları </a:t>
            </a:r>
            <a:r>
              <a:rPr lang="tr-TR" sz="2400" b="1" dirty="0" smtClean="0"/>
              <a:t>ilişkisi</a:t>
            </a:r>
          </a:p>
          <a:p>
            <a:pPr marL="0" indent="0" algn="ctr">
              <a:buNone/>
            </a:pPr>
            <a:endParaRPr lang="tr-TR" sz="2400" b="1" dirty="0" smtClean="0"/>
          </a:p>
          <a:p>
            <a:r>
              <a:rPr lang="tr-TR" sz="2400" dirty="0"/>
              <a:t>Ürün deseni; bitkisel üretim yapılan alanlarda yetiştiriciliği bulunan her türlü bitki çeşidini ifade etmek için kullanılır. Arpa, buğday, vb. olarak tanımlanır. Topraklarda sürdürülebilir bir üretim sağlanabilmesi için ise ekim nöbeti (münavebe-rotasyon) uygulanır. </a:t>
            </a: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pic>
        <p:nvPicPr>
          <p:cNvPr id="12289" name="Resim 1" descr="Skip Navigation Links">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200"/>
            <a:ext cx="9525" cy="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40856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a:extLst>
              <a:ext uri="{FF2B5EF4-FFF2-40B4-BE49-F238E27FC236}">
                <a16:creationId xmlns:a16="http://schemas.microsoft.com/office/drawing/2014/main" xmlns="" id="{ED5AD2A7-2B86-81CC-82DE-A40349182E67}"/>
              </a:ext>
            </a:extLst>
          </p:cNvPr>
          <p:cNvSpPr txBox="1"/>
          <p:nvPr/>
        </p:nvSpPr>
        <p:spPr>
          <a:xfrm>
            <a:off x="457200" y="2055503"/>
            <a:ext cx="8229600" cy="461665"/>
          </a:xfrm>
          <a:prstGeom prst="rect">
            <a:avLst/>
          </a:prstGeom>
          <a:noFill/>
        </p:spPr>
        <p:txBody>
          <a:bodyPr wrap="square">
            <a:spAutoFit/>
          </a:bodyPr>
          <a:lstStyle/>
          <a:p>
            <a:pPr algn="ctr"/>
            <a:r>
              <a:rPr lang="tr-TR" sz="2400" b="1" dirty="0" smtClean="0">
                <a:cs typeface="Times New Roman" panose="02020603050405020304" pitchFamily="18" charset="0"/>
              </a:rPr>
              <a:t>Ekim Nöbeti</a:t>
            </a:r>
            <a:endParaRPr lang="tr-TR" sz="2400" dirty="0"/>
          </a:p>
        </p:txBody>
      </p:sp>
      <p:pic>
        <p:nvPicPr>
          <p:cNvPr id="2050" name="Picture 2" descr="Nöbetleşe Ekim Nedir? Sebzede Mahsül Rotasyonu | Ege Pazarınd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372" y="2517167"/>
            <a:ext cx="7859347" cy="4097189"/>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457200" y="2286335"/>
            <a:ext cx="7852144" cy="600164"/>
          </a:xfrm>
          <a:prstGeom prst="rect">
            <a:avLst/>
          </a:prstGeom>
        </p:spPr>
        <p:txBody>
          <a:bodyPr wrap="square">
            <a:spAutoFit/>
          </a:bodyPr>
          <a:lstStyle/>
          <a:p>
            <a:endParaRPr lang="tr-TR" sz="900" dirty="0">
              <a:solidFill>
                <a:srgbClr val="000000"/>
              </a:solidFill>
              <a:latin typeface="Calibri" panose="020F0502020204030204" pitchFamily="34" charset="0"/>
            </a:endParaRPr>
          </a:p>
          <a:p>
            <a:pPr algn="ctr"/>
            <a:r>
              <a:rPr lang="tr-TR" sz="2400" dirty="0" smtClean="0">
                <a:latin typeface="Calibri" panose="020F0502020204030204" pitchFamily="34" charset="0"/>
              </a:rPr>
              <a:t>Belirli </a:t>
            </a:r>
            <a:r>
              <a:rPr lang="tr-TR" sz="2400" dirty="0">
                <a:latin typeface="Calibri" panose="020F0502020204030204" pitchFamily="34" charset="0"/>
              </a:rPr>
              <a:t>sıra </a:t>
            </a:r>
            <a:r>
              <a:rPr lang="tr-TR" sz="2400" dirty="0" smtClean="0">
                <a:latin typeface="Calibri" panose="020F0502020204030204" pitchFamily="34" charset="0"/>
              </a:rPr>
              <a:t>ile, 	Sürdürülebilirlik,	Verimlilik </a:t>
            </a:r>
            <a:endParaRPr lang="tr-TR" sz="2400" dirty="0"/>
          </a:p>
        </p:txBody>
      </p:sp>
    </p:spTree>
    <p:extLst>
      <p:ext uri="{BB962C8B-B14F-4D97-AF65-F5344CB8AC3E}">
        <p14:creationId xmlns:p14="http://schemas.microsoft.com/office/powerpoint/2010/main" val="19141779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3135</TotalTime>
  <Words>2571</Words>
  <Application>Microsoft Office PowerPoint</Application>
  <PresentationFormat>Ekran Gösterisi (4:3)</PresentationFormat>
  <Paragraphs>230</Paragraphs>
  <Slides>52</Slides>
  <Notes>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52</vt:i4>
      </vt:variant>
    </vt:vector>
  </HeadingPairs>
  <TitlesOfParts>
    <vt:vector size="58" baseType="lpstr">
      <vt:lpstr>ＭＳ Ｐゴシック</vt:lpstr>
      <vt:lpstr>Arial</vt:lpstr>
      <vt:lpstr>Calibri</vt:lpstr>
      <vt:lpstr>Calibri Light</vt:lpstr>
      <vt:lpstr>Times New Roman</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gizem akgulgil</dc:creator>
  <cp:lastModifiedBy>Microsoft hesabı</cp:lastModifiedBy>
  <cp:revision>135</cp:revision>
  <dcterms:created xsi:type="dcterms:W3CDTF">2019-08-01T13:31:46Z</dcterms:created>
  <dcterms:modified xsi:type="dcterms:W3CDTF">2023-05-31T09:37:43Z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lyLanguageRun">
    <vt:lpwstr>true</vt:lpwstr>
  </property>
</Properties>
</file>