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43"/>
  </p:notesMasterIdLst>
  <p:sldIdLst>
    <p:sldId id="256" r:id="rId2"/>
    <p:sldId id="396" r:id="rId3"/>
    <p:sldId id="397" r:id="rId4"/>
    <p:sldId id="398" r:id="rId5"/>
    <p:sldId id="399" r:id="rId6"/>
    <p:sldId id="400" r:id="rId7"/>
    <p:sldId id="401" r:id="rId8"/>
    <p:sldId id="403" r:id="rId9"/>
    <p:sldId id="404" r:id="rId10"/>
    <p:sldId id="405" r:id="rId11"/>
    <p:sldId id="406" r:id="rId12"/>
    <p:sldId id="415" r:id="rId13"/>
    <p:sldId id="416" r:id="rId14"/>
    <p:sldId id="410" r:id="rId15"/>
    <p:sldId id="411" r:id="rId16"/>
    <p:sldId id="413" r:id="rId17"/>
    <p:sldId id="412" r:id="rId18"/>
    <p:sldId id="414" r:id="rId19"/>
    <p:sldId id="417" r:id="rId20"/>
    <p:sldId id="418" r:id="rId21"/>
    <p:sldId id="419" r:id="rId22"/>
    <p:sldId id="420" r:id="rId23"/>
    <p:sldId id="421" r:id="rId24"/>
    <p:sldId id="422" r:id="rId25"/>
    <p:sldId id="423" r:id="rId26"/>
    <p:sldId id="424" r:id="rId27"/>
    <p:sldId id="425" r:id="rId28"/>
    <p:sldId id="426" r:id="rId29"/>
    <p:sldId id="427" r:id="rId30"/>
    <p:sldId id="428" r:id="rId31"/>
    <p:sldId id="429" r:id="rId32"/>
    <p:sldId id="430" r:id="rId33"/>
    <p:sldId id="431" r:id="rId34"/>
    <p:sldId id="432" r:id="rId35"/>
    <p:sldId id="434" r:id="rId36"/>
    <p:sldId id="435" r:id="rId37"/>
    <p:sldId id="436" r:id="rId38"/>
    <p:sldId id="433" r:id="rId39"/>
    <p:sldId id="437" r:id="rId40"/>
    <p:sldId id="438" r:id="rId41"/>
    <p:sldId id="308"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weł Suśniak (PAW)" initials="PS(" lastIdx="1" clrIdx="0">
    <p:extLst>
      <p:ext uri="{19B8F6BF-5375-455C-9EA6-DF929625EA0E}">
        <p15:presenceInfo xmlns:p15="http://schemas.microsoft.com/office/powerpoint/2012/main" userId="S::PAW@NIRAS-IC.PL::736355bf-973a-499d-ac1a-6300c7e8cdf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5B7A7C-B4B6-4BE2-AE11-CCFD184775BB}" v="3" dt="2022-10-20T21:47:17.4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95" autoAdjust="0"/>
    <p:restoredTop sz="94626"/>
  </p:normalViewPr>
  <p:slideViewPr>
    <p:cSldViewPr snapToGrid="0" snapToObjects="1">
      <p:cViewPr varScale="1">
        <p:scale>
          <a:sx n="105" d="100"/>
          <a:sy n="105" d="100"/>
        </p:scale>
        <p:origin x="1592" y="176"/>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12CE76-41C4-451D-A9B5-A182381CB4C6}" type="datetimeFigureOut">
              <a:rPr lang="tr-TR" smtClean="0"/>
              <a:t>1.06.2023</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5C6F14-6E04-4F95-BDF9-E448F892B5D5}" type="slidenum">
              <a:rPr lang="tr-TR" smtClean="0"/>
              <a:t>‹#›</a:t>
            </a:fld>
            <a:endParaRPr lang="tr-TR"/>
          </a:p>
        </p:txBody>
      </p:sp>
    </p:spTree>
    <p:extLst>
      <p:ext uri="{BB962C8B-B14F-4D97-AF65-F5344CB8AC3E}">
        <p14:creationId xmlns:p14="http://schemas.microsoft.com/office/powerpoint/2010/main" val="4059544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a:prstGeom prst="rect">
            <a:avLst/>
          </a:prstGeom>
        </p:spPr>
        <p:txBody>
          <a:bodyPr/>
          <a:lstStyle>
            <a:lvl1pPr>
              <a:defRPr>
                <a:solidFill>
                  <a:schemeClr val="tx1"/>
                </a:solidFill>
              </a:defRPr>
            </a:lvl1pPr>
          </a:lstStyle>
          <a:p>
            <a:pPr algn="ctr">
              <a:defRPr/>
            </a:pPr>
            <a:r>
              <a:rPr lang="tr-TR" sz="4400" b="1" dirty="0">
                <a:solidFill>
                  <a:schemeClr val="bg1"/>
                </a:solidFill>
                <a:latin typeface="Arial" panose="020B0604020202020204" pitchFamily="34" charset="0"/>
              </a:rPr>
              <a:t>Metodolojisi Oluşturularak Suların Tarımsal Kirliliğe Karşı Suların Korunması Projesi</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pic>
        <p:nvPicPr>
          <p:cNvPr id="5" name="Picture 4">
            <a:extLst>
              <a:ext uri="{FF2B5EF4-FFF2-40B4-BE49-F238E27FC236}">
                <a16:creationId xmlns:a16="http://schemas.microsoft.com/office/drawing/2014/main" id="{DD5F86FF-0A6A-4418-9F85-2E81B52051F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2000" y="6313355"/>
            <a:ext cx="8280000" cy="528511"/>
          </a:xfrm>
          <a:prstGeom prst="rect">
            <a:avLst/>
          </a:prstGeom>
        </p:spPr>
      </p:pic>
    </p:spTree>
    <p:extLst>
      <p:ext uri="{BB962C8B-B14F-4D97-AF65-F5344CB8AC3E}">
        <p14:creationId xmlns:p14="http://schemas.microsoft.com/office/powerpoint/2010/main" val="232007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491066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50445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89882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C0297F02-C4DA-374C-BDD0-899B50B40B25}" type="datetimeFigureOut">
              <a:rPr lang="en-US" smtClean="0"/>
              <a:t>6/1/23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8379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C0297F02-C4DA-374C-BDD0-899B50B40B25}" type="datetimeFigureOut">
              <a:rPr lang="en-US" smtClean="0"/>
              <a:t>6/1/23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1758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C0297F02-C4DA-374C-BDD0-899B50B40B25}" type="datetimeFigureOut">
              <a:rPr lang="en-US" smtClean="0"/>
              <a:t>6/1/23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29836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C0297F02-C4DA-374C-BDD0-899B50B40B25}" type="datetimeFigureOut">
              <a:rPr lang="en-US" smtClean="0"/>
              <a:t>6/1/23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0673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297F02-C4DA-374C-BDD0-899B50B40B25}" type="datetimeFigureOut">
              <a:rPr lang="en-US" smtClean="0"/>
              <a:t>6/1/23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5267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6389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69296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97F02-C4DA-374C-BDD0-899B50B40B25}" type="datetimeFigureOut">
              <a:rPr lang="en-US" smtClean="0"/>
              <a:t>6/1/23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8BF92E-1F21-5049-8527-CC168C76B754}" type="slidenum">
              <a:rPr lang="en-US" smtClean="0"/>
              <a:t>‹#›</a:t>
            </a:fld>
            <a:endParaRPr lang="en-US"/>
          </a:p>
        </p:txBody>
      </p:sp>
      <p:grpSp>
        <p:nvGrpSpPr>
          <p:cNvPr id="7" name="Group 6">
            <a:extLst>
              <a:ext uri="{FF2B5EF4-FFF2-40B4-BE49-F238E27FC236}">
                <a16:creationId xmlns:a16="http://schemas.microsoft.com/office/drawing/2014/main" id="{46A597EA-88A8-48FA-A764-5AF77E9C72DC}"/>
              </a:ext>
            </a:extLst>
          </p:cNvPr>
          <p:cNvGrpSpPr/>
          <p:nvPr userDrawn="1"/>
        </p:nvGrpSpPr>
        <p:grpSpPr>
          <a:xfrm>
            <a:off x="3402000" y="90971"/>
            <a:ext cx="2465400" cy="1509229"/>
            <a:chOff x="3330017" y="103200"/>
            <a:chExt cx="2465400" cy="1509229"/>
          </a:xfrm>
        </p:grpSpPr>
        <p:grpSp>
          <p:nvGrpSpPr>
            <p:cNvPr id="8" name="Group 5">
              <a:extLst>
                <a:ext uri="{FF2B5EF4-FFF2-40B4-BE49-F238E27FC236}">
                  <a16:creationId xmlns:a16="http://schemas.microsoft.com/office/drawing/2014/main" id="{987DDE0C-094C-4264-85A7-E8F12D17AD51}"/>
                </a:ext>
              </a:extLst>
            </p:cNvPr>
            <p:cNvGrpSpPr>
              <a:grpSpLocks noChangeAspect="1"/>
            </p:cNvGrpSpPr>
            <p:nvPr userDrawn="1"/>
          </p:nvGrpSpPr>
          <p:grpSpPr bwMode="auto">
            <a:xfrm>
              <a:off x="3348583" y="103200"/>
              <a:ext cx="2446834" cy="1116000"/>
              <a:chOff x="1719" y="5256"/>
              <a:chExt cx="8295" cy="3780"/>
            </a:xfrm>
          </p:grpSpPr>
          <p:sp>
            <p:nvSpPr>
              <p:cNvPr id="10" name="Rectangle 6">
                <a:extLst>
                  <a:ext uri="{FF2B5EF4-FFF2-40B4-BE49-F238E27FC236}">
                    <a16:creationId xmlns:a16="http://schemas.microsoft.com/office/drawing/2014/main" id="{A2302F2B-6EA3-4FE1-AF3B-21F613CC2A34}"/>
                  </a:ext>
                </a:extLst>
              </p:cNvPr>
              <p:cNvSpPr>
                <a:spLocks noChangeAspect="1" noChangeArrowheads="1"/>
              </p:cNvSpPr>
              <p:nvPr/>
            </p:nvSpPr>
            <p:spPr bwMode="auto">
              <a:xfrm>
                <a:off x="2601" y="6304"/>
                <a:ext cx="2160" cy="16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fr-FR" sz="2400" dirty="0">
                  <a:solidFill>
                    <a:prstClr val="black"/>
                  </a:solidFill>
                  <a:latin typeface="Arial" charset="0"/>
                  <a:ea typeface="ＭＳ Ｐゴシック" pitchFamily="34" charset="-128"/>
                  <a:cs typeface="Arial" charset="0"/>
                </a:endParaRPr>
              </a:p>
            </p:txBody>
          </p:sp>
          <p:grpSp>
            <p:nvGrpSpPr>
              <p:cNvPr id="11" name="Group 7">
                <a:extLst>
                  <a:ext uri="{FF2B5EF4-FFF2-40B4-BE49-F238E27FC236}">
                    <a16:creationId xmlns:a16="http://schemas.microsoft.com/office/drawing/2014/main" id="{F149B3FC-99C8-4855-ADBB-11304A3A4F22}"/>
                  </a:ext>
                </a:extLst>
              </p:cNvPr>
              <p:cNvGrpSpPr>
                <a:grpSpLocks noChangeAspect="1"/>
              </p:cNvGrpSpPr>
              <p:nvPr/>
            </p:nvGrpSpPr>
            <p:grpSpPr bwMode="auto">
              <a:xfrm>
                <a:off x="1719" y="5256"/>
                <a:ext cx="8295" cy="3780"/>
                <a:chOff x="1719" y="5256"/>
                <a:chExt cx="8295" cy="3780"/>
              </a:xfrm>
            </p:grpSpPr>
            <p:sp>
              <p:nvSpPr>
                <p:cNvPr id="12" name="Rectangle 8">
                  <a:extLst>
                    <a:ext uri="{FF2B5EF4-FFF2-40B4-BE49-F238E27FC236}">
                      <a16:creationId xmlns:a16="http://schemas.microsoft.com/office/drawing/2014/main" id="{FC40341F-76B5-403F-8C50-C3BF2D3DE97C}"/>
                    </a:ext>
                  </a:extLst>
                </p:cNvPr>
                <p:cNvSpPr>
                  <a:spLocks noChangeAspect="1" noChangeArrowheads="1"/>
                </p:cNvSpPr>
                <p:nvPr/>
              </p:nvSpPr>
              <p:spPr bwMode="auto">
                <a:xfrm>
                  <a:off x="2265" y="6422"/>
                  <a:ext cx="2418" cy="15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00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fr-FR" sz="2400" dirty="0">
                    <a:solidFill>
                      <a:prstClr val="black"/>
                    </a:solidFill>
                    <a:latin typeface="Arial" charset="0"/>
                    <a:ea typeface="ＭＳ Ｐゴシック" pitchFamily="34" charset="-128"/>
                    <a:cs typeface="Arial" charset="0"/>
                  </a:endParaRPr>
                </a:p>
              </p:txBody>
            </p:sp>
            <p:pic>
              <p:nvPicPr>
                <p:cNvPr id="13" name="Picture 9" descr="ab_tr_en_color2">
                  <a:extLst>
                    <a:ext uri="{FF2B5EF4-FFF2-40B4-BE49-F238E27FC236}">
                      <a16:creationId xmlns:a16="http://schemas.microsoft.com/office/drawing/2014/main" id="{523C7F66-9404-4B1D-93A6-C2D7387B2D91}"/>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719" y="5256"/>
                  <a:ext cx="8295" cy="378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9" name="Text Box 10">
              <a:extLst>
                <a:ext uri="{FF2B5EF4-FFF2-40B4-BE49-F238E27FC236}">
                  <a16:creationId xmlns:a16="http://schemas.microsoft.com/office/drawing/2014/main" id="{73797C34-B0D5-4901-92EF-A3A18310EB0A}"/>
                </a:ext>
              </a:extLst>
            </p:cNvPr>
            <p:cNvSpPr txBox="1">
              <a:spLocks noChangeArrowheads="1"/>
            </p:cNvSpPr>
            <p:nvPr userDrawn="1"/>
          </p:nvSpPr>
          <p:spPr bwMode="auto">
            <a:xfrm>
              <a:off x="3330017" y="1143000"/>
              <a:ext cx="2340000" cy="4694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algn="ctr" defTabSz="914400" eaLnBrk="0" fontAlgn="base" hangingPunct="0">
                <a:spcBef>
                  <a:spcPct val="0"/>
                </a:spcBef>
              </a:pPr>
              <a:r>
                <a:rPr lang="tr-TR" altLang="fr-FR" sz="800" dirty="0">
                  <a:solidFill>
                    <a:prstClr val="black"/>
                  </a:solidFill>
                  <a:latin typeface="Arial" panose="020B0604020202020204" pitchFamily="34" charset="0"/>
                  <a:ea typeface="ＭＳ Ｐゴシック" pitchFamily="34" charset="-128"/>
                  <a:cs typeface="Arial" panose="020B0604020202020204" pitchFamily="34" charset="0"/>
                </a:rPr>
                <a:t>Bu proje Avrupa Birliği ve Türkiye Cumhuriyeti tarafından finanse edilmektedir.</a:t>
              </a:r>
              <a:endParaRPr lang="fr-FR" altLang="fr-FR" sz="800" dirty="0">
                <a:solidFill>
                  <a:prstClr val="black"/>
                </a:solidFill>
                <a:latin typeface="Arial" panose="020B0604020202020204" pitchFamily="34" charset="0"/>
                <a:ea typeface="ＭＳ Ｐゴシック" pitchFamily="34" charset="-128"/>
                <a:cs typeface="Arial" panose="020B0604020202020204" pitchFamily="34" charset="0"/>
              </a:endParaRPr>
            </a:p>
          </p:txBody>
        </p:sp>
      </p:grpSp>
      <p:sp>
        <p:nvSpPr>
          <p:cNvPr id="14" name="TextBox 13">
            <a:extLst>
              <a:ext uri="{FF2B5EF4-FFF2-40B4-BE49-F238E27FC236}">
                <a16:creationId xmlns:a16="http://schemas.microsoft.com/office/drawing/2014/main" id="{8DC07BB0-367C-4531-9828-27DCB5E936FD}"/>
              </a:ext>
            </a:extLst>
          </p:cNvPr>
          <p:cNvSpPr txBox="1"/>
          <p:nvPr userDrawn="1"/>
        </p:nvSpPr>
        <p:spPr>
          <a:xfrm>
            <a:off x="432000" y="1571323"/>
            <a:ext cx="8280000" cy="461665"/>
          </a:xfrm>
          <a:prstGeom prst="rect">
            <a:avLst/>
          </a:prstGeom>
          <a:noFill/>
          <a:ln w="12700">
            <a:solidFill>
              <a:schemeClr val="bg1">
                <a:lumMod val="50000"/>
              </a:schemeClr>
            </a:solidFill>
          </a:ln>
        </p:spPr>
        <p:txBody>
          <a:bodyPr wrap="square" rtlCol="0">
            <a:spAutoFit/>
          </a:bodyPr>
          <a:lstStyle/>
          <a:p>
            <a:pPr algn="ctr">
              <a:defRPr/>
            </a:pP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Nitrat Eylem Planları İçin İzleme ve Raporlama Metodolojisi Oluşturularak </a:t>
            </a:r>
            <a:b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b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Suların Tarımsal Kirliliğe Karşı Korunması Projesi</a:t>
            </a:r>
            <a:endParaRPr lang="en-GB" dirty="0">
              <a:solidFill>
                <a:schemeClr val="bg1">
                  <a:lumMod val="50000"/>
                </a:schemeClr>
              </a:solidFill>
              <a:effectLst>
                <a:outerShdw blurRad="38100" dist="38100" dir="2700000" algn="tl">
                  <a:srgbClr val="000000">
                    <a:alpha val="43137"/>
                  </a:srgbClr>
                </a:outerShdw>
              </a:effectLst>
              <a:latin typeface="Arial"/>
              <a:cs typeface="Arial"/>
            </a:endParaRPr>
          </a:p>
        </p:txBody>
      </p:sp>
    </p:spTree>
    <p:extLst>
      <p:ext uri="{BB962C8B-B14F-4D97-AF65-F5344CB8AC3E}">
        <p14:creationId xmlns:p14="http://schemas.microsoft.com/office/powerpoint/2010/main" val="89958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3" y="1574817"/>
            <a:ext cx="9144000" cy="3949175"/>
          </a:xfrm>
          <a:prstGeom prst="rect">
            <a:avLst/>
          </a:prstGeom>
          <a:solidFill>
            <a:schemeClr val="tx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
        <p:nvSpPr>
          <p:cNvPr id="10" name="TextBox 9"/>
          <p:cNvSpPr txBox="1"/>
          <p:nvPr/>
        </p:nvSpPr>
        <p:spPr>
          <a:xfrm>
            <a:off x="987887" y="1703714"/>
            <a:ext cx="7164000" cy="1046440"/>
          </a:xfrm>
          <a:prstGeom prst="rect">
            <a:avLst/>
          </a:prstGeom>
          <a:noFill/>
        </p:spPr>
        <p:txBody>
          <a:bodyPr wrap="square" rtlCol="0">
            <a:spAutoFit/>
          </a:bodyPr>
          <a:lstStyle/>
          <a:p>
            <a:pPr algn="ctr">
              <a:defRPr/>
            </a:pPr>
            <a:r>
              <a:rPr lang="tr-TR" sz="1600" b="1" dirty="0">
                <a:solidFill>
                  <a:schemeClr val="bg1"/>
                </a:solidFill>
                <a:latin typeface="Arial" panose="020B0604020202020204" pitchFamily="34" charset="0"/>
              </a:rPr>
              <a:t>Nitrat Eylem Planları İçin İzleme ve Raporlama Metodolojisi Oluşturularak Suların Tarımsal Kirliliğe Karşı Korunması Projesi</a:t>
            </a:r>
          </a:p>
          <a:p>
            <a:pPr algn="ctr"/>
            <a:endParaRPr lang="en-GB" sz="1600" b="1" dirty="0">
              <a:solidFill>
                <a:schemeClr val="bg1"/>
              </a:solidFill>
              <a:latin typeface="Arial"/>
              <a:cs typeface="Arial"/>
            </a:endParaRPr>
          </a:p>
          <a:p>
            <a:pPr algn="ctr"/>
            <a:r>
              <a:rPr lang="en-GB" sz="1400" b="1" dirty="0" err="1">
                <a:solidFill>
                  <a:schemeClr val="bg1"/>
                </a:solidFill>
                <a:latin typeface="Arial"/>
                <a:cs typeface="Arial"/>
              </a:rPr>
              <a:t>EuropeAid</a:t>
            </a:r>
            <a:r>
              <a:rPr lang="en-GB" sz="1400" b="1" dirty="0">
                <a:solidFill>
                  <a:schemeClr val="bg1"/>
                </a:solidFill>
                <a:latin typeface="Arial"/>
                <a:cs typeface="Arial"/>
              </a:rPr>
              <a:t>/140563/IH/SER/TR</a:t>
            </a:r>
            <a:endParaRPr lang="en-GB" sz="1600" b="1" dirty="0">
              <a:solidFill>
                <a:schemeClr val="bg1"/>
              </a:solidFill>
              <a:latin typeface="Arial"/>
              <a:cs typeface="Arial"/>
            </a:endParaRPr>
          </a:p>
        </p:txBody>
      </p:sp>
      <p:sp>
        <p:nvSpPr>
          <p:cNvPr id="3" name="TextBox 2"/>
          <p:cNvSpPr txBox="1"/>
          <p:nvPr/>
        </p:nvSpPr>
        <p:spPr>
          <a:xfrm>
            <a:off x="3437499" y="4888231"/>
            <a:ext cx="2355517" cy="584775"/>
          </a:xfrm>
          <a:prstGeom prst="rect">
            <a:avLst/>
          </a:prstGeom>
          <a:noFill/>
        </p:spPr>
        <p:txBody>
          <a:bodyPr wrap="none" rtlCol="0">
            <a:spAutoFit/>
          </a:bodyPr>
          <a:lstStyle/>
          <a:p>
            <a:pPr algn="ctr"/>
            <a:r>
              <a:rPr lang="tr-TR" sz="1600" b="1" dirty="0">
                <a:solidFill>
                  <a:schemeClr val="bg1"/>
                </a:solidFill>
                <a:latin typeface="Arial" panose="020B0604020202020204" pitchFamily="34" charset="0"/>
              </a:rPr>
              <a:t>03 – 10 Haziran, 2023</a:t>
            </a:r>
            <a:endParaRPr lang="hr-HR" sz="1600" b="1" dirty="0">
              <a:solidFill>
                <a:schemeClr val="bg1"/>
              </a:solidFill>
              <a:latin typeface="Arial" panose="020B0604020202020204" pitchFamily="34" charset="0"/>
            </a:endParaRPr>
          </a:p>
          <a:p>
            <a:pPr algn="ctr"/>
            <a:r>
              <a:rPr lang="tr-TR" sz="1600" b="1" dirty="0">
                <a:solidFill>
                  <a:schemeClr val="bg1"/>
                </a:solidFill>
                <a:latin typeface="Arial" panose="020B0604020202020204" pitchFamily="34" charset="0"/>
              </a:rPr>
              <a:t>Kızılcahamam, </a:t>
            </a:r>
            <a:r>
              <a:rPr lang="en-GB" sz="1600" b="1" dirty="0" err="1">
                <a:solidFill>
                  <a:schemeClr val="bg1"/>
                </a:solidFill>
                <a:latin typeface="Arial" panose="020B0604020202020204" pitchFamily="34" charset="0"/>
              </a:rPr>
              <a:t>Ank</a:t>
            </a:r>
            <a:r>
              <a:rPr lang="tr-TR" sz="1600" b="1" dirty="0">
                <a:solidFill>
                  <a:schemeClr val="bg1"/>
                </a:solidFill>
                <a:latin typeface="Arial" panose="020B0604020202020204" pitchFamily="34" charset="0"/>
              </a:rPr>
              <a:t>a</a:t>
            </a:r>
            <a:r>
              <a:rPr lang="en-GB" sz="1600" b="1" dirty="0" err="1">
                <a:solidFill>
                  <a:schemeClr val="bg1"/>
                </a:solidFill>
                <a:latin typeface="Arial" panose="020B0604020202020204" pitchFamily="34" charset="0"/>
              </a:rPr>
              <a:t>ra</a:t>
            </a:r>
            <a:endParaRPr lang="en-US" sz="1600" dirty="0">
              <a:solidFill>
                <a:schemeClr val="bg1"/>
              </a:solidFill>
            </a:endParaRPr>
          </a:p>
        </p:txBody>
      </p:sp>
      <p:sp>
        <p:nvSpPr>
          <p:cNvPr id="11" name="TextBox 10">
            <a:extLst>
              <a:ext uri="{FF2B5EF4-FFF2-40B4-BE49-F238E27FC236}">
                <a16:creationId xmlns:a16="http://schemas.microsoft.com/office/drawing/2014/main" id="{9E4F5689-B1EF-4853-9679-A8131335CE24}"/>
              </a:ext>
            </a:extLst>
          </p:cNvPr>
          <p:cNvSpPr txBox="1"/>
          <p:nvPr/>
        </p:nvSpPr>
        <p:spPr>
          <a:xfrm>
            <a:off x="1692998" y="2749711"/>
            <a:ext cx="5758004" cy="2123658"/>
          </a:xfrm>
          <a:prstGeom prst="rect">
            <a:avLst/>
          </a:prstGeom>
          <a:noFill/>
        </p:spPr>
        <p:txBody>
          <a:bodyPr wrap="square" rtlCol="0">
            <a:spAutoFit/>
          </a:bodyPr>
          <a:lstStyle/>
          <a:p>
            <a:pPr algn="ctr"/>
            <a:r>
              <a:rPr lang="tr-TR" sz="2400" b="1" dirty="0">
                <a:solidFill>
                  <a:schemeClr val="bg1"/>
                </a:solidFill>
                <a:latin typeface="Arial" panose="020B0604020202020204" pitchFamily="34" charset="0"/>
              </a:rPr>
              <a:t>Eğiticilerin Eğitimi</a:t>
            </a:r>
          </a:p>
          <a:p>
            <a:pPr algn="ctr"/>
            <a:endParaRPr lang="tr-TR" sz="2400" b="1" dirty="0">
              <a:solidFill>
                <a:schemeClr val="bg1"/>
              </a:solidFill>
              <a:latin typeface="Arial" panose="020B0604020202020204" pitchFamily="34" charset="0"/>
            </a:endParaRPr>
          </a:p>
          <a:p>
            <a:pPr algn="ctr"/>
            <a:r>
              <a:rPr lang="tr-TR" sz="2000" b="1" dirty="0">
                <a:solidFill>
                  <a:schemeClr val="bg1"/>
                </a:solidFill>
                <a:latin typeface="Arial" panose="020B0604020202020204" pitchFamily="34" charset="0"/>
              </a:rPr>
              <a:t>Topoğrafyaya uyumlu toprak işleme, teraslama, örtü bitkisi ve </a:t>
            </a:r>
            <a:r>
              <a:rPr lang="tr-TR" sz="2000" b="1" dirty="0" err="1">
                <a:solidFill>
                  <a:schemeClr val="bg1"/>
                </a:solidFill>
                <a:latin typeface="Arial" panose="020B0604020202020204" pitchFamily="34" charset="0"/>
              </a:rPr>
              <a:t>polinasyon</a:t>
            </a:r>
            <a:r>
              <a:rPr lang="tr-TR" sz="2000" b="1" dirty="0">
                <a:solidFill>
                  <a:schemeClr val="bg1"/>
                </a:solidFill>
                <a:latin typeface="Arial" panose="020B0604020202020204" pitchFamily="34" charset="0"/>
              </a:rPr>
              <a:t> etkileri</a:t>
            </a:r>
          </a:p>
          <a:p>
            <a:pPr algn="ctr"/>
            <a:endParaRPr lang="tr-TR" sz="2400" b="1" dirty="0">
              <a:solidFill>
                <a:schemeClr val="bg1"/>
              </a:solidFill>
              <a:latin typeface="Arial" panose="020B0604020202020204" pitchFamily="34" charset="0"/>
            </a:endParaRPr>
          </a:p>
          <a:p>
            <a:pPr algn="ctr"/>
            <a:r>
              <a:rPr lang="tr-TR" sz="2000" b="1" dirty="0">
                <a:solidFill>
                  <a:schemeClr val="bg1"/>
                </a:solidFill>
                <a:latin typeface="Arial" panose="020B0604020202020204" pitchFamily="34" charset="0"/>
              </a:rPr>
              <a:t>Prof. Dr. Levent BAŞAYİĞİT</a:t>
            </a:r>
          </a:p>
        </p:txBody>
      </p:sp>
    </p:spTree>
    <p:extLst>
      <p:ext uri="{BB962C8B-B14F-4D97-AF65-F5344CB8AC3E}">
        <p14:creationId xmlns:p14="http://schemas.microsoft.com/office/powerpoint/2010/main" val="251143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414973"/>
          </a:xfrm>
        </p:spPr>
        <p:txBody>
          <a:bodyPr/>
          <a:lstStyle/>
          <a:p>
            <a:pPr marL="0" indent="0">
              <a:buNone/>
            </a:pPr>
            <a:r>
              <a:rPr lang="tr-TR" sz="2400" b="1" dirty="0" err="1"/>
              <a:t>Malçlı</a:t>
            </a:r>
            <a:r>
              <a:rPr lang="tr-TR" sz="2400" b="1" dirty="0"/>
              <a:t> Toprak İşleme:</a:t>
            </a:r>
          </a:p>
          <a:p>
            <a:r>
              <a:rPr lang="tr-TR" sz="2400" dirty="0"/>
              <a:t>Artıklar özellikle toprak yüzeyine veya yüzeyin yakınına bırakılacak şekilde tüm toprak yüzeyinin işleme tabii tutulmasıdır. </a:t>
            </a:r>
          </a:p>
          <a:p>
            <a:r>
              <a:rPr lang="tr-TR" sz="2400" dirty="0" err="1"/>
              <a:t>Malçlı</a:t>
            </a:r>
            <a:r>
              <a:rPr lang="tr-TR" sz="2400" dirty="0"/>
              <a:t> toprak işleme; toprak işlemesiz ve sırta ekime yönelik toprak işleme dışında bir korumalı toprak işleme sistemidir.</a:t>
            </a:r>
          </a:p>
          <a:p>
            <a:r>
              <a:rPr lang="tr-TR" sz="2400" dirty="0"/>
              <a:t>Toprak işleme; </a:t>
            </a:r>
            <a:r>
              <a:rPr lang="tr-TR" sz="2400" dirty="0" err="1"/>
              <a:t>çizel</a:t>
            </a:r>
            <a:r>
              <a:rPr lang="tr-TR" sz="2400" dirty="0"/>
              <a:t> pulluğu, diskli aletler, tarla kültivatörleri, Kesme pulluklar veya ot yolucularla yapılmaktadır.</a:t>
            </a:r>
          </a:p>
          <a:p>
            <a:r>
              <a:rPr lang="tr-TR" sz="2400" dirty="0"/>
              <a:t>Yabancı otlar, herbisit uygulaması ve/veya ürünün çapalanması ile kontrol altına alınmaktadır. </a:t>
            </a:r>
            <a:endParaRPr lang="tr-TR" dirty="0"/>
          </a:p>
        </p:txBody>
      </p:sp>
    </p:spTree>
    <p:extLst>
      <p:ext uri="{BB962C8B-B14F-4D97-AF65-F5344CB8AC3E}">
        <p14:creationId xmlns:p14="http://schemas.microsoft.com/office/powerpoint/2010/main" val="2087030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414973"/>
          </a:xfrm>
        </p:spPr>
        <p:txBody>
          <a:bodyPr/>
          <a:lstStyle/>
          <a:p>
            <a:pPr marL="0" indent="0">
              <a:buNone/>
            </a:pPr>
            <a:r>
              <a:rPr lang="tr-TR" sz="2400" b="1" dirty="0"/>
              <a:t>Toprak İşlemesiz Tarım veya Doğrudan Ekim:</a:t>
            </a:r>
          </a:p>
          <a:p>
            <a:r>
              <a:rPr lang="tr-TR" sz="2400" dirty="0"/>
              <a:t>Toprağı işlemeksizin, doğrudan ekim makinesi ile tarlaya ekim yapıldığı tarım sistemine toprak işlemesiz tarım denilmektedir.</a:t>
            </a:r>
          </a:p>
          <a:p>
            <a:r>
              <a:rPr lang="tr-TR" sz="2400" dirty="0"/>
              <a:t>Önceden hazırlanmamış toprağa, tohumun toprakla teması için uygun genişlik ve derinlikte bant açarak, bu alanlara tohumun bırakılması ve örtülmesine dayalı ekim yöntemidir.</a:t>
            </a:r>
          </a:p>
          <a:p>
            <a:r>
              <a:rPr lang="tr-TR" sz="2400" dirty="0"/>
              <a:t>Başlangıçta sıfır toprak işleme sisteminin sadece belli iklim koşullarında ve belli topraklar için uygun olduğu düşünülürken, bu teknolojinin oldukça değişik iklim, bitki çeşidi, toprak ve coğrafik şartlarda uygulanmaya başlamıştır.</a:t>
            </a:r>
          </a:p>
        </p:txBody>
      </p:sp>
    </p:spTree>
    <p:extLst>
      <p:ext uri="{BB962C8B-B14F-4D97-AF65-F5344CB8AC3E}">
        <p14:creationId xmlns:p14="http://schemas.microsoft.com/office/powerpoint/2010/main" val="1427478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760962"/>
          </a:xfrm>
        </p:spPr>
        <p:txBody>
          <a:bodyPr/>
          <a:lstStyle/>
          <a:p>
            <a:pPr marL="0" indent="0">
              <a:buNone/>
            </a:pPr>
            <a:r>
              <a:rPr lang="tr-TR" sz="2400" b="1" dirty="0"/>
              <a:t>Toprak İşlemesiz Tarım veya Doğrudan Ekim Avantajları</a:t>
            </a:r>
          </a:p>
          <a:p>
            <a:r>
              <a:rPr lang="tr-TR" sz="2400" dirty="0"/>
              <a:t>Erozyon riskini azaltır, </a:t>
            </a:r>
          </a:p>
          <a:p>
            <a:r>
              <a:rPr lang="tr-TR" sz="2400" dirty="0" err="1"/>
              <a:t>İnfiltrasyonunu</a:t>
            </a:r>
            <a:r>
              <a:rPr lang="tr-TR" sz="2400" dirty="0"/>
              <a:t> artırır ve buharlaşmayı azaltır, </a:t>
            </a:r>
          </a:p>
          <a:p>
            <a:r>
              <a:rPr lang="tr-TR" sz="2400" dirty="0"/>
              <a:t>Organik madde miktarını artırarak toprak strüktürünü iyileştirir, </a:t>
            </a:r>
          </a:p>
          <a:p>
            <a:r>
              <a:rPr lang="tr-TR" sz="2400" dirty="0"/>
              <a:t>Topraktaki biyolojik yaşamı ve aktiviteyi teşvik eder. </a:t>
            </a:r>
          </a:p>
          <a:p>
            <a:r>
              <a:rPr lang="tr-TR" sz="2400" dirty="0"/>
              <a:t>Mekanizasyon gereksinimlerini azaltır, </a:t>
            </a:r>
          </a:p>
          <a:p>
            <a:r>
              <a:rPr lang="tr-TR" sz="2400" dirty="0"/>
              <a:t>Zaman tasarrufu sağlar, </a:t>
            </a:r>
          </a:p>
          <a:p>
            <a:r>
              <a:rPr lang="tr-TR" sz="2400" dirty="0"/>
              <a:t>Tohum yatağındaki sıcaklık değişimini engeller, </a:t>
            </a:r>
          </a:p>
          <a:p>
            <a:r>
              <a:rPr lang="tr-TR" sz="2400" dirty="0"/>
              <a:t>Atmosfere sera gazı (CO2) salınımı azaltır, </a:t>
            </a:r>
          </a:p>
          <a:p>
            <a:r>
              <a:rPr lang="tr-TR" sz="2400" dirty="0"/>
              <a:t>Kaymak tabakası oluşumunu engeller. </a:t>
            </a:r>
          </a:p>
        </p:txBody>
      </p:sp>
    </p:spTree>
    <p:extLst>
      <p:ext uri="{BB962C8B-B14F-4D97-AF65-F5344CB8AC3E}">
        <p14:creationId xmlns:p14="http://schemas.microsoft.com/office/powerpoint/2010/main" val="347968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760962"/>
          </a:xfrm>
        </p:spPr>
        <p:txBody>
          <a:bodyPr/>
          <a:lstStyle/>
          <a:p>
            <a:pPr marL="0" indent="0">
              <a:buNone/>
            </a:pPr>
            <a:r>
              <a:rPr lang="tr-TR" sz="2400" b="1" dirty="0"/>
              <a:t>Toprak İşlemesiz Tarım Doğrudan Ekim Yönteminin Dezavantajları</a:t>
            </a:r>
          </a:p>
          <a:p>
            <a:r>
              <a:rPr lang="tr-TR" sz="2400" dirty="0"/>
              <a:t>Üst üste tahıl ekilişlerinde kök çürüklüğü hastalıklarında ve dar yapraklı yabancı ot popülâsyonlarında artış, </a:t>
            </a:r>
            <a:r>
              <a:rPr lang="tr-TR" sz="2400" dirty="0" err="1"/>
              <a:t>nematodlarda</a:t>
            </a:r>
            <a:r>
              <a:rPr lang="tr-TR" sz="2400" dirty="0"/>
              <a:t> yoğunlaşma görülebilir.</a:t>
            </a:r>
          </a:p>
          <a:p>
            <a:r>
              <a:rPr lang="tr-TR" sz="2400" dirty="0"/>
              <a:t>Mevcut mibzere dönüşüm yapmak zorunluluğu vardır,</a:t>
            </a:r>
          </a:p>
          <a:p>
            <a:r>
              <a:rPr lang="tr-TR" sz="2400" dirty="0"/>
              <a:t>Toprak yüzeyinde daha iyi bir ortam sağladığından fazladan böcek ve hastalık problemleri olabilir. </a:t>
            </a:r>
          </a:p>
          <a:p>
            <a:r>
              <a:rPr lang="tr-TR" sz="2400" dirty="0"/>
              <a:t>Ürün artıkları ile ertesi döneme hastalık veya zararlılar taşınır,</a:t>
            </a:r>
          </a:p>
          <a:p>
            <a:r>
              <a:rPr lang="tr-TR" sz="2400" dirty="0"/>
              <a:t>Tohum-toprak teması için özel ekim makinelerine veya mevcut ekim makinelerin da değişikliklere ihtiyaç duyulur.</a:t>
            </a:r>
          </a:p>
        </p:txBody>
      </p:sp>
    </p:spTree>
    <p:extLst>
      <p:ext uri="{BB962C8B-B14F-4D97-AF65-F5344CB8AC3E}">
        <p14:creationId xmlns:p14="http://schemas.microsoft.com/office/powerpoint/2010/main" val="706828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760962"/>
          </a:xfrm>
        </p:spPr>
        <p:txBody>
          <a:bodyPr/>
          <a:lstStyle/>
          <a:p>
            <a:pPr marL="0" indent="0">
              <a:buNone/>
            </a:pPr>
            <a:r>
              <a:rPr lang="tr-TR" sz="2400" b="1" dirty="0"/>
              <a:t>Şerit Halinde Toprak İşleme </a:t>
            </a:r>
          </a:p>
          <a:p>
            <a:r>
              <a:rPr lang="tr-TR" sz="2400" dirty="0"/>
              <a:t>Tohum yatağı hazırlığı için ekim öncesi tarla yüzeyinin 1/3’ünün işlenmesine izin veren koruyucu toprak işleme uygulamasıdır. Bu uygulamada toprak işleme genellikle ekimle beraber yapılır. Toprak 5 ila 30 cm genişliğinde şeritler halinde işlenir, bunun dışında kalan bölgeler anızla örtülü bırakılır.</a:t>
            </a:r>
          </a:p>
          <a:p>
            <a:r>
              <a:rPr lang="tr-TR" sz="2400" dirty="0"/>
              <a:t>Bu uygulamanın yanında, sırta ekim için sadece sırtların yapılacağı şeritlerde toprak diskli ve benzeri aletlerle işlenir.</a:t>
            </a:r>
          </a:p>
        </p:txBody>
      </p:sp>
    </p:spTree>
    <p:extLst>
      <p:ext uri="{BB962C8B-B14F-4D97-AF65-F5344CB8AC3E}">
        <p14:creationId xmlns:p14="http://schemas.microsoft.com/office/powerpoint/2010/main" val="1974378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760962"/>
          </a:xfrm>
        </p:spPr>
        <p:txBody>
          <a:bodyPr/>
          <a:lstStyle/>
          <a:p>
            <a:pPr marL="0" indent="0">
              <a:buNone/>
            </a:pPr>
            <a:r>
              <a:rPr lang="tr-TR" sz="2400" b="1" dirty="0"/>
              <a:t>Sırta Ekime Yönelik Toprak İşleme </a:t>
            </a:r>
          </a:p>
          <a:p>
            <a:r>
              <a:rPr lang="tr-TR" sz="2400" dirty="0"/>
              <a:t>Bitkinin üzerine ekileceği ve bakım işlemleri sırasında veya hasat sonrasında sırt oluşturulması ve bunların her yıl aynı yerde korunmasını sağlayan sistemdir.</a:t>
            </a:r>
          </a:p>
          <a:p>
            <a:r>
              <a:rPr lang="tr-TR" sz="2400" dirty="0"/>
              <a:t>Bu uygulamanın yanında, sırta ekim için sadece sırtların yapılacağı şeritlerde toprak diskli ve benzeri aletlerle işlenir.</a:t>
            </a:r>
          </a:p>
          <a:p>
            <a:r>
              <a:rPr lang="tr-TR" sz="2400" dirty="0"/>
              <a:t>Sırta ekime yönelik toprak işlemede; toprak genellikle gübre uygulamaları dışında, hasattan ekime kadar işlenmeden bırakılır.</a:t>
            </a:r>
          </a:p>
          <a:p>
            <a:r>
              <a:rPr lang="tr-TR" sz="2400" dirty="0"/>
              <a:t>Bitkiler, önceki yetiştirme döneminde yapılmış sırtlara ekilir veya dikilirler.</a:t>
            </a:r>
          </a:p>
        </p:txBody>
      </p:sp>
    </p:spTree>
    <p:extLst>
      <p:ext uri="{BB962C8B-B14F-4D97-AF65-F5344CB8AC3E}">
        <p14:creationId xmlns:p14="http://schemas.microsoft.com/office/powerpoint/2010/main" val="6528718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graphicFrame>
        <p:nvGraphicFramePr>
          <p:cNvPr id="3" name="İçerik Yer Tutucusu 2"/>
          <p:cNvGraphicFramePr>
            <a:graphicFrameLocks noGrp="1"/>
          </p:cNvGraphicFramePr>
          <p:nvPr>
            <p:ph idx="1"/>
            <p:extLst>
              <p:ext uri="{D42A27DB-BD31-4B8C-83A1-F6EECF244321}">
                <p14:modId xmlns:p14="http://schemas.microsoft.com/office/powerpoint/2010/main" val="1000894001"/>
              </p:ext>
            </p:extLst>
          </p:nvPr>
        </p:nvGraphicFramePr>
        <p:xfrm>
          <a:off x="0" y="0"/>
          <a:ext cx="9144000" cy="6796617"/>
        </p:xfrm>
        <a:graphic>
          <a:graphicData uri="http://schemas.openxmlformats.org/drawingml/2006/table">
            <a:tbl>
              <a:tblPr firstRow="1" firstCol="1" bandRow="1">
                <a:tableStyleId>{5C22544A-7EE6-4342-B048-85BDC9FD1C3A}</a:tableStyleId>
              </a:tblPr>
              <a:tblGrid>
                <a:gridCol w="862227">
                  <a:extLst>
                    <a:ext uri="{9D8B030D-6E8A-4147-A177-3AD203B41FA5}">
                      <a16:colId xmlns:a16="http://schemas.microsoft.com/office/drawing/2014/main" val="20000"/>
                    </a:ext>
                  </a:extLst>
                </a:gridCol>
                <a:gridCol w="1989285">
                  <a:extLst>
                    <a:ext uri="{9D8B030D-6E8A-4147-A177-3AD203B41FA5}">
                      <a16:colId xmlns:a16="http://schemas.microsoft.com/office/drawing/2014/main" val="20001"/>
                    </a:ext>
                  </a:extLst>
                </a:gridCol>
                <a:gridCol w="2530542">
                  <a:extLst>
                    <a:ext uri="{9D8B030D-6E8A-4147-A177-3AD203B41FA5}">
                      <a16:colId xmlns:a16="http://schemas.microsoft.com/office/drawing/2014/main" val="20002"/>
                    </a:ext>
                  </a:extLst>
                </a:gridCol>
                <a:gridCol w="2053967">
                  <a:extLst>
                    <a:ext uri="{9D8B030D-6E8A-4147-A177-3AD203B41FA5}">
                      <a16:colId xmlns:a16="http://schemas.microsoft.com/office/drawing/2014/main" val="20003"/>
                    </a:ext>
                  </a:extLst>
                </a:gridCol>
                <a:gridCol w="1707979">
                  <a:extLst>
                    <a:ext uri="{9D8B030D-6E8A-4147-A177-3AD203B41FA5}">
                      <a16:colId xmlns:a16="http://schemas.microsoft.com/office/drawing/2014/main" val="20004"/>
                    </a:ext>
                  </a:extLst>
                </a:gridCol>
              </a:tblGrid>
              <a:tr h="338286">
                <a:tc>
                  <a:txBody>
                    <a:bodyPr/>
                    <a:lstStyle/>
                    <a:p>
                      <a:pPr>
                        <a:lnSpc>
                          <a:spcPct val="107000"/>
                        </a:lnSpc>
                        <a:spcAft>
                          <a:spcPts val="0"/>
                        </a:spcAft>
                      </a:pPr>
                      <a:r>
                        <a:rPr lang="tr-TR" sz="1200" dirty="0">
                          <a:effectLst/>
                        </a:rPr>
                        <a:t>Sistem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dirty="0">
                          <a:effectLst/>
                        </a:rPr>
                        <a:t>Tarla uygulaması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dirty="0">
                          <a:effectLst/>
                        </a:rPr>
                        <a:t>Üstünlükleri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Eksiklikleri</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extLst>
                  <a:ext uri="{0D108BD9-81ED-4DB2-BD59-A6C34878D82A}">
                    <a16:rowId xmlns:a16="http://schemas.microsoft.com/office/drawing/2014/main" val="10000"/>
                  </a:ext>
                </a:extLst>
              </a:tr>
              <a:tr h="857166">
                <a:tc>
                  <a:txBody>
                    <a:bodyPr/>
                    <a:lstStyle/>
                    <a:p>
                      <a:pPr>
                        <a:lnSpc>
                          <a:spcPct val="107000"/>
                        </a:lnSpc>
                        <a:spcAft>
                          <a:spcPts val="0"/>
                        </a:spcAft>
                      </a:pPr>
                      <a:r>
                        <a:rPr lang="tr-TR" sz="1200">
                          <a:effectLst/>
                        </a:rPr>
                        <a:t>Kulaklı pulluk</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Son bahar veya ilkbaharda sürüm ilkbaharda bir veya iki kez disk veya tarla kültivatörüyle işleme</a:t>
                      </a:r>
                    </a:p>
                    <a:p>
                      <a:pPr>
                        <a:lnSpc>
                          <a:spcPct val="107000"/>
                        </a:lnSpc>
                        <a:spcAft>
                          <a:spcPts val="0"/>
                        </a:spcAft>
                      </a:pPr>
                      <a:r>
                        <a:rPr lang="tr-TR" sz="1200">
                          <a:effectLst/>
                        </a:rPr>
                        <a:t>Ekim ve bakım</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dirty="0">
                          <a:effectLst/>
                        </a:rPr>
                        <a:t>Drenajı zayıf topraklar için uygunluğu </a:t>
                      </a:r>
                    </a:p>
                    <a:p>
                      <a:pPr>
                        <a:lnSpc>
                          <a:spcPct val="107000"/>
                        </a:lnSpc>
                        <a:spcAft>
                          <a:spcPts val="0"/>
                        </a:spcAft>
                      </a:pPr>
                      <a:r>
                        <a:rPr lang="tr-TR" sz="1200" dirty="0">
                          <a:effectLst/>
                        </a:rPr>
                        <a:t>Toprak karıştırma kabiliyetinin yüksekliği </a:t>
                      </a:r>
                    </a:p>
                    <a:p>
                      <a:pPr>
                        <a:lnSpc>
                          <a:spcPct val="107000"/>
                        </a:lnSpc>
                        <a:spcAft>
                          <a:spcPts val="0"/>
                        </a:spcAft>
                      </a:pPr>
                      <a:r>
                        <a:rPr lang="tr-TR" sz="1200" dirty="0">
                          <a:effectLst/>
                        </a:rPr>
                        <a:t>İyi hazırlanmış tohum yatağı</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dirty="0">
                          <a:effectLst/>
                        </a:rPr>
                        <a:t>Erozyon kontrolünün düşüklüğü</a:t>
                      </a:r>
                    </a:p>
                    <a:p>
                      <a:pPr>
                        <a:lnSpc>
                          <a:spcPct val="107000"/>
                        </a:lnSpc>
                        <a:spcAft>
                          <a:spcPts val="0"/>
                        </a:spcAft>
                      </a:pPr>
                      <a:r>
                        <a:rPr lang="tr-TR" sz="1200" dirty="0">
                          <a:effectLst/>
                        </a:rPr>
                        <a:t>Toprak nem kaybının yüksekliği</a:t>
                      </a:r>
                    </a:p>
                    <a:p>
                      <a:pPr>
                        <a:lnSpc>
                          <a:spcPct val="107000"/>
                        </a:lnSpc>
                        <a:spcAft>
                          <a:spcPts val="0"/>
                        </a:spcAft>
                      </a:pPr>
                      <a:r>
                        <a:rPr lang="tr-TR" sz="1200" dirty="0">
                          <a:effectLst/>
                        </a:rPr>
                        <a:t>Zamana bağımlılık</a:t>
                      </a:r>
                    </a:p>
                    <a:p>
                      <a:pPr>
                        <a:lnSpc>
                          <a:spcPct val="107000"/>
                        </a:lnSpc>
                        <a:spcAft>
                          <a:spcPts val="0"/>
                        </a:spcAft>
                      </a:pPr>
                      <a:r>
                        <a:rPr lang="tr-TR" sz="1200" dirty="0">
                          <a:effectLst/>
                        </a:rPr>
                        <a:t>Yakıt ve iş gücü giderlerinin yüksekliği</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extLst>
                  <a:ext uri="{0D108BD9-81ED-4DB2-BD59-A6C34878D82A}">
                    <a16:rowId xmlns:a16="http://schemas.microsoft.com/office/drawing/2014/main" val="10001"/>
                  </a:ext>
                </a:extLst>
              </a:tr>
              <a:tr h="1030125">
                <a:tc>
                  <a:txBody>
                    <a:bodyPr/>
                    <a:lstStyle/>
                    <a:p>
                      <a:pPr>
                        <a:lnSpc>
                          <a:spcPct val="107000"/>
                        </a:lnSpc>
                        <a:spcAft>
                          <a:spcPts val="0"/>
                        </a:spcAft>
                      </a:pPr>
                      <a:r>
                        <a:rPr lang="tr-TR" sz="1200">
                          <a:effectLst/>
                        </a:rPr>
                        <a:t>Çizel pulluğu</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Sonbaharda çizel ile sürüm ilkbaharda bir veya iki kez disk veya tarla kültivatörüyle işleme</a:t>
                      </a:r>
                    </a:p>
                    <a:p>
                      <a:pPr>
                        <a:lnSpc>
                          <a:spcPct val="107000"/>
                        </a:lnSpc>
                        <a:spcAft>
                          <a:spcPts val="0"/>
                        </a:spcAft>
                      </a:pPr>
                      <a:r>
                        <a:rPr lang="tr-TR" sz="1200">
                          <a:effectLst/>
                        </a:rPr>
                        <a:t>Ekim ve bakım</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Yüzeyi tamamıyla temiz bırakan toprak işleme sistemine göre daha az erozyon oluşumu</a:t>
                      </a:r>
                    </a:p>
                    <a:p>
                      <a:pPr>
                        <a:lnSpc>
                          <a:spcPct val="107000"/>
                        </a:lnSpc>
                        <a:spcAft>
                          <a:spcPts val="0"/>
                        </a:spcAft>
                      </a:pPr>
                      <a:r>
                        <a:rPr lang="tr-TR" sz="1200">
                          <a:effectLst/>
                        </a:rPr>
                        <a:t>Engebeli yüzey nedeniyle Sonbaharda pullukla sürüm veya diskle işleme</a:t>
                      </a:r>
                    </a:p>
                    <a:p>
                      <a:pPr>
                        <a:lnSpc>
                          <a:spcPct val="107000"/>
                        </a:lnSpc>
                        <a:spcAft>
                          <a:spcPts val="0"/>
                        </a:spcAft>
                      </a:pPr>
                      <a:r>
                        <a:rPr lang="tr-TR" sz="1200">
                          <a:effectLst/>
                        </a:rPr>
                        <a:t>Drenajı zayıf topraklar için uygunluğu</a:t>
                      </a:r>
                    </a:p>
                    <a:p>
                      <a:pPr>
                        <a:lnSpc>
                          <a:spcPct val="107000"/>
                        </a:lnSpc>
                        <a:spcAft>
                          <a:spcPts val="0"/>
                        </a:spcAft>
                      </a:pPr>
                      <a:r>
                        <a:rPr lang="tr-TR" sz="1200">
                          <a:effectLst/>
                        </a:rPr>
                        <a:t>Toprak karıştırma kabiliyetinin yüksekliği</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dirty="0">
                          <a:effectLst/>
                        </a:rPr>
                        <a:t>Erozyon kontrolünün düşüklüğü</a:t>
                      </a:r>
                    </a:p>
                    <a:p>
                      <a:pPr>
                        <a:lnSpc>
                          <a:spcPct val="107000"/>
                        </a:lnSpc>
                        <a:spcAft>
                          <a:spcPts val="0"/>
                        </a:spcAft>
                      </a:pPr>
                      <a:r>
                        <a:rPr lang="tr-TR" sz="1200" dirty="0">
                          <a:effectLst/>
                        </a:rPr>
                        <a:t>Toprak nem kaybının yüksekliği</a:t>
                      </a:r>
                    </a:p>
                    <a:p>
                      <a:pPr>
                        <a:lnSpc>
                          <a:spcPct val="107000"/>
                        </a:lnSpc>
                        <a:spcAft>
                          <a:spcPts val="0"/>
                        </a:spcAft>
                      </a:pPr>
                      <a:r>
                        <a:rPr lang="tr-TR" sz="1200" dirty="0">
                          <a:effectLst/>
                        </a:rPr>
                        <a:t>Orta ve yüksek düzeyde iş gücü ve yakıt gereksinimi</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dirty="0">
                          <a:effectLst/>
                        </a:rPr>
                        <a:t>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extLst>
                  <a:ext uri="{0D108BD9-81ED-4DB2-BD59-A6C34878D82A}">
                    <a16:rowId xmlns:a16="http://schemas.microsoft.com/office/drawing/2014/main" val="10002"/>
                  </a:ext>
                </a:extLst>
              </a:tr>
              <a:tr h="857166">
                <a:tc>
                  <a:txBody>
                    <a:bodyPr/>
                    <a:lstStyle/>
                    <a:p>
                      <a:pPr>
                        <a:lnSpc>
                          <a:spcPct val="107000"/>
                        </a:lnSpc>
                        <a:spcAft>
                          <a:spcPts val="0"/>
                        </a:spcAft>
                      </a:pPr>
                      <a:r>
                        <a:rPr lang="tr-TR" sz="1200">
                          <a:effectLst/>
                        </a:rPr>
                        <a:t>Disk</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İlkbahar veya sonbaharda diskli aletlerle işleme</a:t>
                      </a:r>
                    </a:p>
                    <a:p>
                      <a:pPr>
                        <a:lnSpc>
                          <a:spcPct val="107000"/>
                        </a:lnSpc>
                        <a:spcAft>
                          <a:spcPts val="0"/>
                        </a:spcAft>
                      </a:pPr>
                      <a:r>
                        <a:rPr lang="tr-TR" sz="1200">
                          <a:effectLst/>
                        </a:rPr>
                        <a:t>İlkbaharda disk ve/veya tarla kültivatörüyle işleme</a:t>
                      </a:r>
                    </a:p>
                    <a:p>
                      <a:pPr>
                        <a:lnSpc>
                          <a:spcPct val="107000"/>
                        </a:lnSpc>
                        <a:spcAft>
                          <a:spcPts val="0"/>
                        </a:spcAft>
                      </a:pPr>
                      <a:r>
                        <a:rPr lang="tr-TR" sz="1200">
                          <a:effectLst/>
                        </a:rPr>
                        <a:t>Ekim ve bakım</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Yüzeyi tamamıyla temiz bırakan toprak işleme sistemine göre daha az erozyon oluşumu</a:t>
                      </a:r>
                    </a:p>
                    <a:p>
                      <a:pPr>
                        <a:lnSpc>
                          <a:spcPct val="107000"/>
                        </a:lnSpc>
                        <a:spcAft>
                          <a:spcPts val="0"/>
                        </a:spcAft>
                      </a:pPr>
                      <a:r>
                        <a:rPr lang="tr-TR" sz="1200">
                          <a:effectLst/>
                        </a:rPr>
                        <a:t>Hafif orta bünyeli drenajı iyi topraklara uygulanabilmesi</a:t>
                      </a:r>
                    </a:p>
                    <a:p>
                      <a:pPr>
                        <a:lnSpc>
                          <a:spcPct val="107000"/>
                        </a:lnSpc>
                        <a:spcAft>
                          <a:spcPts val="0"/>
                        </a:spcAft>
                      </a:pPr>
                      <a:r>
                        <a:rPr lang="tr-TR" sz="1200">
                          <a:effectLst/>
                        </a:rPr>
                        <a:t>Toprak karıştırma kabiliyetinin yüksekliği</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Erozyon kontrolünün düşüklüğü</a:t>
                      </a:r>
                    </a:p>
                    <a:p>
                      <a:pPr>
                        <a:lnSpc>
                          <a:spcPct val="107000"/>
                        </a:lnSpc>
                        <a:spcAft>
                          <a:spcPts val="0"/>
                        </a:spcAft>
                      </a:pPr>
                      <a:r>
                        <a:rPr lang="tr-TR" sz="1200">
                          <a:effectLst/>
                        </a:rPr>
                        <a:t>Toprak nem kaybının yüksekliği</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dirty="0">
                          <a:effectLst/>
                        </a:rPr>
                        <a:t>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extLst>
                  <a:ext uri="{0D108BD9-81ED-4DB2-BD59-A6C34878D82A}">
                    <a16:rowId xmlns:a16="http://schemas.microsoft.com/office/drawing/2014/main" val="10003"/>
                  </a:ext>
                </a:extLst>
              </a:tr>
              <a:tr h="857166">
                <a:tc>
                  <a:txBody>
                    <a:bodyPr/>
                    <a:lstStyle/>
                    <a:p>
                      <a:pPr>
                        <a:lnSpc>
                          <a:spcPct val="107000"/>
                        </a:lnSpc>
                        <a:spcAft>
                          <a:spcPts val="0"/>
                        </a:spcAft>
                      </a:pPr>
                      <a:r>
                        <a:rPr lang="tr-TR" sz="1200">
                          <a:effectLst/>
                        </a:rPr>
                        <a:t>Sırta ekime yönelik toprak işleme</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Sapların parçalanması (karık usulü sulamada)</a:t>
                      </a:r>
                    </a:p>
                    <a:p>
                      <a:pPr>
                        <a:lnSpc>
                          <a:spcPct val="107000"/>
                        </a:lnSpc>
                        <a:spcAft>
                          <a:spcPts val="0"/>
                        </a:spcAft>
                      </a:pPr>
                      <a:r>
                        <a:rPr lang="tr-TR" sz="1200">
                          <a:effectLst/>
                        </a:rPr>
                        <a:t>Sırta ekim</a:t>
                      </a:r>
                    </a:p>
                    <a:p>
                      <a:pPr>
                        <a:lnSpc>
                          <a:spcPct val="107000"/>
                        </a:lnSpc>
                        <a:spcAft>
                          <a:spcPts val="0"/>
                        </a:spcAft>
                      </a:pPr>
                      <a:r>
                        <a:rPr lang="tr-TR" sz="1200">
                          <a:effectLst/>
                        </a:rPr>
                        <a:t>Yabancı ot kontrolü için bakım</a:t>
                      </a:r>
                    </a:p>
                    <a:p>
                      <a:pPr>
                        <a:lnSpc>
                          <a:spcPct val="107000"/>
                        </a:lnSpc>
                        <a:spcAft>
                          <a:spcPts val="0"/>
                        </a:spcAft>
                      </a:pPr>
                      <a:r>
                        <a:rPr lang="tr-TR" sz="1200">
                          <a:effectLst/>
                        </a:rPr>
                        <a:t>Yeniden sırt oluşturma</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Konturlama nedeniyle iyi erozyon kontrolü</a:t>
                      </a:r>
                    </a:p>
                    <a:p>
                      <a:pPr>
                        <a:lnSpc>
                          <a:spcPct val="107000"/>
                        </a:lnSpc>
                        <a:spcAft>
                          <a:spcPts val="0"/>
                        </a:spcAft>
                      </a:pPr>
                      <a:r>
                        <a:rPr lang="tr-TR" sz="1200">
                          <a:effectLst/>
                        </a:rPr>
                        <a:t>Değişik topraklar için uygulanabilirliği</a:t>
                      </a:r>
                    </a:p>
                    <a:p>
                      <a:pPr>
                        <a:lnSpc>
                          <a:spcPct val="107000"/>
                        </a:lnSpc>
                        <a:spcAft>
                          <a:spcPts val="0"/>
                        </a:spcAft>
                      </a:pPr>
                      <a:r>
                        <a:rPr lang="tr-TR" sz="1200">
                          <a:effectLst/>
                        </a:rPr>
                        <a:t>Karık usulü sulama için uygunluğu</a:t>
                      </a:r>
                    </a:p>
                    <a:p>
                      <a:pPr>
                        <a:lnSpc>
                          <a:spcPct val="107000"/>
                        </a:lnSpc>
                        <a:spcAft>
                          <a:spcPts val="0"/>
                        </a:spcAft>
                      </a:pPr>
                      <a:r>
                        <a:rPr lang="tr-TR" sz="1200">
                          <a:effectLst/>
                        </a:rPr>
                        <a:t>Sırtların hızlı ısınma ve kuruması</a:t>
                      </a:r>
                    </a:p>
                    <a:p>
                      <a:pPr>
                        <a:lnSpc>
                          <a:spcPct val="107000"/>
                        </a:lnSpc>
                        <a:spcAft>
                          <a:spcPts val="0"/>
                        </a:spcAft>
                      </a:pPr>
                      <a:r>
                        <a:rPr lang="tr-TR" sz="1200">
                          <a:effectLst/>
                        </a:rPr>
                        <a:t>Düşük yakıt ve iş gücü giderleri</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Toprağın karıştırılmaması</a:t>
                      </a:r>
                    </a:p>
                    <a:p>
                      <a:pPr>
                        <a:lnSpc>
                          <a:spcPct val="107000"/>
                        </a:lnSpc>
                        <a:spcAft>
                          <a:spcPts val="0"/>
                        </a:spcAft>
                      </a:pPr>
                      <a:r>
                        <a:rPr lang="tr-TR" sz="1200">
                          <a:effectLst/>
                        </a:rPr>
                        <a:t>Dar sıra için uygunsuzluğu</a:t>
                      </a:r>
                    </a:p>
                    <a:p>
                      <a:pPr>
                        <a:lnSpc>
                          <a:spcPct val="107000"/>
                        </a:lnSpc>
                        <a:spcAft>
                          <a:spcPts val="0"/>
                        </a:spcAft>
                      </a:pPr>
                      <a:r>
                        <a:rPr lang="tr-TR" sz="1200">
                          <a:effectLst/>
                        </a:rPr>
                        <a:t>Makinalarda değişikliğe gereksinim duyulması</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dirty="0">
                          <a:effectLst/>
                        </a:rPr>
                        <a:t>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extLst>
                  <a:ext uri="{0D108BD9-81ED-4DB2-BD59-A6C34878D82A}">
                    <a16:rowId xmlns:a16="http://schemas.microsoft.com/office/drawing/2014/main" val="10004"/>
                  </a:ext>
                </a:extLst>
              </a:tr>
              <a:tr h="857166">
                <a:tc>
                  <a:txBody>
                    <a:bodyPr/>
                    <a:lstStyle/>
                    <a:p>
                      <a:pPr>
                        <a:lnSpc>
                          <a:spcPct val="107000"/>
                        </a:lnSpc>
                        <a:spcAft>
                          <a:spcPts val="0"/>
                        </a:spcAft>
                      </a:pPr>
                      <a:r>
                        <a:rPr lang="tr-TR" sz="1200">
                          <a:effectLst/>
                        </a:rPr>
                        <a:t>Toprak işlemez</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İlaçlama ve bozulmamış yüzeye ekim </a:t>
                      </a:r>
                    </a:p>
                    <a:p>
                      <a:pPr>
                        <a:lnSpc>
                          <a:spcPct val="107000"/>
                        </a:lnSpc>
                        <a:spcAft>
                          <a:spcPts val="0"/>
                        </a:spcAft>
                      </a:pPr>
                      <a:r>
                        <a:rPr lang="tr-TR" sz="1200">
                          <a:effectLst/>
                        </a:rPr>
                        <a:t>Gerektiğinde çimlenme sonrası ilaçlama</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Maksimum erozyon kontrolü</a:t>
                      </a:r>
                    </a:p>
                    <a:p>
                      <a:pPr>
                        <a:lnSpc>
                          <a:spcPct val="107000"/>
                        </a:lnSpc>
                        <a:spcAft>
                          <a:spcPts val="0"/>
                        </a:spcAft>
                      </a:pPr>
                      <a:r>
                        <a:rPr lang="tr-TR" sz="1200">
                          <a:effectLst/>
                        </a:rPr>
                        <a:t>Toprak neminin korunması</a:t>
                      </a:r>
                    </a:p>
                    <a:p>
                      <a:pPr>
                        <a:lnSpc>
                          <a:spcPct val="107000"/>
                        </a:lnSpc>
                        <a:spcAft>
                          <a:spcPts val="0"/>
                        </a:spcAft>
                      </a:pPr>
                      <a:r>
                        <a:rPr lang="tr-TR" sz="1200">
                          <a:effectLst/>
                        </a:rPr>
                        <a:t>Minimum yakıt ve iş gücü gideri</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a:effectLst/>
                        </a:rPr>
                        <a:t>Toprağın karıştırılmaması</a:t>
                      </a:r>
                    </a:p>
                    <a:p>
                      <a:pPr>
                        <a:lnSpc>
                          <a:spcPct val="107000"/>
                        </a:lnSpc>
                        <a:spcAft>
                          <a:spcPts val="0"/>
                        </a:spcAft>
                      </a:pPr>
                      <a:r>
                        <a:rPr lang="tr-TR" sz="1200">
                          <a:effectLst/>
                        </a:rPr>
                        <a:t>Aşırı Herbisit bağımlılığı</a:t>
                      </a:r>
                    </a:p>
                    <a:p>
                      <a:pPr>
                        <a:lnSpc>
                          <a:spcPct val="107000"/>
                        </a:lnSpc>
                        <a:spcAft>
                          <a:spcPts val="0"/>
                        </a:spcAft>
                      </a:pPr>
                      <a:r>
                        <a:rPr lang="tr-TR" sz="1200">
                          <a:effectLst/>
                        </a:rPr>
                        <a:t>Özellikle aşırı artıklı ve zayıf drenajlı topraklarda bazı kısıtların bulunması</a:t>
                      </a:r>
                    </a:p>
                    <a:p>
                      <a:pPr>
                        <a:lnSpc>
                          <a:spcPct val="107000"/>
                        </a:lnSpc>
                        <a:spcAft>
                          <a:spcPts val="0"/>
                        </a:spcAft>
                      </a:pPr>
                      <a:r>
                        <a:rPr lang="tr-TR" sz="1200">
                          <a:effectLst/>
                        </a:rPr>
                        <a:t>Yavaş toprak ısınması</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tc>
                  <a:txBody>
                    <a:bodyPr/>
                    <a:lstStyle/>
                    <a:p>
                      <a:pPr>
                        <a:lnSpc>
                          <a:spcPct val="107000"/>
                        </a:lnSpc>
                        <a:spcAft>
                          <a:spcPts val="0"/>
                        </a:spcAft>
                      </a:pPr>
                      <a:r>
                        <a:rPr lang="tr-TR" sz="1200" dirty="0">
                          <a:effectLst/>
                        </a:rPr>
                        <a:t>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9312" marR="59312"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71449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760962"/>
          </a:xfrm>
        </p:spPr>
        <p:txBody>
          <a:bodyPr/>
          <a:lstStyle/>
          <a:p>
            <a:pPr marL="0" indent="0">
              <a:buNone/>
            </a:pPr>
            <a:r>
              <a:rPr lang="tr-TR" sz="2400" b="1" dirty="0"/>
              <a:t>Sırta Ekime Yönelik Toprak İşleme </a:t>
            </a:r>
          </a:p>
          <a:p>
            <a:r>
              <a:rPr lang="tr-TR" sz="2400" dirty="0"/>
              <a:t>Bitkinin üzerine ekileceği ve bakım işlemleri sırasında veya hasat sonrasında sırt oluşturulması ve bunların her yıl aynı yerde korunmasını sağlayan sistemdir.</a:t>
            </a:r>
          </a:p>
          <a:p>
            <a:r>
              <a:rPr lang="tr-TR" sz="2400" dirty="0"/>
              <a:t>Bu uygulamanın yanında, sırta ekim için sadece sırtların yapılacağı şeritlerde toprak diskli ve benzeri aletlerle işlenir.</a:t>
            </a:r>
          </a:p>
          <a:p>
            <a:r>
              <a:rPr lang="tr-TR" sz="2400" dirty="0"/>
              <a:t>Sırta ekime yönelik toprak işlemede; toprak genellikle gübre uygulamaları dışında, hasattan ekime kadar işlenmeden bırakılır.</a:t>
            </a:r>
          </a:p>
          <a:p>
            <a:r>
              <a:rPr lang="tr-TR" sz="2400" dirty="0"/>
              <a:t>Bitkiler, önceki yetiştirme döneminde yapılmış sırtlara ekilir veya dikilirler.</a:t>
            </a:r>
          </a:p>
        </p:txBody>
      </p:sp>
    </p:spTree>
    <p:extLst>
      <p:ext uri="{BB962C8B-B14F-4D97-AF65-F5344CB8AC3E}">
        <p14:creationId xmlns:p14="http://schemas.microsoft.com/office/powerpoint/2010/main" val="2597080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b="1" dirty="0"/>
              <a:t>Korumalı Toprak işlemenin Avantajları</a:t>
            </a:r>
            <a:endParaRPr lang="tr-TR" sz="2400" dirty="0"/>
          </a:p>
          <a:p>
            <a:r>
              <a:rPr lang="tr-TR" sz="2400" dirty="0"/>
              <a:t>Etkin su kullanımı</a:t>
            </a:r>
          </a:p>
          <a:p>
            <a:r>
              <a:rPr lang="tr-TR" sz="2400" dirty="0"/>
              <a:t>Organik madde ve faydalı böcek </a:t>
            </a:r>
            <a:r>
              <a:rPr lang="tr-TR" sz="2400" dirty="0" err="1"/>
              <a:t>populasyonu</a:t>
            </a:r>
            <a:r>
              <a:rPr lang="tr-TR" sz="2400" dirty="0"/>
              <a:t> korunur, </a:t>
            </a:r>
          </a:p>
          <a:p>
            <a:r>
              <a:rPr lang="tr-TR" sz="2400" dirty="0"/>
              <a:t>Bitki besin maddesi, gübre ve pestisit kaybı azalır.</a:t>
            </a:r>
          </a:p>
          <a:p>
            <a:r>
              <a:rPr lang="tr-TR" sz="2400" dirty="0"/>
              <a:t>Zaman, işgücü, yakıt tasarrufu,</a:t>
            </a:r>
          </a:p>
          <a:p>
            <a:r>
              <a:rPr lang="tr-TR" sz="2400" dirty="0"/>
              <a:t>Tarla trafiğinin azalması,</a:t>
            </a:r>
          </a:p>
          <a:p>
            <a:r>
              <a:rPr lang="tr-TR" sz="2400" dirty="0"/>
              <a:t>Erozyon tehlikesinin azalması, </a:t>
            </a:r>
          </a:p>
          <a:p>
            <a:r>
              <a:rPr lang="tr-TR" sz="2400" dirty="0"/>
              <a:t>Kaymak tabakası oluşumunun engellenmesi, </a:t>
            </a:r>
            <a:endParaRPr lang="tr-TR" dirty="0"/>
          </a:p>
        </p:txBody>
      </p:sp>
    </p:spTree>
    <p:extLst>
      <p:ext uri="{BB962C8B-B14F-4D97-AF65-F5344CB8AC3E}">
        <p14:creationId xmlns:p14="http://schemas.microsoft.com/office/powerpoint/2010/main" val="5214809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b="1" dirty="0"/>
              <a:t>Korumalı Toprak işlemenin Dezavantajları</a:t>
            </a:r>
            <a:endParaRPr lang="tr-TR" sz="2400" dirty="0"/>
          </a:p>
          <a:p>
            <a:r>
              <a:rPr lang="tr-TR" sz="2400" dirty="0"/>
              <a:t>Özellikli üretim ekipmanlarına olan ihtiyaç, </a:t>
            </a:r>
          </a:p>
          <a:p>
            <a:r>
              <a:rPr lang="tr-TR" sz="2400" dirty="0"/>
              <a:t>Yabancı ot mücadelesinde zorluk</a:t>
            </a:r>
          </a:p>
          <a:p>
            <a:r>
              <a:rPr lang="tr-TR" sz="2400" dirty="0"/>
              <a:t>Eğitim ve deneyim</a:t>
            </a:r>
          </a:p>
          <a:p>
            <a:r>
              <a:rPr lang="tr-TR" sz="2400" dirty="0"/>
              <a:t>Uzun dönemli uygulamalarda gübreleme, ilaçlama ve yabancı ot mücadelesinde artan problemler </a:t>
            </a:r>
          </a:p>
        </p:txBody>
      </p:sp>
    </p:spTree>
    <p:extLst>
      <p:ext uri="{BB962C8B-B14F-4D97-AF65-F5344CB8AC3E}">
        <p14:creationId xmlns:p14="http://schemas.microsoft.com/office/powerpoint/2010/main" val="11256878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792627"/>
            <a:ext cx="8229600" cy="3435179"/>
          </a:xfrm>
        </p:spPr>
        <p:txBody>
          <a:bodyPr/>
          <a:lstStyle/>
          <a:p>
            <a:pPr marL="0" indent="0">
              <a:buNone/>
            </a:pPr>
            <a:r>
              <a:rPr lang="tr-TR" sz="2400" dirty="0"/>
              <a:t>Toprak işleme, bitkisel üretim için istenilen toprak koşullarının elde edilmesi olarak tanımlanır.</a:t>
            </a:r>
          </a:p>
          <a:p>
            <a:pPr marL="0" indent="0">
              <a:buNone/>
            </a:pPr>
            <a:endParaRPr lang="tr-TR" sz="2400" dirty="0"/>
          </a:p>
          <a:p>
            <a:pPr marL="0" indent="0">
              <a:buNone/>
            </a:pPr>
            <a:r>
              <a:rPr lang="tr-TR" sz="2400" dirty="0"/>
              <a:t>Toprak işleme yöntemleri, toprak tipine, toprak işleme zamanına, ekim nöbetine, ekilen bitkinin cinsine, iklim şartlarına ve eldeki mekanizasyon seviyesine göre değişmektedir.</a:t>
            </a:r>
          </a:p>
          <a:p>
            <a:pPr marL="0" indent="0">
              <a:buNone/>
            </a:pPr>
            <a:endParaRPr lang="tr-TR" sz="2400" dirty="0"/>
          </a:p>
          <a:p>
            <a:pPr marL="0" indent="0">
              <a:buNone/>
            </a:pPr>
            <a:endParaRPr lang="tr-TR" sz="2400" dirty="0"/>
          </a:p>
          <a:p>
            <a:pPr marL="0" indent="0">
              <a:buNone/>
            </a:pPr>
            <a:endParaRPr lang="tr-TR" dirty="0"/>
          </a:p>
        </p:txBody>
      </p:sp>
      <p:sp>
        <p:nvSpPr>
          <p:cNvPr id="5" name="Metin kutusu 4">
            <a:extLst>
              <a:ext uri="{FF2B5EF4-FFF2-40B4-BE49-F238E27FC236}">
                <a16:creationId xmlns:a16="http://schemas.microsoft.com/office/drawing/2014/main" id="{ED5AD2A7-2B86-81CC-82DE-A40349182E67}"/>
              </a:ext>
            </a:extLst>
          </p:cNvPr>
          <p:cNvSpPr txBox="1"/>
          <p:nvPr/>
        </p:nvSpPr>
        <p:spPr>
          <a:xfrm>
            <a:off x="457200" y="2142001"/>
            <a:ext cx="8229600" cy="461665"/>
          </a:xfrm>
          <a:prstGeom prst="rect">
            <a:avLst/>
          </a:prstGeom>
          <a:noFill/>
        </p:spPr>
        <p:txBody>
          <a:bodyPr wrap="square">
            <a:spAutoFit/>
          </a:bodyPr>
          <a:lstStyle/>
          <a:p>
            <a:pPr algn="ctr"/>
            <a:r>
              <a:rPr lang="tr-TR" sz="2400" b="1" dirty="0">
                <a:cs typeface="Times New Roman" panose="02020603050405020304" pitchFamily="18" charset="0"/>
              </a:rPr>
              <a:t>Toprak İşleme</a:t>
            </a:r>
            <a:endParaRPr lang="tr-TR" sz="2400" dirty="0"/>
          </a:p>
        </p:txBody>
      </p:sp>
    </p:spTree>
    <p:extLst>
      <p:ext uri="{BB962C8B-B14F-4D97-AF65-F5344CB8AC3E}">
        <p14:creationId xmlns:p14="http://schemas.microsoft.com/office/powerpoint/2010/main" val="7765179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b="1" dirty="0"/>
              <a:t>Topoğrafyaya Uyumlu Toprak İşleme</a:t>
            </a:r>
            <a:endParaRPr lang="tr-TR" sz="2400" dirty="0"/>
          </a:p>
          <a:p>
            <a:r>
              <a:rPr lang="tr-TR" sz="2400" dirty="0"/>
              <a:t>Toprak yüzeyinden hareket eden suyun veya rüzgarın kontrol edilmesini sağlayan birtakım mekanik uygulamalardır. Hangi mekanik yöntemin uygulanacağına; yüzey akış veya rüzgarın hızının azaltılması, yüzey su depolama kapasitesinin artırılması veya fazla suyun emniyetle araziden uzaklaştırılması gibi amaçlara bağlı olarak karar verilmektedir. Mekanik yöntemler </a:t>
            </a:r>
            <a:r>
              <a:rPr lang="tr-TR" sz="2400" dirty="0" err="1"/>
              <a:t>agronomik</a:t>
            </a:r>
            <a:r>
              <a:rPr lang="tr-TR" sz="2400" dirty="0"/>
              <a:t> önlemlerle beraber uygulanmalıdırlar.</a:t>
            </a:r>
          </a:p>
        </p:txBody>
      </p:sp>
    </p:spTree>
    <p:extLst>
      <p:ext uri="{BB962C8B-B14F-4D97-AF65-F5344CB8AC3E}">
        <p14:creationId xmlns:p14="http://schemas.microsoft.com/office/powerpoint/2010/main" val="1022714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89248"/>
          </a:xfrm>
        </p:spPr>
        <p:txBody>
          <a:bodyPr/>
          <a:lstStyle/>
          <a:p>
            <a:pPr marL="0" indent="0">
              <a:buNone/>
            </a:pPr>
            <a:r>
              <a:rPr lang="tr-TR" sz="2400" b="1" dirty="0"/>
              <a:t>Düzeç Eğrilerine Paralel Tarım (Kontur Tarım)</a:t>
            </a:r>
          </a:p>
          <a:p>
            <a:r>
              <a:rPr lang="tr-TR" sz="2400" dirty="0"/>
              <a:t>Eğim aşağı yapılan sürüm ve ekim işlerine nazaran eğime dik olarak yapılan sürüm ve ekim işlemleri toprak kayıplarını % 50 oranına kadar azaltabilmektedir. </a:t>
            </a:r>
          </a:p>
          <a:p>
            <a:r>
              <a:rPr lang="tr-TR" sz="2400" dirty="0"/>
              <a:t>Kontur tarımının etkinliği eğim dikliği ve eğim uzunluğuna bağlı olup, örneğin % 1-2 eğim dikliğine sahip 180 m den daha fazla eğim uzunluğundaki arazilerde tek bir toprak koruma yöntemi olarak uygun değildir. </a:t>
            </a:r>
          </a:p>
          <a:p>
            <a:r>
              <a:rPr lang="tr-TR" sz="2400" dirty="0"/>
              <a:t>Müsaade edilebilir eğim uzunluğu eğim dikliğinin artışıyla azalmakta olup % 9 da 30 m ve % 15 de 20 m ye düşmektedir. </a:t>
            </a:r>
          </a:p>
        </p:txBody>
      </p:sp>
    </p:spTree>
    <p:extLst>
      <p:ext uri="{BB962C8B-B14F-4D97-AF65-F5344CB8AC3E}">
        <p14:creationId xmlns:p14="http://schemas.microsoft.com/office/powerpoint/2010/main" val="36235490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dirty="0"/>
              <a:t>Üstelik bu teknik ancak düşük yağış yoğunluğuna sahip bölgelerde etkili olmaktadır. Daha yoğun yağışlar için korunma ancak kontur tarımın </a:t>
            </a:r>
            <a:r>
              <a:rPr lang="tr-TR" sz="2400" dirty="0" err="1"/>
              <a:t>şeritvari</a:t>
            </a:r>
            <a:r>
              <a:rPr lang="tr-TR" sz="2400" dirty="0"/>
              <a:t> ekimle takviye edilmesiyle sağlanır. Eğime dik olarak kurulmuş şeritlerle tarımın yapıldığı arazilerden oluşan toprak kaybı, eğime bağlı olarak eğim aşağı tarım yapılan arazilerden oluşan toprak kaybının % 25-45 i kadardır</a:t>
            </a:r>
          </a:p>
          <a:p>
            <a:pPr marL="0" indent="0">
              <a:buNone/>
            </a:pPr>
            <a:endParaRPr lang="tr-TR" sz="2400" dirty="0"/>
          </a:p>
        </p:txBody>
      </p:sp>
    </p:spTree>
    <p:extLst>
      <p:ext uri="{BB962C8B-B14F-4D97-AF65-F5344CB8AC3E}">
        <p14:creationId xmlns:p14="http://schemas.microsoft.com/office/powerpoint/2010/main" val="779156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b="1" dirty="0"/>
              <a:t>Kontur Setler</a:t>
            </a:r>
          </a:p>
          <a:p>
            <a:r>
              <a:rPr lang="tr-TR" sz="2400" dirty="0"/>
              <a:t>Kontur setler, 1,2 - 2,0 m genişlikte, eğime dik şekilde kurulan, yüzey akışlarını engelleyen, üzerlerinde eğimin üst kısmına doğru su depolama alanı oluşturan ve eğim uzunluğunu yüzey akış oluşması için gerekli uzunluğun altına düşüren yani eğimi </a:t>
            </a:r>
            <a:r>
              <a:rPr lang="tr-TR" sz="2400" dirty="0" err="1"/>
              <a:t>segmentlere</a:t>
            </a:r>
            <a:r>
              <a:rPr lang="tr-TR" sz="2400" dirty="0"/>
              <a:t> ayıran toprak yığınlarıdır. Kontur setler % 2-12 arasındaki eğimler için uygundurlar ve </a:t>
            </a:r>
            <a:r>
              <a:rPr lang="tr-TR" sz="2400" dirty="0" err="1"/>
              <a:t>şeritvari</a:t>
            </a:r>
            <a:r>
              <a:rPr lang="tr-TR" sz="2400" dirty="0"/>
              <a:t> tarım sistemi içinde ağaç veya otsu bitkilerin ekildiği devamlı tamponlar oluştururlar. Tropik bölgelerde kontur setler 10-20 m ara ile elle inşa edilmek suretiyle sıkça kullanılmaktadır.</a:t>
            </a:r>
          </a:p>
        </p:txBody>
      </p:sp>
    </p:spTree>
    <p:extLst>
      <p:ext uri="{BB962C8B-B14F-4D97-AF65-F5344CB8AC3E}">
        <p14:creationId xmlns:p14="http://schemas.microsoft.com/office/powerpoint/2010/main" val="30362038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b="1" dirty="0"/>
              <a:t>Teraslar</a:t>
            </a:r>
          </a:p>
          <a:p>
            <a:r>
              <a:rPr lang="tr-TR" sz="2400" dirty="0"/>
              <a:t>Teraslar eğime çapraz olarak yüzey akış sularını kesmek ve bu suları </a:t>
            </a:r>
            <a:r>
              <a:rPr lang="tr-TR" sz="2400" dirty="0" err="1"/>
              <a:t>erozif</a:t>
            </a:r>
            <a:r>
              <a:rPr lang="tr-TR" sz="2400" dirty="0"/>
              <a:t> olmayan bir hızda stabil bir çıkışa nakletmek, bunun yanında eğim uzunluğunu azaltmak amacıyla kurulan toprak setlerdir. Teraslar kontur setlere benzer fonksiyonlara sahiptirler.</a:t>
            </a:r>
          </a:p>
          <a:p>
            <a:r>
              <a:rPr lang="tr-TR" sz="2400" dirty="0"/>
              <a:t>Terasların boyutları ve uzunlukları, teras çıkış yerleri, teras kanallarının boyutları ve eğimleri ile teras sisteminin araziye yerleştirilmesinde çok dikkatli olmak gerekir.</a:t>
            </a:r>
          </a:p>
          <a:p>
            <a:r>
              <a:rPr lang="tr-TR" sz="2400" dirty="0"/>
              <a:t>Teraslar üç ana tipte sınıflandırılabilirler, bunlar; saptırıcı, tutucu ve seki teraslardır. Buna ilave olarak dik eğimli sahalarda ağaç yetiştirme amacıyla kullanılan </a:t>
            </a:r>
            <a:r>
              <a:rPr lang="tr-TR" sz="2400" dirty="0" err="1"/>
              <a:t>Grodoni</a:t>
            </a:r>
            <a:r>
              <a:rPr lang="tr-TR" sz="2400" dirty="0"/>
              <a:t> (kademeli seki) ve hendek teraslar vardır.</a:t>
            </a:r>
          </a:p>
        </p:txBody>
      </p:sp>
    </p:spTree>
    <p:extLst>
      <p:ext uri="{BB962C8B-B14F-4D97-AF65-F5344CB8AC3E}">
        <p14:creationId xmlns:p14="http://schemas.microsoft.com/office/powerpoint/2010/main" val="8156533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r>
              <a:rPr lang="tr-TR" sz="2400" dirty="0"/>
              <a:t>Saptırıcı terasların birinci amacı yüzey akışların kesilmesi ve eğime çapraz olarak uygun bir çıkış ağzına bu suların </a:t>
            </a:r>
            <a:r>
              <a:rPr lang="tr-TR" sz="2400" dirty="0" err="1"/>
              <a:t>kanalize</a:t>
            </a:r>
            <a:r>
              <a:rPr lang="tr-TR" sz="2400" dirty="0"/>
              <a:t> edilmesidir. Saptırıcı terasların kanal eğimleri genellikle kontura 1:250 </a:t>
            </a:r>
            <a:r>
              <a:rPr lang="tr-TR" sz="2400" dirty="0" err="1"/>
              <a:t>dir</a:t>
            </a:r>
            <a:r>
              <a:rPr lang="tr-TR" sz="2400" dirty="0"/>
              <a:t>. Çevirme teraslarının birçok çeşidi vardır. Bunlar; geniş ve dar tabanlı teraslardır. Geniş tabanlı teraslarda dolgu toprağı </a:t>
            </a:r>
            <a:r>
              <a:rPr lang="tr-TR" sz="2400" dirty="0" err="1"/>
              <a:t>seddenin</a:t>
            </a:r>
            <a:r>
              <a:rPr lang="tr-TR" sz="2400" dirty="0"/>
              <a:t> her iki yanından buna karşılık dar tabanlı teraslarında ise </a:t>
            </a:r>
            <a:r>
              <a:rPr lang="tr-TR" sz="2400" dirty="0" err="1"/>
              <a:t>seddenin</a:t>
            </a:r>
            <a:r>
              <a:rPr lang="tr-TR" sz="2400" dirty="0"/>
              <a:t> sadece üst  kısmından alınır. Geniş tabanlı teraslarda sedde ve kanal birlikte yaklaşık 15 m genişliktedir. Dar tabanlı teraslarda ise bu genişlik 3-4 m </a:t>
            </a:r>
            <a:r>
              <a:rPr lang="tr-TR" sz="2400" dirty="0" err="1"/>
              <a:t>dir</a:t>
            </a:r>
            <a:r>
              <a:rPr lang="tr-TR" sz="2400" dirty="0"/>
              <a:t> ve daha dik eğime sahip olan </a:t>
            </a:r>
            <a:r>
              <a:rPr lang="tr-TR" sz="2400" dirty="0" err="1"/>
              <a:t>seddede</a:t>
            </a:r>
            <a:r>
              <a:rPr lang="tr-TR" sz="2400" dirty="0"/>
              <a:t> toprak işlemesi yapılamaz. Bu kısımda tarım yapılabilmesi için eğimin; küçük tarım makinaları kullanılıyorsa % 25 i ve büyük tarım makinaları kullanılıyorsa % 15 i geçmemesi gerekir. Çevirme terasları arazi eğiminin % 12 </a:t>
            </a:r>
            <a:r>
              <a:rPr lang="tr-TR" sz="2400" dirty="0" err="1"/>
              <a:t>yi</a:t>
            </a:r>
            <a:r>
              <a:rPr lang="tr-TR" sz="2400" dirty="0"/>
              <a:t> geçtiği yerler için uygun değildir. Çünkü hem yapım masrafları yüksektir hem de terasların birbirine çok yakın yapılması gereklidir. </a:t>
            </a:r>
          </a:p>
        </p:txBody>
      </p:sp>
    </p:spTree>
    <p:extLst>
      <p:ext uri="{BB962C8B-B14F-4D97-AF65-F5344CB8AC3E}">
        <p14:creationId xmlns:p14="http://schemas.microsoft.com/office/powerpoint/2010/main" val="1874040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r>
              <a:rPr lang="tr-TR" sz="2400" dirty="0"/>
              <a:t>Tutucu teraslar yağışın az olduğu ve suyun eğim boyunca arazide depolanmasının istendiği yerlerde kullanılırlar. Bu bakımdan bu tip teraslar düzdürler ve genellikle 10 yılda bir tekrarlanmaya sahip yüzey akışlarını depolayabilecek şekilde tasarımlanırlar. Bu şekilde verilen kapasite ile yüzey akışların teraslar üzerinden aşarak akması önlenir. Bu tip teraslar normal olarak % 8 den daha az eğimli ve geçirgen topraklar için tavsiye edilir.</a:t>
            </a:r>
          </a:p>
        </p:txBody>
      </p:sp>
    </p:spTree>
    <p:extLst>
      <p:ext uri="{BB962C8B-B14F-4D97-AF65-F5344CB8AC3E}">
        <p14:creationId xmlns:p14="http://schemas.microsoft.com/office/powerpoint/2010/main" val="11713510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r>
              <a:rPr lang="tr-TR" sz="2400" dirty="0"/>
              <a:t>Seki teraslar eğim boyunca birbirini takip eden bir seri basamakları kapsarlar ve işlenmesine ihtiyaç duyulan en fazla 30° (%57,7) olmak üzere dik eğimli yerlerde kurulurlar. Basamakların dik kısımları erozyona çok kolay bir şekilde maruz kalabilir ve bu kısımların korunmasında bitki örtüsünden yararlanılır ve bazen da taş veya briket gerekli olabilir. Diğer tiplerdeki gibi bir kanal yoktur ancak sedde üst kısmının </a:t>
            </a:r>
            <a:r>
              <a:rPr lang="tr-TR" sz="2400" dirty="0" err="1"/>
              <a:t>eğimlendirilmesi</a:t>
            </a:r>
            <a:r>
              <a:rPr lang="tr-TR" sz="2400" dirty="0"/>
              <a:t> ile bir depolama alanı yaratılmıştır</a:t>
            </a:r>
          </a:p>
        </p:txBody>
      </p:sp>
    </p:spTree>
    <p:extLst>
      <p:ext uri="{BB962C8B-B14F-4D97-AF65-F5344CB8AC3E}">
        <p14:creationId xmlns:p14="http://schemas.microsoft.com/office/powerpoint/2010/main" val="31308172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b="1" dirty="0"/>
              <a:t>Su Yolları </a:t>
            </a:r>
          </a:p>
          <a:p>
            <a:r>
              <a:rPr lang="tr-TR" sz="2400" dirty="0"/>
              <a:t>Koruma sistemi içerisinde suyollarının amacı, yüzey akış suyunu erozyon doğurmayacak bir hızda uygun bir boşaltım noktasına taşımaktır. Bu bakımdan suyolları çok dikkatli bir şekilde tasarımlanmalıdır. Normal olarak boyutları 10 yıllık tekrarlanma dönemine sahip bir yağıştan oluşabilecek maksimum yüzey akışı taşıyabilecek kapasiteye sahip olmalıdır. Yüzey suları boşaltım düzenlemesinde üç tip suyolu vardır. Bunlar; çevirme hendekleri, teras kanalları ve otlandırılmış su yollarıdır (Çizelge 10.2)</a:t>
            </a:r>
          </a:p>
          <a:p>
            <a:endParaRPr lang="tr-TR" sz="2400" dirty="0"/>
          </a:p>
        </p:txBody>
      </p:sp>
    </p:spTree>
    <p:extLst>
      <p:ext uri="{BB962C8B-B14F-4D97-AF65-F5344CB8AC3E}">
        <p14:creationId xmlns:p14="http://schemas.microsoft.com/office/powerpoint/2010/main" val="1635068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b="1" dirty="0"/>
              <a:t>Su Yolları </a:t>
            </a:r>
          </a:p>
          <a:p>
            <a:r>
              <a:rPr lang="tr-TR" sz="2400" dirty="0"/>
              <a:t>Çevirme kanalları eğimli arazinin en üst kısmına yerleştirilir ve eğim aşağı akışa geçen yüzey akışları kesmeye aynı zamanda eğime çapraz olarak yönünü değiştirip otlandırılmış suyoluna çevirmeye yarar. Teras kanalları da teraslar arası sahadan (teras havzası) toplanan yüzey akışın akış yönünün eğime çapraz olarak değiştirilip otlandırılmış su yoluna taşınmasını sağlarlar (Şekil 10.3)</a:t>
            </a:r>
          </a:p>
          <a:p>
            <a:endParaRPr lang="tr-TR" sz="2400" dirty="0"/>
          </a:p>
        </p:txBody>
      </p:sp>
    </p:spTree>
    <p:extLst>
      <p:ext uri="{BB962C8B-B14F-4D97-AF65-F5344CB8AC3E}">
        <p14:creationId xmlns:p14="http://schemas.microsoft.com/office/powerpoint/2010/main" val="2881838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171179"/>
            <a:ext cx="8229600" cy="4093697"/>
          </a:xfrm>
        </p:spPr>
        <p:txBody>
          <a:bodyPr/>
          <a:lstStyle/>
          <a:p>
            <a:pPr marL="0" indent="0">
              <a:buNone/>
            </a:pPr>
            <a:r>
              <a:rPr lang="tr-TR" sz="2400" dirty="0"/>
              <a:t>Toprak işlemede amaçlarına uygun olarak dört farklı yöntem uygulanmaktadır. Bunlar;</a:t>
            </a:r>
          </a:p>
          <a:p>
            <a:pPr marL="0" indent="0">
              <a:buNone/>
            </a:pPr>
            <a:r>
              <a:rPr lang="tr-TR" sz="2400" dirty="0"/>
              <a:t>1. Toprağın şeritler halinde kesilip devrilmesi (pulluklar)</a:t>
            </a:r>
          </a:p>
          <a:p>
            <a:pPr marL="0" indent="0">
              <a:buNone/>
            </a:pPr>
            <a:r>
              <a:rPr lang="tr-TR" sz="2400" dirty="0"/>
              <a:t>2. Toprağın devrilmeden kabartılması (tırmıklar, </a:t>
            </a:r>
            <a:r>
              <a:rPr lang="tr-TR" sz="2400" dirty="0" err="1"/>
              <a:t>kültüvatörler</a:t>
            </a:r>
            <a:r>
              <a:rPr lang="tr-TR" sz="2400" dirty="0"/>
              <a:t>)</a:t>
            </a:r>
          </a:p>
          <a:p>
            <a:pPr marL="0" indent="0">
              <a:buNone/>
            </a:pPr>
            <a:r>
              <a:rPr lang="tr-TR" sz="2400" dirty="0"/>
              <a:t>3. Toprağın karıştırılması (toprak frezeleri) ve</a:t>
            </a:r>
          </a:p>
          <a:p>
            <a:pPr marL="0" indent="0">
              <a:buNone/>
            </a:pPr>
            <a:r>
              <a:rPr lang="tr-TR" sz="2400" dirty="0"/>
              <a:t>4. Toprağın bastırılması (merdaneler) </a:t>
            </a:r>
            <a:r>
              <a:rPr lang="tr-TR" sz="2400" dirty="0" err="1"/>
              <a:t>dır</a:t>
            </a:r>
            <a:r>
              <a:rPr lang="tr-TR" sz="2400" dirty="0"/>
              <a:t>.</a:t>
            </a:r>
          </a:p>
          <a:p>
            <a:r>
              <a:rPr lang="tr-TR" sz="2400" dirty="0"/>
              <a:t>(Parçalama)</a:t>
            </a:r>
          </a:p>
          <a:p>
            <a:r>
              <a:rPr lang="tr-TR" sz="2400" dirty="0"/>
              <a:t>(Ufalama-savurma)</a:t>
            </a:r>
          </a:p>
          <a:p>
            <a:r>
              <a:rPr lang="tr-TR" sz="2400" dirty="0"/>
              <a:t>(Sıkıştırma)</a:t>
            </a:r>
          </a:p>
          <a:p>
            <a:pPr marL="0" indent="0">
              <a:buNone/>
            </a:pPr>
            <a:endParaRPr lang="tr-TR" sz="2400" dirty="0"/>
          </a:p>
          <a:p>
            <a:pPr marL="0" indent="0">
              <a:buNone/>
            </a:pPr>
            <a:endParaRPr lang="tr-TR" dirty="0"/>
          </a:p>
        </p:txBody>
      </p:sp>
    </p:spTree>
    <p:extLst>
      <p:ext uri="{BB962C8B-B14F-4D97-AF65-F5344CB8AC3E}">
        <p14:creationId xmlns:p14="http://schemas.microsoft.com/office/powerpoint/2010/main" val="179261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r>
              <a:rPr lang="tr-TR" sz="2400" dirty="0"/>
              <a:t>Toprak koruma planlamasında su yollarının tipik yerleşimi Otlandırılmış suyolları yüzey akışın eğim aşağı yönde taşınmasını sağlarlar ve çoğunlukla tabii çöküntüler bu amaçla kullanılırlar ancak bazen bu kanalların tekrar şekillendirilmesi gerekli olabilir. Otlandırılmış suyolları % 20 ye kadar eğimli alanlar için önerilirler. % 20 </a:t>
            </a:r>
            <a:r>
              <a:rPr lang="tr-TR" sz="2400" dirty="0" err="1"/>
              <a:t>nin</a:t>
            </a:r>
            <a:r>
              <a:rPr lang="tr-TR" sz="2400" dirty="0"/>
              <a:t> üzerinde eğime sahip yerlerde % 27 eğime kadar kanalın içinin taşla döşenmesi veya beton kullanılması gereklidir. Arazi üzerinde hafif ve dik eğimlerin birbirlerini takip ettiği yerlerde dik kısımlarda düşü yapılarının kullanılması gereklidir.</a:t>
            </a:r>
          </a:p>
          <a:p>
            <a:endParaRPr lang="tr-TR" sz="2400" dirty="0"/>
          </a:p>
        </p:txBody>
      </p:sp>
    </p:spTree>
    <p:extLst>
      <p:ext uri="{BB962C8B-B14F-4D97-AF65-F5344CB8AC3E}">
        <p14:creationId xmlns:p14="http://schemas.microsoft.com/office/powerpoint/2010/main" val="19675118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r>
              <a:rPr lang="tr-TR" sz="2400" dirty="0"/>
              <a:t>Dikim için bitki türü seçimi yöresel toprak ve iklim koşullarına göre yapılmalıdır. Çok kısa sürede yoğun örtü meydana getiren çeşitler seçilmelidir. Çoğunlukla kullanılan bitkiler </a:t>
            </a:r>
            <a:r>
              <a:rPr lang="tr-TR" sz="2400" dirty="0" err="1"/>
              <a:t>Cynodon</a:t>
            </a:r>
            <a:r>
              <a:rPr lang="tr-TR" sz="2400" dirty="0"/>
              <a:t> </a:t>
            </a:r>
            <a:r>
              <a:rPr lang="tr-TR" sz="2400" dirty="0" err="1"/>
              <a:t>dactylon</a:t>
            </a:r>
            <a:r>
              <a:rPr lang="tr-TR" sz="2400" dirty="0"/>
              <a:t> (köpek dişi ayrık otu), </a:t>
            </a:r>
            <a:r>
              <a:rPr lang="tr-TR" sz="2400" dirty="0" err="1"/>
              <a:t>Pao</a:t>
            </a:r>
            <a:r>
              <a:rPr lang="tr-TR" sz="2400" dirty="0"/>
              <a:t> </a:t>
            </a:r>
            <a:r>
              <a:rPr lang="tr-TR" sz="2400" dirty="0" err="1"/>
              <a:t>pretensis</a:t>
            </a:r>
            <a:r>
              <a:rPr lang="tr-TR" sz="2400" dirty="0"/>
              <a:t> (çayır salkım otu), </a:t>
            </a:r>
            <a:r>
              <a:rPr lang="tr-TR" sz="2400" dirty="0" err="1"/>
              <a:t>Bromus</a:t>
            </a:r>
            <a:r>
              <a:rPr lang="tr-TR" sz="2400" dirty="0"/>
              <a:t> </a:t>
            </a:r>
            <a:r>
              <a:rPr lang="tr-TR" sz="2400" dirty="0" err="1"/>
              <a:t>inermis</a:t>
            </a:r>
            <a:r>
              <a:rPr lang="tr-TR" sz="2400" dirty="0"/>
              <a:t> (kılçıksız brom), </a:t>
            </a:r>
            <a:r>
              <a:rPr lang="tr-TR" sz="2400" dirty="0" err="1"/>
              <a:t>Pennisetum</a:t>
            </a:r>
            <a:r>
              <a:rPr lang="tr-TR" sz="2400" dirty="0"/>
              <a:t> </a:t>
            </a:r>
            <a:r>
              <a:rPr lang="tr-TR" sz="2400" dirty="0" err="1"/>
              <a:t>purpureum</a:t>
            </a:r>
            <a:r>
              <a:rPr lang="tr-TR" sz="2400" dirty="0"/>
              <a:t> (mor </a:t>
            </a:r>
            <a:r>
              <a:rPr lang="tr-TR" sz="2400" dirty="0" err="1"/>
              <a:t>gökdarı</a:t>
            </a:r>
            <a:r>
              <a:rPr lang="tr-TR" sz="2400" dirty="0"/>
              <a:t>) </a:t>
            </a:r>
            <a:r>
              <a:rPr lang="tr-TR" sz="2400" dirty="0" err="1"/>
              <a:t>dır</a:t>
            </a:r>
            <a:r>
              <a:rPr lang="tr-TR" sz="2400" dirty="0"/>
              <a:t>. Ancak son seçimden önce yöresel tavsiyeler dikkate alınmalıdır.</a:t>
            </a:r>
          </a:p>
          <a:p>
            <a:endParaRPr lang="tr-TR" sz="2400" dirty="0"/>
          </a:p>
        </p:txBody>
      </p:sp>
    </p:spTree>
    <p:extLst>
      <p:ext uri="{BB962C8B-B14F-4D97-AF65-F5344CB8AC3E}">
        <p14:creationId xmlns:p14="http://schemas.microsoft.com/office/powerpoint/2010/main" val="700304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r>
              <a:rPr lang="tr-TR" sz="2400" dirty="0"/>
              <a:t>Otlandırılmış suyolları su boşaltım düzenlemesi içerisinde yer altı çıkışları ile değiştirilebilmektedir. Çevirme ve teras kanalları bir yeraltı çıkışına sularını boşaltmak üzere künkten yapılmış drenaj sistemine bağlanabilir. Bu yeraltı giriş kısımlarına doğru kanallara hafif bir eğim verilir. Sistem arazideki suyun 48 saatte uzaklaştırılmasını temin edecek şekilde tasarımlanır. Bu şekilde künk çıkışlı teraslarda arazi kaybı daha fazla azaltılabilir. Künk çıkışı dört kısımdan oluşur.</a:t>
            </a:r>
          </a:p>
          <a:p>
            <a:endParaRPr lang="tr-TR" sz="2400" dirty="0"/>
          </a:p>
        </p:txBody>
      </p:sp>
    </p:spTree>
    <p:extLst>
      <p:ext uri="{BB962C8B-B14F-4D97-AF65-F5344CB8AC3E}">
        <p14:creationId xmlns:p14="http://schemas.microsoft.com/office/powerpoint/2010/main" val="42889075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r>
              <a:rPr lang="tr-TR" sz="2400" dirty="0"/>
              <a:t>Otlandırılmış suyolları su boşaltım düzenlemesi içerisinde yer altı çıkışları ile değiştirilebilmektedir. Çevirme ve teras kanalları bir yeraltı çıkışına sularını boşaltmak üzere künkten yapılmış drenaj sistemine bağlanabilir. Bu yeraltı giriş kısımlarına doğru kanallara hafif bir eğim verilir. Sistem arazideki suyun 48 saatte uzaklaştırılmasını temin edecek şekilde tasarımlanır. Bu şekilde künk çıkışlı teraslarda arazi kaybı daha fazla azaltılabilir. Künk çıkışı dört kısımdan oluşur.</a:t>
            </a:r>
          </a:p>
          <a:p>
            <a:endParaRPr lang="tr-TR" sz="2400" dirty="0"/>
          </a:p>
        </p:txBody>
      </p:sp>
    </p:spTree>
    <p:extLst>
      <p:ext uri="{BB962C8B-B14F-4D97-AF65-F5344CB8AC3E}">
        <p14:creationId xmlns:p14="http://schemas.microsoft.com/office/powerpoint/2010/main" val="40667540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b="1" dirty="0"/>
              <a:t>Örtü Bitkileri</a:t>
            </a:r>
          </a:p>
          <a:p>
            <a:r>
              <a:rPr lang="tr-TR" sz="2400" dirty="0"/>
              <a:t>Örtü bitkileri arazinin boş olduğu mevsimde veya ağaçlar altındaki arazinin korunması amacıyla yetiştirilen bitkilerdir. </a:t>
            </a:r>
          </a:p>
          <a:p>
            <a:r>
              <a:rPr lang="tr-TR" sz="2400" dirty="0"/>
              <a:t>ABD’de bu bitkiler kışlık olarak yetiştirilmekte ve hasattan sonra yeşil gübre olarak pullukla toprağa karıştırılmaktadır. Bu amaçla çavdar ve yulaf gibi bitkiler kullanılmakta olup bitki seçiminde yöresel koşullar dikkate alınmaktadır. </a:t>
            </a:r>
          </a:p>
        </p:txBody>
      </p:sp>
    </p:spTree>
    <p:extLst>
      <p:ext uri="{BB962C8B-B14F-4D97-AF65-F5344CB8AC3E}">
        <p14:creationId xmlns:p14="http://schemas.microsoft.com/office/powerpoint/2010/main" val="10936264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438233"/>
          </a:xfrm>
        </p:spPr>
        <p:txBody>
          <a:bodyPr/>
          <a:lstStyle/>
          <a:p>
            <a:r>
              <a:rPr lang="tr-TR" sz="2400" dirty="0" err="1"/>
              <a:t>Baklagil</a:t>
            </a:r>
            <a:r>
              <a:rPr lang="tr-TR" sz="2400" dirty="0"/>
              <a:t> örtü bitkileri, ana ürünün kullanacağı </a:t>
            </a:r>
            <a:r>
              <a:rPr lang="tr-TR" sz="2400" dirty="0" err="1"/>
              <a:t>N’un</a:t>
            </a:r>
            <a:r>
              <a:rPr lang="tr-TR" sz="2400" dirty="0"/>
              <a:t> önemli bir kısmını </a:t>
            </a:r>
            <a:r>
              <a:rPr lang="tr-TR" sz="2400" dirty="0" err="1"/>
              <a:t>fikse</a:t>
            </a:r>
            <a:r>
              <a:rPr lang="tr-TR" sz="2400" dirty="0"/>
              <a:t> etmektedir. Baklagillerle </a:t>
            </a:r>
            <a:r>
              <a:rPr lang="tr-TR" sz="2400" dirty="0" err="1"/>
              <a:t>simbiyotik</a:t>
            </a:r>
            <a:r>
              <a:rPr lang="tr-TR" sz="2400" dirty="0"/>
              <a:t> bir yaşam sürdüren </a:t>
            </a:r>
            <a:r>
              <a:rPr lang="tr-TR" sz="2400" i="1" dirty="0" err="1"/>
              <a:t>Rhizobia</a:t>
            </a:r>
            <a:r>
              <a:rPr lang="tr-TR" sz="2400" i="1" dirty="0"/>
              <a:t> </a:t>
            </a:r>
            <a:r>
              <a:rPr lang="tr-TR" sz="2400" dirty="0"/>
              <a:t>bakterisi, atmosferik azotu baklagillerin büyümeleri için kullandıkları organik forma dönüştürmektedir. </a:t>
            </a:r>
          </a:p>
          <a:p>
            <a:r>
              <a:rPr lang="tr-TR" sz="2400" dirty="0"/>
              <a:t>Ana üründen önce kullanılan </a:t>
            </a:r>
            <a:r>
              <a:rPr lang="tr-TR" sz="2400" dirty="0" err="1"/>
              <a:t>baklagil</a:t>
            </a:r>
            <a:r>
              <a:rPr lang="tr-TR" sz="2400" dirty="0"/>
              <a:t> örtü bitkileri, toprak analiz sonuçlarına göre tavsiye edilen N miktarını önemli ölçüde azaltmaktadır. </a:t>
            </a:r>
          </a:p>
          <a:p>
            <a:r>
              <a:rPr lang="tr-TR" sz="2400" dirty="0"/>
              <a:t>Baklagiller dışındaki diğer örtü bitkileri (özellikle otsu yapıda olanlar) N</a:t>
            </a:r>
            <a:r>
              <a:rPr lang="tr-TR" sz="2400" baseline="30000" dirty="0"/>
              <a:t>2</a:t>
            </a:r>
            <a:r>
              <a:rPr lang="tr-TR" sz="2400" dirty="0"/>
              <a:t>’ u </a:t>
            </a:r>
            <a:r>
              <a:rPr lang="tr-TR" sz="2400" dirty="0" err="1"/>
              <a:t>fikse</a:t>
            </a:r>
            <a:r>
              <a:rPr lang="tr-TR" sz="2400" dirty="0"/>
              <a:t> etmemektedir. Bununla beraber, bu bitkiler hasattan sonraki dönemde topraktan mineral </a:t>
            </a:r>
            <a:r>
              <a:rPr lang="tr-TR" sz="2400" dirty="0" err="1"/>
              <a:t>N’un</a:t>
            </a:r>
            <a:r>
              <a:rPr lang="tr-TR" sz="2400" dirty="0"/>
              <a:t> geri dönüşümünde etkili olmaktadır. </a:t>
            </a:r>
          </a:p>
        </p:txBody>
      </p:sp>
    </p:spTree>
    <p:extLst>
      <p:ext uri="{BB962C8B-B14F-4D97-AF65-F5344CB8AC3E}">
        <p14:creationId xmlns:p14="http://schemas.microsoft.com/office/powerpoint/2010/main" val="19523155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438233"/>
          </a:xfrm>
        </p:spPr>
        <p:txBody>
          <a:bodyPr/>
          <a:lstStyle/>
          <a:p>
            <a:r>
              <a:rPr lang="tr-TR" sz="2400" dirty="0"/>
              <a:t>Otsu ve </a:t>
            </a:r>
            <a:r>
              <a:rPr lang="tr-TR" sz="2400" dirty="0" err="1"/>
              <a:t>baklagil</a:t>
            </a:r>
            <a:r>
              <a:rPr lang="tr-TR" sz="2400" dirty="0"/>
              <a:t> örtü bitkileri biçilip ya da toprak işlemeyle ortadan kaldırıldıktan sonra, topraktaki mikroorganizmalar bitki atıklarını çürütmektedir. </a:t>
            </a:r>
          </a:p>
          <a:p>
            <a:r>
              <a:rPr lang="tr-TR" sz="2400" dirty="0" err="1"/>
              <a:t>Mineralizasyon</a:t>
            </a:r>
            <a:r>
              <a:rPr lang="tr-TR" sz="2400" dirty="0"/>
              <a:t> olarak adlandırılan bu işlemde, toprak mikroorganizmaları organik azotu, amonyuma (NH</a:t>
            </a:r>
            <a:r>
              <a:rPr lang="tr-TR" sz="2400" baseline="30000" dirty="0"/>
              <a:t>4 </a:t>
            </a:r>
            <a:r>
              <a:rPr lang="tr-TR" sz="2400" dirty="0"/>
              <a:t>) ve sonra da bitki köklerinin asimile ettiği azot formu olan nitrat (NO</a:t>
            </a:r>
            <a:r>
              <a:rPr lang="tr-TR" sz="2400" baseline="30000" dirty="0"/>
              <a:t>3−</a:t>
            </a:r>
            <a:r>
              <a:rPr lang="tr-TR" sz="2400" dirty="0"/>
              <a:t>) bileşiğine dönüştürmektedir. </a:t>
            </a:r>
          </a:p>
        </p:txBody>
      </p:sp>
    </p:spTree>
    <p:extLst>
      <p:ext uri="{BB962C8B-B14F-4D97-AF65-F5344CB8AC3E}">
        <p14:creationId xmlns:p14="http://schemas.microsoft.com/office/powerpoint/2010/main" val="31472477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438233"/>
          </a:xfrm>
        </p:spPr>
        <p:txBody>
          <a:bodyPr/>
          <a:lstStyle/>
          <a:p>
            <a:r>
              <a:rPr lang="tr-TR" sz="2400" dirty="0"/>
              <a:t>Genel bir kural olarak, C:N oranı 25:1’den daha düşük olan örtü bitkileri </a:t>
            </a:r>
            <a:r>
              <a:rPr lang="tr-TR" sz="2400" dirty="0" err="1"/>
              <a:t>N’u</a:t>
            </a:r>
            <a:r>
              <a:rPr lang="tr-TR" sz="2400" dirty="0"/>
              <a:t> daha hızlı bir şekilde </a:t>
            </a:r>
            <a:r>
              <a:rPr lang="tr-TR" sz="2400" dirty="0" err="1"/>
              <a:t>mineralize</a:t>
            </a:r>
            <a:r>
              <a:rPr lang="tr-TR" sz="2400" dirty="0"/>
              <a:t> etmektedir. </a:t>
            </a:r>
          </a:p>
          <a:p>
            <a:r>
              <a:rPr lang="tr-TR" sz="2400" dirty="0"/>
              <a:t>Örneğin, mısırdan hemen önce ekilen tüylü fiğ ve kırmızı üçgül gibi </a:t>
            </a:r>
            <a:r>
              <a:rPr lang="tr-TR" sz="2400" dirty="0" err="1"/>
              <a:t>baklagil</a:t>
            </a:r>
            <a:r>
              <a:rPr lang="tr-TR" sz="2400" dirty="0"/>
              <a:t> örtü bitkilerinde, C:N oranı 10:1–20:1 arasında değişim göstermektedir. Yani, söz konusu örtü bitkileri çok hızlı bir şekilde </a:t>
            </a:r>
            <a:r>
              <a:rPr lang="tr-TR" sz="2400" dirty="0" err="1"/>
              <a:t>N’u</a:t>
            </a:r>
            <a:r>
              <a:rPr lang="tr-TR" sz="2400" dirty="0"/>
              <a:t> </a:t>
            </a:r>
            <a:r>
              <a:rPr lang="tr-TR" sz="2400" dirty="0" err="1"/>
              <a:t>mineralize</a:t>
            </a:r>
            <a:r>
              <a:rPr lang="tr-TR" sz="2400" dirty="0"/>
              <a:t> etmektedir. </a:t>
            </a:r>
          </a:p>
          <a:p>
            <a:r>
              <a:rPr lang="tr-TR" sz="2400" dirty="0"/>
              <a:t>C:N oranı 25:1’den büyük olan çavdar ve buğday gibi örtü bitkilerinin artıkları ise genellikle yavaş bir şekilde ayrışmaktadır </a:t>
            </a:r>
          </a:p>
        </p:txBody>
      </p:sp>
    </p:spTree>
    <p:extLst>
      <p:ext uri="{BB962C8B-B14F-4D97-AF65-F5344CB8AC3E}">
        <p14:creationId xmlns:p14="http://schemas.microsoft.com/office/powerpoint/2010/main" val="12365853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indent="0">
              <a:buNone/>
            </a:pPr>
            <a:r>
              <a:rPr lang="tr-TR" sz="2400" b="1" dirty="0"/>
              <a:t>Örtü Bitkilerinin Sağladığı Faydalar</a:t>
            </a:r>
          </a:p>
          <a:p>
            <a:r>
              <a:rPr lang="tr-TR" sz="2400" dirty="0"/>
              <a:t>Yıkanmanın olduğu dönemde nitratın bitkilerce alımını sağlamak.</a:t>
            </a:r>
          </a:p>
          <a:p>
            <a:r>
              <a:rPr lang="tr-TR" sz="2400" dirty="0" err="1"/>
              <a:t>Baklagil</a:t>
            </a:r>
            <a:r>
              <a:rPr lang="tr-TR" sz="2400" dirty="0"/>
              <a:t> içeren örtü bitkileri ile toprağa azot bağlanması mümkün olabilir.</a:t>
            </a:r>
          </a:p>
          <a:p>
            <a:pPr marL="0" indent="0">
              <a:buNone/>
            </a:pPr>
            <a:r>
              <a:rPr lang="tr-TR" sz="2400" b="1" dirty="0"/>
              <a:t>Örtü Bitkilerinin Dezavantajları</a:t>
            </a:r>
          </a:p>
          <a:p>
            <a:r>
              <a:rPr lang="tr-TR" sz="2400" dirty="0"/>
              <a:t>Örtü bitkilerinin kurak alanlarda esas bitki ile topraktaki yarayışlı su için rakip olmasıdır. Örtü bitkileri yüzeyin çıplak bırakılmasına göre % 50 oranına kadar yarayışlı suyu azaltabilirler.</a:t>
            </a:r>
            <a:endParaRPr lang="tr-TR" sz="2400" b="1" dirty="0"/>
          </a:p>
          <a:p>
            <a:endParaRPr lang="tr-TR" sz="2400" dirty="0"/>
          </a:p>
        </p:txBody>
      </p:sp>
    </p:spTree>
    <p:extLst>
      <p:ext uri="{BB962C8B-B14F-4D97-AF65-F5344CB8AC3E}">
        <p14:creationId xmlns:p14="http://schemas.microsoft.com/office/powerpoint/2010/main" val="6382637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pPr marL="0" indent="0">
              <a:buNone/>
            </a:pPr>
            <a:r>
              <a:rPr lang="tr-TR" sz="2400" b="1" dirty="0" err="1"/>
              <a:t>Polinasyon</a:t>
            </a:r>
            <a:r>
              <a:rPr lang="tr-TR" sz="2400" b="1" dirty="0"/>
              <a:t> (Tozlaşma)</a:t>
            </a:r>
          </a:p>
          <a:p>
            <a:r>
              <a:rPr lang="tr-TR" sz="2400" dirty="0"/>
              <a:t>Tozlaşma yani </a:t>
            </a:r>
            <a:r>
              <a:rPr lang="tr-TR" sz="2400" dirty="0" err="1"/>
              <a:t>polinasyon</a:t>
            </a:r>
            <a:r>
              <a:rPr lang="tr-TR" sz="2400" dirty="0"/>
              <a:t>, polen tanelerinin bir çiçeğin erkek </a:t>
            </a:r>
            <a:r>
              <a:rPr lang="tr-TR" sz="2400" dirty="0" err="1"/>
              <a:t>anterinden</a:t>
            </a:r>
            <a:r>
              <a:rPr lang="tr-TR" sz="2400" dirty="0"/>
              <a:t> (erkek organ başçığı) dişi </a:t>
            </a:r>
            <a:r>
              <a:rPr lang="tr-TR" sz="2400" dirty="0" err="1"/>
              <a:t>stigmaya</a:t>
            </a:r>
            <a:r>
              <a:rPr lang="tr-TR" sz="2400" dirty="0"/>
              <a:t> aktarılması eylemidir. </a:t>
            </a:r>
          </a:p>
          <a:p>
            <a:r>
              <a:rPr lang="tr-TR" sz="2400" dirty="0"/>
              <a:t>Tüm canlı organizmalar gibi bitkilerde, bir sonraki nesil için yavrular yaratmayı amaçlar. Bitkilerin yavru üretmesinin yollarından biri de tohum yapmaktır. Tohumlar, yeni bir bitki üretmek için gerekli olan genetik bilgiyi içerir.</a:t>
            </a:r>
          </a:p>
          <a:p>
            <a:r>
              <a:rPr lang="tr-TR" sz="2400" dirty="0"/>
              <a:t>Örtü bitkileri olarak kullanılan bitkiler yaygın olarak </a:t>
            </a:r>
            <a:r>
              <a:rPr lang="tr-TR" sz="2400" dirty="0" err="1"/>
              <a:t>buğdaygil</a:t>
            </a:r>
            <a:r>
              <a:rPr lang="tr-TR" sz="2400" dirty="0"/>
              <a:t> ve baklagillerden seçilir. Bu bitkiler kendine tozlaşma gösterir. Ancak flora zenginliği </a:t>
            </a:r>
          </a:p>
        </p:txBody>
      </p:sp>
    </p:spTree>
    <p:extLst>
      <p:ext uri="{BB962C8B-B14F-4D97-AF65-F5344CB8AC3E}">
        <p14:creationId xmlns:p14="http://schemas.microsoft.com/office/powerpoint/2010/main" val="2962248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171179"/>
            <a:ext cx="8229600" cy="4093697"/>
          </a:xfrm>
        </p:spPr>
        <p:txBody>
          <a:bodyPr/>
          <a:lstStyle/>
          <a:p>
            <a:pPr marL="0" indent="0">
              <a:buNone/>
            </a:pPr>
            <a:r>
              <a:rPr lang="tr-TR" sz="2400" dirty="0"/>
              <a:t>Toprak işlemenin Amaçları ve Fonksiyonları</a:t>
            </a:r>
          </a:p>
          <a:p>
            <a:pPr marL="0" indent="0">
              <a:buNone/>
            </a:pPr>
            <a:r>
              <a:rPr lang="tr-TR" sz="2400" dirty="0"/>
              <a:t>1) Bitki gelişimi açısından toprağın fiziksel özelliklerini en uygun hale getirmek (kabartma)</a:t>
            </a:r>
          </a:p>
          <a:p>
            <a:pPr marL="0" indent="0">
              <a:buNone/>
            </a:pPr>
            <a:r>
              <a:rPr lang="tr-TR" sz="2400" dirty="0"/>
              <a:t>2) Bir önceki üretimden kalan organik artıkları (anız, çiftlik gübresi) toprağa karıştırılması (karıştırma, kesme, devirme, parçalama)</a:t>
            </a:r>
          </a:p>
          <a:p>
            <a:pPr marL="0" indent="0">
              <a:buNone/>
            </a:pPr>
            <a:r>
              <a:rPr lang="tr-TR" sz="2400" dirty="0"/>
              <a:t>3) Yabancı otların yok edilmesi (kesme, devirme, parçalama)</a:t>
            </a:r>
          </a:p>
          <a:p>
            <a:pPr marL="0" indent="0">
              <a:buNone/>
            </a:pPr>
            <a:r>
              <a:rPr lang="tr-TR" sz="2400" dirty="0"/>
              <a:t>4) Ekime uygun tohum yatağı hazırlanması (ufalama, sıkıştırma)</a:t>
            </a:r>
          </a:p>
          <a:p>
            <a:pPr marL="0" indent="0">
              <a:buNone/>
            </a:pPr>
            <a:r>
              <a:rPr lang="tr-TR" sz="2400" dirty="0"/>
              <a:t>5) Erozyonun kontrolü</a:t>
            </a:r>
          </a:p>
          <a:p>
            <a:pPr marL="0" indent="0">
              <a:buNone/>
            </a:pPr>
            <a:r>
              <a:rPr lang="tr-TR" sz="2400" dirty="0"/>
              <a:t>6) Tarlanın sulamaya hazırlanması</a:t>
            </a:r>
          </a:p>
          <a:p>
            <a:pPr marL="0" indent="0">
              <a:buNone/>
            </a:pPr>
            <a:endParaRPr lang="tr-TR" dirty="0"/>
          </a:p>
        </p:txBody>
      </p:sp>
    </p:spTree>
    <p:extLst>
      <p:ext uri="{BB962C8B-B14F-4D97-AF65-F5344CB8AC3E}">
        <p14:creationId xmlns:p14="http://schemas.microsoft.com/office/powerpoint/2010/main" val="6299779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276868"/>
          </a:xfrm>
        </p:spPr>
        <p:txBody>
          <a:bodyPr/>
          <a:lstStyle/>
          <a:p>
            <a:r>
              <a:rPr lang="tr-TR" sz="2400" dirty="0"/>
              <a:t>Örtü bitkileri olarak kullanılan bitkiler yaygın olarak </a:t>
            </a:r>
            <a:r>
              <a:rPr lang="tr-TR" sz="2400" dirty="0" err="1"/>
              <a:t>buğdaygil</a:t>
            </a:r>
            <a:r>
              <a:rPr lang="tr-TR" sz="2400" dirty="0"/>
              <a:t> ve baklagillerden seçilir. Bu bitkiler kendine tozlaşma gösterir. Ancak flora zenginliği arılar için cazip ortam oluşturur.</a:t>
            </a:r>
          </a:p>
          <a:p>
            <a:r>
              <a:rPr lang="tr-TR" sz="2400" dirty="0"/>
              <a:t>Örtü bitkilerinin bulunduğu bölgelerde arılar için geniş yaşam ortamı sunar. Ancak örtü bitkilerinin yetiştirildiği dönem arıların polen topladığı döneme denk gelmelidir.</a:t>
            </a:r>
          </a:p>
          <a:p>
            <a:r>
              <a:rPr lang="tr-TR" sz="2400" dirty="0"/>
              <a:t>Bu kapsamda erozyondan koruma amaçlı örtü bitkilerinin yetiştirildiği alanlarda  örtü bitkileri </a:t>
            </a:r>
            <a:r>
              <a:rPr lang="tr-TR" sz="2400" dirty="0" err="1"/>
              <a:t>polinasyonu</a:t>
            </a:r>
            <a:r>
              <a:rPr lang="tr-TR" sz="2400" dirty="0"/>
              <a:t> olumlu etkilerken, nitrat yıkanmasının önlenmesi amaçlı örtü bitkileri yetiştiriciliğinde daha az katkı görülür.</a:t>
            </a:r>
          </a:p>
        </p:txBody>
      </p:sp>
    </p:spTree>
    <p:extLst>
      <p:ext uri="{BB962C8B-B14F-4D97-AF65-F5344CB8AC3E}">
        <p14:creationId xmlns:p14="http://schemas.microsoft.com/office/powerpoint/2010/main" val="12040649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ED5AD2A7-2B86-81CC-82DE-A40349182E67}"/>
              </a:ext>
            </a:extLst>
          </p:cNvPr>
          <p:cNvSpPr txBox="1"/>
          <p:nvPr/>
        </p:nvSpPr>
        <p:spPr>
          <a:xfrm>
            <a:off x="3584575" y="3587234"/>
            <a:ext cx="1974850" cy="369332"/>
          </a:xfrm>
          <a:prstGeom prst="rect">
            <a:avLst/>
          </a:prstGeom>
          <a:noFill/>
        </p:spPr>
        <p:txBody>
          <a:bodyPr wrap="square">
            <a:spAutoFit/>
          </a:bodyPr>
          <a:lstStyle/>
          <a:p>
            <a:r>
              <a:rPr lang="en-US" sz="1800" b="1" dirty="0">
                <a:latin typeface="+mn-lt"/>
                <a:cs typeface="Times New Roman" panose="02020603050405020304" pitchFamily="18" charset="0"/>
              </a:rPr>
              <a:t>TEŞEKKÜR EDERİM</a:t>
            </a:r>
            <a:endParaRPr lang="tr-TR" dirty="0"/>
          </a:p>
        </p:txBody>
      </p:sp>
    </p:spTree>
    <p:extLst>
      <p:ext uri="{BB962C8B-B14F-4D97-AF65-F5344CB8AC3E}">
        <p14:creationId xmlns:p14="http://schemas.microsoft.com/office/powerpoint/2010/main" val="1706007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093697"/>
          </a:xfrm>
        </p:spPr>
        <p:txBody>
          <a:bodyPr/>
          <a:lstStyle/>
          <a:p>
            <a:pPr marL="0" indent="0">
              <a:buNone/>
            </a:pPr>
            <a:r>
              <a:rPr lang="tr-TR" sz="2400" b="1" dirty="0"/>
              <a:t>Toprak işlemenin sınıflandırılması</a:t>
            </a:r>
          </a:p>
          <a:p>
            <a:pPr marL="0" indent="0">
              <a:buNone/>
            </a:pPr>
            <a:r>
              <a:rPr lang="tr-TR" sz="2400" dirty="0"/>
              <a:t>Toprak işleme yöntemleri geleneksel ve koruyucu olmak üzere ikiye ayrılmaktadır.</a:t>
            </a:r>
          </a:p>
          <a:p>
            <a:pPr marL="0" indent="0">
              <a:buNone/>
            </a:pPr>
            <a:r>
              <a:rPr lang="tr-TR" sz="2400" b="1" dirty="0"/>
              <a:t>Geleneksel Toprak İşlemesi:</a:t>
            </a:r>
          </a:p>
          <a:p>
            <a:pPr marL="0" indent="0">
              <a:buNone/>
            </a:pPr>
            <a:r>
              <a:rPr lang="tr-TR" sz="2400" dirty="0"/>
              <a:t>Toprak işlemede ürün artıklarının %85’nin gömüldüğü, toprak yüzeyinde %15’den daha az ürün artıklarının kaldığı sisteme geleneksel toprak işlemesi denilmektedir. </a:t>
            </a:r>
          </a:p>
          <a:p>
            <a:pPr marL="0" indent="0">
              <a:buNone/>
            </a:pPr>
            <a:r>
              <a:rPr lang="tr-TR" sz="2400" dirty="0"/>
              <a:t>Bu tip toprak işlemede birinci sınıf toprak işleme aletlerinden kulaklı pullukla toprağın devrilmesi ve yoğun bir toprak işleme söz konusudur.</a:t>
            </a:r>
            <a:endParaRPr lang="tr-TR" dirty="0"/>
          </a:p>
        </p:txBody>
      </p:sp>
    </p:spTree>
    <p:extLst>
      <p:ext uri="{BB962C8B-B14F-4D97-AF65-F5344CB8AC3E}">
        <p14:creationId xmlns:p14="http://schemas.microsoft.com/office/powerpoint/2010/main" val="1913455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25038"/>
          </a:xfrm>
        </p:spPr>
        <p:txBody>
          <a:bodyPr/>
          <a:lstStyle/>
          <a:p>
            <a:pPr marL="0" indent="0">
              <a:buNone/>
            </a:pPr>
            <a:r>
              <a:rPr lang="tr-TR" sz="2400" b="1" dirty="0"/>
              <a:t>Geleneksel Toprak işleme Sisteminin Dezavantajları:</a:t>
            </a:r>
          </a:p>
          <a:p>
            <a:r>
              <a:rPr lang="tr-TR" sz="2400" dirty="0"/>
              <a:t>Topraktaki organik maddeler hızla yanıp tükenmekte,</a:t>
            </a:r>
          </a:p>
          <a:p>
            <a:r>
              <a:rPr lang="tr-TR" sz="2400" dirty="0"/>
              <a:t>Toprak strüktürü bozulmakta,</a:t>
            </a:r>
          </a:p>
          <a:p>
            <a:r>
              <a:rPr lang="tr-TR" sz="2400" dirty="0"/>
              <a:t>Tarla trafiği daha fazla olduğundan toprak sıkışıklığına neden olmaktadır,</a:t>
            </a:r>
          </a:p>
          <a:p>
            <a:r>
              <a:rPr lang="tr-TR" sz="2400" dirty="0"/>
              <a:t>İşlenen toprak derinliğinde hızlı su kaybı olmaktadır,</a:t>
            </a:r>
          </a:p>
          <a:p>
            <a:r>
              <a:rPr lang="tr-TR" sz="2400" dirty="0"/>
              <a:t>Toprak işleme rüzgar erozyonunu ve su erozyonunu hızlandırmak gibi sakıncalar ortaya çıkmaktadır.</a:t>
            </a:r>
          </a:p>
          <a:p>
            <a:r>
              <a:rPr lang="tr-TR" sz="2400" dirty="0"/>
              <a:t>Daha fazla yakıt tüketilmekte (8 litre/dekar mazot),</a:t>
            </a:r>
          </a:p>
          <a:p>
            <a:r>
              <a:rPr lang="tr-TR" sz="2400" dirty="0"/>
              <a:t>İşlemler için uygun zamanlara ihtiyaç duyulmaktadır,</a:t>
            </a:r>
          </a:p>
          <a:p>
            <a:endParaRPr lang="tr-TR" dirty="0"/>
          </a:p>
        </p:txBody>
      </p:sp>
    </p:spTree>
    <p:extLst>
      <p:ext uri="{BB962C8B-B14F-4D97-AF65-F5344CB8AC3E}">
        <p14:creationId xmlns:p14="http://schemas.microsoft.com/office/powerpoint/2010/main" val="4212626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625038"/>
          </a:xfrm>
        </p:spPr>
        <p:txBody>
          <a:bodyPr/>
          <a:lstStyle/>
          <a:p>
            <a:pPr marL="0" indent="0">
              <a:buNone/>
            </a:pPr>
            <a:r>
              <a:rPr lang="tr-TR" sz="2400" b="1" dirty="0"/>
              <a:t>Korumalı Toprak İşleme:</a:t>
            </a:r>
          </a:p>
          <a:p>
            <a:r>
              <a:rPr lang="tr-TR" sz="2400" dirty="0"/>
              <a:t>Herhangi bir toprak işleme ve ekim sistemi toprak yüzeyinde ekimden sonra %30 ve daha fazla bitki artığı bırakıyorsa koruyucu toprak işleme olarak isimlendirilmektedir. İlkeleri;</a:t>
            </a:r>
          </a:p>
          <a:p>
            <a:r>
              <a:rPr lang="tr-TR" sz="2400" b="1" dirty="0"/>
              <a:t>1. Toprak işlenmesinin en aza indirilmesi: </a:t>
            </a:r>
            <a:r>
              <a:rPr lang="tr-TR" sz="2400" dirty="0"/>
              <a:t>Toprağa yapılacak mekanik müdahalelerin azaltılarak toprak işlemesiz doğrudan ekime geçilmesi, </a:t>
            </a:r>
          </a:p>
          <a:p>
            <a:r>
              <a:rPr lang="tr-TR" sz="2400" b="1" dirty="0"/>
              <a:t>2. Toprak yüzeyinde daimi organik örtü sağlanması: </a:t>
            </a:r>
            <a:r>
              <a:rPr lang="tr-TR" sz="2400" dirty="0"/>
              <a:t>Ekin kalıntıları ve/veya örtü bitkileri ile daimi toprak organik örtünün sağlanması, </a:t>
            </a:r>
          </a:p>
          <a:p>
            <a:endParaRPr lang="tr-TR" sz="2400" dirty="0"/>
          </a:p>
        </p:txBody>
      </p:sp>
    </p:spTree>
    <p:extLst>
      <p:ext uri="{BB962C8B-B14F-4D97-AF65-F5344CB8AC3E}">
        <p14:creationId xmlns:p14="http://schemas.microsoft.com/office/powerpoint/2010/main" val="3751410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3608995"/>
          </a:xfrm>
        </p:spPr>
        <p:txBody>
          <a:bodyPr/>
          <a:lstStyle/>
          <a:p>
            <a:pPr marL="0" indent="0">
              <a:buNone/>
            </a:pPr>
            <a:r>
              <a:rPr lang="tr-TR" sz="2400" b="1" dirty="0"/>
              <a:t>Koruyucu Toprak işlemenin Alt Sistemleri </a:t>
            </a:r>
          </a:p>
          <a:p>
            <a:r>
              <a:rPr lang="tr-TR" sz="2400" dirty="0"/>
              <a:t>Azaltılmış toprak işleme (</a:t>
            </a:r>
            <a:r>
              <a:rPr lang="tr-TR" sz="2400" dirty="0" err="1"/>
              <a:t>reduced</a:t>
            </a:r>
            <a:r>
              <a:rPr lang="tr-TR" sz="2400" dirty="0"/>
              <a:t> </a:t>
            </a:r>
            <a:r>
              <a:rPr lang="tr-TR" sz="2400" dirty="0" err="1"/>
              <a:t>tillage</a:t>
            </a:r>
            <a:r>
              <a:rPr lang="tr-TR" sz="2400" dirty="0"/>
              <a:t> )</a:t>
            </a:r>
          </a:p>
          <a:p>
            <a:r>
              <a:rPr lang="tr-TR" sz="2400" dirty="0"/>
              <a:t>Nem engelli (malç) toprak işleme (</a:t>
            </a:r>
            <a:r>
              <a:rPr lang="tr-TR" sz="2400" dirty="0" err="1"/>
              <a:t>mulch</a:t>
            </a:r>
            <a:r>
              <a:rPr lang="tr-TR" sz="2400" dirty="0"/>
              <a:t> </a:t>
            </a:r>
            <a:r>
              <a:rPr lang="tr-TR" sz="2400" dirty="0" err="1"/>
              <a:t>tillage</a:t>
            </a:r>
            <a:r>
              <a:rPr lang="tr-TR" sz="2400" dirty="0"/>
              <a:t>)</a:t>
            </a:r>
          </a:p>
          <a:p>
            <a:r>
              <a:rPr lang="tr-TR" sz="2400" dirty="0"/>
              <a:t>Toprak işlemesiz (sıfır toprak işleme, çiziye ekim veya dikim) (</a:t>
            </a:r>
            <a:r>
              <a:rPr lang="tr-TR" sz="2400" dirty="0" err="1"/>
              <a:t>no-till,zero-tillage</a:t>
            </a:r>
            <a:r>
              <a:rPr lang="tr-TR" sz="2400" dirty="0"/>
              <a:t>, </a:t>
            </a:r>
            <a:r>
              <a:rPr lang="tr-TR" sz="2400" dirty="0" err="1"/>
              <a:t>slot-plant</a:t>
            </a:r>
            <a:r>
              <a:rPr lang="tr-TR" sz="2400" dirty="0"/>
              <a:t>)</a:t>
            </a:r>
          </a:p>
          <a:p>
            <a:r>
              <a:rPr lang="tr-TR" sz="2400" dirty="0"/>
              <a:t>Şerit halinde toprak işleme (</a:t>
            </a:r>
            <a:r>
              <a:rPr lang="tr-TR" sz="2400" dirty="0" err="1"/>
              <a:t>strip</a:t>
            </a:r>
            <a:r>
              <a:rPr lang="tr-TR" sz="2400" dirty="0"/>
              <a:t> </a:t>
            </a:r>
            <a:r>
              <a:rPr lang="tr-TR" sz="2400" dirty="0" err="1"/>
              <a:t>tillage</a:t>
            </a:r>
            <a:r>
              <a:rPr lang="tr-TR" sz="2400" dirty="0"/>
              <a:t>)</a:t>
            </a:r>
          </a:p>
          <a:p>
            <a:r>
              <a:rPr lang="tr-TR" sz="2400" dirty="0"/>
              <a:t>Sırta ekime yönelik toprak işleme (</a:t>
            </a:r>
            <a:r>
              <a:rPr lang="tr-TR" sz="2400" dirty="0" err="1"/>
              <a:t>ridge</a:t>
            </a:r>
            <a:r>
              <a:rPr lang="tr-TR" sz="2400" dirty="0"/>
              <a:t> </a:t>
            </a:r>
            <a:r>
              <a:rPr lang="tr-TR" sz="2400" dirty="0" err="1"/>
              <a:t>tillage</a:t>
            </a:r>
            <a:r>
              <a:rPr lang="tr-TR" sz="2400" dirty="0"/>
              <a:t>)</a:t>
            </a:r>
            <a:endParaRPr lang="tr-TR" dirty="0"/>
          </a:p>
        </p:txBody>
      </p:sp>
    </p:spTree>
    <p:extLst>
      <p:ext uri="{BB962C8B-B14F-4D97-AF65-F5344CB8AC3E}">
        <p14:creationId xmlns:p14="http://schemas.microsoft.com/office/powerpoint/2010/main" val="1754013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11" name="İçerik Yer Tutucusu 2"/>
          <p:cNvSpPr>
            <a:spLocks noGrp="1"/>
          </p:cNvSpPr>
          <p:nvPr>
            <p:ph idx="1"/>
          </p:nvPr>
        </p:nvSpPr>
        <p:spPr>
          <a:xfrm>
            <a:off x="457200" y="2097038"/>
            <a:ext cx="8229600" cy="4760962"/>
          </a:xfrm>
        </p:spPr>
        <p:txBody>
          <a:bodyPr/>
          <a:lstStyle/>
          <a:p>
            <a:pPr marL="0" indent="0">
              <a:buNone/>
            </a:pPr>
            <a:r>
              <a:rPr lang="tr-TR" sz="2400" b="1" dirty="0"/>
              <a:t>Azaltılmış Toprak İşlemesi:</a:t>
            </a:r>
          </a:p>
          <a:p>
            <a:r>
              <a:rPr lang="tr-TR" sz="2400" dirty="0"/>
              <a:t>Azaltılmış veya sınırlı toprak işleme olarak da tanımlanan bu yöntemde, adından da anlaşılacağı gibi geleneksel toprak işleme yönteminde yapılan bazı sürüm işlemleri yer almamaktadır. </a:t>
            </a:r>
          </a:p>
          <a:p>
            <a:r>
              <a:rPr lang="tr-TR" sz="2400" dirty="0"/>
              <a:t>Daha çok </a:t>
            </a:r>
            <a:r>
              <a:rPr lang="tr-TR" sz="2400" dirty="0" err="1"/>
              <a:t>soklu</a:t>
            </a:r>
            <a:r>
              <a:rPr lang="tr-TR" sz="2400" dirty="0"/>
              <a:t> pulluğun yer almadığı sürümler, azaltılmış toprak işleme olarak kabul edilmektedir.</a:t>
            </a:r>
          </a:p>
          <a:p>
            <a:r>
              <a:rPr lang="tr-TR" sz="2400" dirty="0"/>
              <a:t>Bu sistemde genellikle birincil toprak işlemede </a:t>
            </a:r>
            <a:r>
              <a:rPr lang="tr-TR" sz="2400" dirty="0" err="1"/>
              <a:t>çizel</a:t>
            </a:r>
            <a:r>
              <a:rPr lang="tr-TR" sz="2400" dirty="0"/>
              <a:t> veya diskli aletler, ikincil toprak işleme ve tohum yatağı hazırlamada diskli aletler veya kültivatör kullanılır. </a:t>
            </a:r>
          </a:p>
          <a:p>
            <a:r>
              <a:rPr lang="tr-TR" sz="2400" dirty="0"/>
              <a:t>Geleneksel toprak işlemeye göre önemli ölçüde enerji tasarrufu sağlanır. </a:t>
            </a:r>
          </a:p>
          <a:p>
            <a:endParaRPr lang="tr-TR" dirty="0"/>
          </a:p>
        </p:txBody>
      </p:sp>
    </p:spTree>
    <p:extLst>
      <p:ext uri="{BB962C8B-B14F-4D97-AF65-F5344CB8AC3E}">
        <p14:creationId xmlns:p14="http://schemas.microsoft.com/office/powerpoint/2010/main" val="9039321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3384</TotalTime>
  <Words>2974</Words>
  <Application>Microsoft Macintosh PowerPoint</Application>
  <PresentationFormat>Ekran Gösterisi (4:3)</PresentationFormat>
  <Paragraphs>218</Paragraphs>
  <Slides>41</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41</vt:i4>
      </vt:variant>
    </vt:vector>
  </HeadingPairs>
  <TitlesOfParts>
    <vt:vector size="44" baseType="lpstr">
      <vt:lpstr>Arial</vt:lpstr>
      <vt:lpstr>Calibri</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gizem akgulgil</dc:creator>
  <cp:lastModifiedBy>Begum Aykal (BEGA)</cp:lastModifiedBy>
  <cp:revision>158</cp:revision>
  <dcterms:created xsi:type="dcterms:W3CDTF">2019-08-01T13:31:46Z</dcterms:created>
  <dcterms:modified xsi:type="dcterms:W3CDTF">2023-06-01T07:36:05Z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lyLanguageRun">
    <vt:lpwstr>true</vt:lpwstr>
  </property>
</Properties>
</file>