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1"/>
  </p:sldMasterIdLst>
  <p:sldIdLst>
    <p:sldId id="256" r:id="rId2"/>
    <p:sldId id="269" r:id="rId3"/>
    <p:sldId id="275" r:id="rId4"/>
    <p:sldId id="278" r:id="rId5"/>
    <p:sldId id="277" r:id="rId6"/>
    <p:sldId id="281" r:id="rId7"/>
    <p:sldId id="280" r:id="rId8"/>
    <p:sldId id="279" r:id="rId9"/>
    <p:sldId id="276" r:id="rId10"/>
    <p:sldId id="274" r:id="rId11"/>
    <p:sldId id="273" r:id="rId12"/>
    <p:sldId id="272" r:id="rId13"/>
    <p:sldId id="271" r:id="rId14"/>
    <p:sldId id="270" r:id="rId15"/>
    <p:sldId id="268" r:id="rId16"/>
  </p:sldIdLst>
  <p:sldSz cx="12192000" cy="6858000"/>
  <p:notesSz cx="6858000" cy="9144000"/>
  <p:defaultTextStyle>
    <a:defPPr rtl="0">
      <a:defRPr lang="tr-T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weł Suśniak (PAW)" initials="PS(" lastIdx="1" clrIdx="0">
    <p:extLst>
      <p:ext uri="{19B8F6BF-5375-455C-9EA6-DF929625EA0E}">
        <p15:presenceInfo xmlns:p15="http://schemas.microsoft.com/office/powerpoint/2012/main" userId="S::PAW@NIRAS-IC.PL::736355bf-973a-499d-ac1a-6300c7e8cdf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3"/>
  </p:normalViewPr>
  <p:slideViewPr>
    <p:cSldViewPr snapToGrid="0" snapToObjects="1">
      <p:cViewPr varScale="1">
        <p:scale>
          <a:sx n="105" d="100"/>
          <a:sy n="105" d="100"/>
        </p:scale>
        <p:origin x="840" y="18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ctr" rtl="0">
              <a:defRPr/>
            </a:pPr>
            <a:r>
              <a:rPr lang="tr" sz="4400" b="1">
                <a:solidFill>
                  <a:schemeClr val="bg1"/>
                </a:solidFill>
                <a:latin typeface="Arial" panose="020B0604020202020204" pitchFamily="34" charset="0"/>
              </a:rPr>
              <a:t>Metodolojisi Oluşturularak Suların Tarımsal Kirliliğe Karşı Suların Korunması Projesi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rtlCol="0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tr"/>
              <a:t>Click to edit Master subtitle style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ABE536E-462F-7754-C55C-B7CE0C808B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6000" y="6141342"/>
            <a:ext cx="10800000" cy="68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074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 rtlCol="0"/>
          <a:lstStyle/>
          <a:p>
            <a:pPr lvl="0" rtl="0"/>
            <a:r>
              <a:rPr lang="tr"/>
              <a:t>Click to edit Master text styles</a:t>
            </a:r>
          </a:p>
          <a:p>
            <a:pPr lvl="1" rtl="0"/>
            <a:r>
              <a:rPr lang="tr"/>
              <a:t>Second level</a:t>
            </a:r>
          </a:p>
          <a:p>
            <a:pPr lvl="2" rtl="0"/>
            <a:r>
              <a:rPr lang="tr"/>
              <a:t>Third level</a:t>
            </a:r>
          </a:p>
          <a:p>
            <a:pPr lvl="3" rtl="0"/>
            <a:r>
              <a:rPr lang="tr"/>
              <a:t>Fourth level</a:t>
            </a:r>
          </a:p>
          <a:p>
            <a:pPr lvl="4" rtl="0"/>
            <a:r>
              <a:rPr lang="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297F02-C4DA-374C-BDD0-899B50B40B25}" type="datetimeFigureOut">
              <a:rPr lang="en-US" smtClean="0"/>
              <a:t>6/1/23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066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 rtlCol="0"/>
          <a:lstStyle/>
          <a:p>
            <a:pPr rtl="0"/>
            <a:r>
              <a:rPr lang="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 rtlCol="0"/>
          <a:lstStyle/>
          <a:p>
            <a:pPr lvl="0" rtl="0"/>
            <a:r>
              <a:rPr lang="tr"/>
              <a:t>Click to edit Master text styles</a:t>
            </a:r>
          </a:p>
          <a:p>
            <a:pPr lvl="1" rtl="0"/>
            <a:r>
              <a:rPr lang="tr"/>
              <a:t>Second level</a:t>
            </a:r>
          </a:p>
          <a:p>
            <a:pPr lvl="2" rtl="0"/>
            <a:r>
              <a:rPr lang="tr"/>
              <a:t>Third level</a:t>
            </a:r>
          </a:p>
          <a:p>
            <a:pPr lvl="3" rtl="0"/>
            <a:r>
              <a:rPr lang="tr"/>
              <a:t>Fourth level</a:t>
            </a:r>
          </a:p>
          <a:p>
            <a:pPr lvl="4" rtl="0"/>
            <a:r>
              <a:rPr lang="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297F02-C4DA-374C-BDD0-899B50B40B25}" type="datetimeFigureOut">
              <a:rPr lang="en-US" smtClean="0"/>
              <a:t>6/1/23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454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rtlCol="0"/>
          <a:lstStyle/>
          <a:p>
            <a:pPr lvl="0" rtl="0"/>
            <a:r>
              <a:rPr lang="tr"/>
              <a:t>Click to edit Master text styles</a:t>
            </a:r>
          </a:p>
          <a:p>
            <a:pPr lvl="1" rtl="0"/>
            <a:r>
              <a:rPr lang="tr"/>
              <a:t>Second level</a:t>
            </a:r>
          </a:p>
          <a:p>
            <a:pPr lvl="2" rtl="0"/>
            <a:r>
              <a:rPr lang="tr"/>
              <a:t>Third level</a:t>
            </a:r>
          </a:p>
          <a:p>
            <a:pPr lvl="3" rtl="0"/>
            <a:r>
              <a:rPr lang="tr"/>
              <a:t>Fourth level</a:t>
            </a:r>
          </a:p>
          <a:p>
            <a:pPr lvl="4" rtl="0"/>
            <a:r>
              <a:rPr lang="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297F02-C4DA-374C-BDD0-899B50B40B25}" type="datetimeFigureOut">
              <a:rPr lang="en-US" smtClean="0"/>
              <a:t>6/1/23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82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rtlCol="0" anchor="t"/>
          <a:lstStyle>
            <a:lvl1pPr algn="l">
              <a:defRPr sz="4000" b="1" cap="all"/>
            </a:lvl1pPr>
          </a:lstStyle>
          <a:p>
            <a:pPr rtl="0"/>
            <a:r>
              <a:rPr lang="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rtlCol="0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297F02-C4DA-374C-BDD0-899B50B40B25}" type="datetimeFigureOut">
              <a:rPr lang="en-US" smtClean="0"/>
              <a:t>6/1/23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91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"/>
              <a:t>Click to edit Master text styles</a:t>
            </a:r>
          </a:p>
          <a:p>
            <a:pPr lvl="1" rtl="0"/>
            <a:r>
              <a:rPr lang="tr"/>
              <a:t>Second level</a:t>
            </a:r>
          </a:p>
          <a:p>
            <a:pPr lvl="2" rtl="0"/>
            <a:r>
              <a:rPr lang="tr"/>
              <a:t>Third level</a:t>
            </a:r>
          </a:p>
          <a:p>
            <a:pPr lvl="3" rtl="0"/>
            <a:r>
              <a:rPr lang="tr"/>
              <a:t>Fourth level</a:t>
            </a:r>
          </a:p>
          <a:p>
            <a:pPr lvl="4" rtl="0"/>
            <a:r>
              <a:rPr lang="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"/>
              <a:t>Click to edit Master text styles</a:t>
            </a:r>
          </a:p>
          <a:p>
            <a:pPr lvl="1" rtl="0"/>
            <a:r>
              <a:rPr lang="tr"/>
              <a:t>Second level</a:t>
            </a:r>
          </a:p>
          <a:p>
            <a:pPr lvl="2" rtl="0"/>
            <a:r>
              <a:rPr lang="tr"/>
              <a:t>Third level</a:t>
            </a:r>
          </a:p>
          <a:p>
            <a:pPr lvl="3" rtl="0"/>
            <a:r>
              <a:rPr lang="tr"/>
              <a:t>Fourth level</a:t>
            </a:r>
          </a:p>
          <a:p>
            <a:pPr lvl="4" rtl="0"/>
            <a:r>
              <a:rPr lang="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297F02-C4DA-374C-BDD0-899B50B40B25}" type="datetimeFigureOut">
              <a:rPr lang="en-US" smtClean="0"/>
              <a:t>6/1/23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804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"/>
              <a:t>Click to edit Master text styles</a:t>
            </a:r>
          </a:p>
          <a:p>
            <a:pPr lvl="1" rtl="0"/>
            <a:r>
              <a:rPr lang="tr"/>
              <a:t>Second level</a:t>
            </a:r>
          </a:p>
          <a:p>
            <a:pPr lvl="2" rtl="0"/>
            <a:r>
              <a:rPr lang="tr"/>
              <a:t>Third level</a:t>
            </a:r>
          </a:p>
          <a:p>
            <a:pPr lvl="3" rtl="0"/>
            <a:r>
              <a:rPr lang="tr"/>
              <a:t>Fourth level</a:t>
            </a:r>
          </a:p>
          <a:p>
            <a:pPr lvl="4" rtl="0"/>
            <a:r>
              <a:rPr lang="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"/>
              <a:t>Click to edit Master text styles</a:t>
            </a:r>
          </a:p>
          <a:p>
            <a:pPr lvl="1" rtl="0"/>
            <a:r>
              <a:rPr lang="tr"/>
              <a:t>Second level</a:t>
            </a:r>
          </a:p>
          <a:p>
            <a:pPr lvl="2" rtl="0"/>
            <a:r>
              <a:rPr lang="tr"/>
              <a:t>Third level</a:t>
            </a:r>
          </a:p>
          <a:p>
            <a:pPr lvl="3" rtl="0"/>
            <a:r>
              <a:rPr lang="tr"/>
              <a:t>Fourth level</a:t>
            </a:r>
          </a:p>
          <a:p>
            <a:pPr lvl="4" rtl="0"/>
            <a:r>
              <a:rPr lang="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297F02-C4DA-374C-BDD0-899B50B40B25}" type="datetimeFigureOut">
              <a:rPr lang="en-US" smtClean="0"/>
              <a:t>6/1/23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368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297F02-C4DA-374C-BDD0-899B50B40B25}" type="datetimeFigureOut">
              <a:rPr lang="en-US" smtClean="0"/>
              <a:t>6/1/23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371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297F02-C4DA-374C-BDD0-899B50B40B25}" type="datetimeFigureOut">
              <a:rPr lang="en-US" smtClean="0"/>
              <a:t>6/1/23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670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rtlCol="0" anchor="b"/>
          <a:lstStyle>
            <a:lvl1pPr algn="l">
              <a:defRPr sz="2000" b="1"/>
            </a:lvl1pPr>
          </a:lstStyle>
          <a:p>
            <a:pPr rtl="0"/>
            <a:r>
              <a:rPr lang="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tr"/>
              <a:t>Click to edit Master text styles</a:t>
            </a:r>
          </a:p>
          <a:p>
            <a:pPr lvl="1" rtl="0"/>
            <a:r>
              <a:rPr lang="tr"/>
              <a:t>Second level</a:t>
            </a:r>
          </a:p>
          <a:p>
            <a:pPr lvl="2" rtl="0"/>
            <a:r>
              <a:rPr lang="tr"/>
              <a:t>Third level</a:t>
            </a:r>
          </a:p>
          <a:p>
            <a:pPr lvl="3" rtl="0"/>
            <a:r>
              <a:rPr lang="tr"/>
              <a:t>Fourth level</a:t>
            </a:r>
          </a:p>
          <a:p>
            <a:pPr lvl="4" rtl="0"/>
            <a:r>
              <a:rPr lang="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297F02-C4DA-374C-BDD0-899B50B40B25}" type="datetimeFigureOut">
              <a:rPr lang="en-US" smtClean="0"/>
              <a:t>6/1/23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99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rtlCol="0" anchor="b"/>
          <a:lstStyle>
            <a:lvl1pPr algn="l">
              <a:defRPr sz="2000" b="1"/>
            </a:lvl1pPr>
          </a:lstStyle>
          <a:p>
            <a:pPr rtl="0"/>
            <a:r>
              <a:rPr lang="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297F02-C4DA-374C-BDD0-899B50B40B25}" type="datetimeFigureOut">
              <a:rPr lang="en-US" smtClean="0"/>
              <a:t>6/1/23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296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C0297F02-C4DA-374C-BDD0-899B50B40B25}" type="datetimeFigureOut">
              <a:rPr lang="en-US" smtClean="0"/>
              <a:t>6/1/23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C07BB0-367C-4531-9828-27DCB5E936FD}"/>
              </a:ext>
            </a:extLst>
          </p:cNvPr>
          <p:cNvSpPr txBox="1"/>
          <p:nvPr userDrawn="1"/>
        </p:nvSpPr>
        <p:spPr>
          <a:xfrm>
            <a:off x="576000" y="1339308"/>
            <a:ext cx="11040000" cy="461665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rtl="0">
              <a:defRPr/>
            </a:pPr>
            <a:r>
              <a:rPr lang="tr" sz="12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Nitrat Eylem Planları İçin İzleme ve Raporlama Metodolojisi Oluşturularak </a:t>
            </a:r>
            <a:br>
              <a:rPr lang="tr-TR" sz="1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</a:br>
            <a:r>
              <a:rPr lang="tr" sz="12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Suların Tarımsal Kirliliğe Karşı Korunması Projesi</a:t>
            </a:r>
            <a:endParaRPr lang="en-GB" sz="18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87E78A-454E-8C87-5E46-62441E9178F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039866" y="40944"/>
            <a:ext cx="2112268" cy="118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586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268362"/>
            <a:ext cx="12192000" cy="4255632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latin typeface="Arial"/>
              <a:cs typeface="Arial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2CE562FE-37F1-0C38-A976-285D15D6F55C}"/>
              </a:ext>
            </a:extLst>
          </p:cNvPr>
          <p:cNvSpPr/>
          <p:nvPr/>
        </p:nvSpPr>
        <p:spPr>
          <a:xfrm>
            <a:off x="0" y="1389888"/>
            <a:ext cx="12192000" cy="4672584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latin typeface="Arial"/>
              <a:cs typeface="Arial"/>
            </a:endParaRP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AD444971-62F5-5831-D872-19956D5F8C0C}"/>
              </a:ext>
            </a:extLst>
          </p:cNvPr>
          <p:cNvSpPr txBox="1"/>
          <p:nvPr/>
        </p:nvSpPr>
        <p:spPr>
          <a:xfrm>
            <a:off x="2136000" y="1529922"/>
            <a:ext cx="792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tr" sz="1600" b="1">
                <a:solidFill>
                  <a:schemeClr val="bg1"/>
                </a:solidFill>
                <a:latin typeface="Arial"/>
                <a:cs typeface="Arial"/>
              </a:rPr>
              <a:t>Nitrat Eylem Planları için İzleme ve Raporlama Metodolojisi Oluşturularak Suların Tarımsal Kirliliğe Karşı Korunması Projesi</a:t>
            </a:r>
          </a:p>
          <a:p>
            <a:pPr algn="ctr" rtl="0"/>
            <a:endParaRPr lang="en-GB" sz="16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ctr" rtl="0"/>
            <a:r>
              <a:rPr lang="tr" sz="1400" b="1">
                <a:solidFill>
                  <a:schemeClr val="bg1"/>
                </a:solidFill>
                <a:latin typeface="Arial"/>
                <a:cs typeface="Arial"/>
              </a:rPr>
              <a:t>EuropeAid/140563/IH/SER/TR</a:t>
            </a:r>
          </a:p>
          <a:p>
            <a:pPr rtl="0"/>
            <a:endParaRPr lang="en-GB" sz="16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C84F83CA-C1A5-6113-6694-3046F636FA93}"/>
              </a:ext>
            </a:extLst>
          </p:cNvPr>
          <p:cNvSpPr txBox="1"/>
          <p:nvPr/>
        </p:nvSpPr>
        <p:spPr>
          <a:xfrm>
            <a:off x="4918243" y="5356768"/>
            <a:ext cx="23555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tr" sz="1600" b="1">
                <a:solidFill>
                  <a:schemeClr val="bg1"/>
                </a:solidFill>
                <a:latin typeface="Arial" panose="020B0604020202020204" pitchFamily="34" charset="0"/>
              </a:rPr>
              <a:t>06 Haziran 2023</a:t>
            </a:r>
            <a:endParaRPr lang="hr-HR" sz="16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 rtl="0"/>
            <a:r>
              <a:rPr lang="tr" sz="1600" b="1">
                <a:solidFill>
                  <a:schemeClr val="bg1"/>
                </a:solidFill>
                <a:latin typeface="Arial" panose="020B0604020202020204" pitchFamily="34" charset="0"/>
              </a:rPr>
              <a:t>Kızılcahamam, Ankara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6D804943-98EF-3D05-F603-45D40AEE07D2}"/>
              </a:ext>
            </a:extLst>
          </p:cNvPr>
          <p:cNvSpPr txBox="1"/>
          <p:nvPr/>
        </p:nvSpPr>
        <p:spPr>
          <a:xfrm>
            <a:off x="4037594" y="3035760"/>
            <a:ext cx="411683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tr" sz="2400" b="1">
                <a:solidFill>
                  <a:schemeClr val="bg1"/>
                </a:solidFill>
                <a:latin typeface="Arial" panose="020B0604020202020204" pitchFamily="34" charset="0"/>
              </a:rPr>
              <a:t>Eğiticilerin Eğitimi</a:t>
            </a:r>
            <a:b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b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tr" sz="2400" b="1">
                <a:solidFill>
                  <a:schemeClr val="bg1"/>
                </a:solidFill>
                <a:latin typeface="Arial" panose="020B0604020202020204" pitchFamily="34" charset="0"/>
              </a:rPr>
              <a:t>AB'de Gübre Yönetimi</a:t>
            </a:r>
            <a:b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b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tr" sz="2400" b="1">
                <a:solidFill>
                  <a:schemeClr val="bg1"/>
                </a:solidFill>
                <a:latin typeface="Arial" panose="020B0604020202020204" pitchFamily="34" charset="0"/>
              </a:rPr>
              <a:t>Henry Joergensen</a:t>
            </a:r>
            <a:endParaRPr lang="en-GB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43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693F2B54-9144-5F5C-B0A3-F81F98BC6E83}"/>
              </a:ext>
            </a:extLst>
          </p:cNvPr>
          <p:cNvSpPr txBox="1"/>
          <p:nvPr/>
        </p:nvSpPr>
        <p:spPr>
          <a:xfrm>
            <a:off x="584717" y="2286000"/>
            <a:ext cx="46964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tr" sz="2400">
                <a:solidFill>
                  <a:srgbClr val="002060"/>
                </a:solidFill>
              </a:rPr>
              <a:t>Bulamaç: 9 ay kapasite</a:t>
            </a:r>
          </a:p>
          <a:p>
            <a:pPr rtl="0"/>
            <a:endParaRPr lang="en-GB" sz="2000" dirty="0">
              <a:solidFill>
                <a:srgbClr val="002060"/>
              </a:solidFill>
            </a:endParaRPr>
          </a:p>
        </p:txBody>
      </p:sp>
      <p:pic>
        <p:nvPicPr>
          <p:cNvPr id="3" name="Picture 2" descr="Gylletanke | Agro-Top | Professionelle løsninger til landbrug">
            <a:extLst>
              <a:ext uri="{FF2B5EF4-FFF2-40B4-BE49-F238E27FC236}">
                <a16:creationId xmlns:a16="http://schemas.microsoft.com/office/drawing/2014/main" id="{9F9F0C71-FEAF-4E2E-695E-4E090BB3B1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560" y="2129711"/>
            <a:ext cx="5147387" cy="386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aste drænede gulve med skraber og ajleafløb">
            <a:extLst>
              <a:ext uri="{FF2B5EF4-FFF2-40B4-BE49-F238E27FC236}">
                <a16:creationId xmlns:a16="http://schemas.microsoft.com/office/drawing/2014/main" id="{2B871D28-01F9-ABF6-77FC-5277E3E9F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56" y="2971604"/>
            <a:ext cx="3481949" cy="260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Nyt om kvæggulve og spalteskrabere">
            <a:extLst>
              <a:ext uri="{FF2B5EF4-FFF2-40B4-BE49-F238E27FC236}">
                <a16:creationId xmlns:a16="http://schemas.microsoft.com/office/drawing/2014/main" id="{2F1E99C7-9C5D-FAC6-8980-951EFFA3F9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534" y="4414023"/>
            <a:ext cx="3275433" cy="2443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68419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B6FAF41C-8832-27C3-9721-F852461A5E2E}"/>
              </a:ext>
            </a:extLst>
          </p:cNvPr>
          <p:cNvSpPr txBox="1"/>
          <p:nvPr/>
        </p:nvSpPr>
        <p:spPr>
          <a:xfrm>
            <a:off x="584717" y="2286000"/>
            <a:ext cx="4696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tr" sz="2400">
                <a:solidFill>
                  <a:srgbClr val="002060"/>
                </a:solidFill>
              </a:rPr>
              <a:t>Bulamaç</a:t>
            </a:r>
            <a:endParaRPr lang="en-GB" sz="2000" dirty="0">
              <a:solidFill>
                <a:srgbClr val="002060"/>
              </a:solidFill>
            </a:endParaRPr>
          </a:p>
        </p:txBody>
      </p:sp>
      <p:pic>
        <p:nvPicPr>
          <p:cNvPr id="3" name="Picture 2" descr="Åbne gylletanke kræver dødsofre i Danmarks storkebestand - Dansk  Ornitologisk Forening">
            <a:extLst>
              <a:ext uri="{FF2B5EF4-FFF2-40B4-BE49-F238E27FC236}">
                <a16:creationId xmlns:a16="http://schemas.microsoft.com/office/drawing/2014/main" id="{C8A422A6-6BD9-41CC-81B1-A88986F730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97" y="3510491"/>
            <a:ext cx="4820233" cy="3207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Billede 3">
            <a:extLst>
              <a:ext uri="{FF2B5EF4-FFF2-40B4-BE49-F238E27FC236}">
                <a16:creationId xmlns:a16="http://schemas.microsoft.com/office/drawing/2014/main" id="{99C238A2-4113-176B-318B-FFFED06F1F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7862" y="2025173"/>
            <a:ext cx="6601746" cy="359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062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23329E9C-168E-702B-BB34-19B58C927D6C}"/>
              </a:ext>
            </a:extLst>
          </p:cNvPr>
          <p:cNvSpPr txBox="1"/>
          <p:nvPr/>
        </p:nvSpPr>
        <p:spPr>
          <a:xfrm>
            <a:off x="584718" y="2286000"/>
            <a:ext cx="3147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tr" sz="2400">
                <a:solidFill>
                  <a:srgbClr val="002060"/>
                </a:solidFill>
              </a:rPr>
              <a:t>Derin Çöp</a:t>
            </a:r>
          </a:p>
          <a:p>
            <a:pPr rtl="0"/>
            <a:endParaRPr lang="en-GB" sz="2000" dirty="0">
              <a:solidFill>
                <a:srgbClr val="002060"/>
              </a:solidFill>
            </a:endParaRPr>
          </a:p>
        </p:txBody>
      </p:sp>
      <p:pic>
        <p:nvPicPr>
          <p:cNvPr id="3" name="Picture 4" descr="Selvstændig landmand på 31 år viser sin nye stald og 620 køer frem">
            <a:extLst>
              <a:ext uri="{FF2B5EF4-FFF2-40B4-BE49-F238E27FC236}">
                <a16:creationId xmlns:a16="http://schemas.microsoft.com/office/drawing/2014/main" id="{84699E7D-D669-14B0-C02F-C387D81A7B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103" y="1932668"/>
            <a:ext cx="6725816" cy="3777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Dybstrøelse - Bedre nærmiljø i både svine- og kostalde - JH Agro">
            <a:extLst>
              <a:ext uri="{FF2B5EF4-FFF2-40B4-BE49-F238E27FC236}">
                <a16:creationId xmlns:a16="http://schemas.microsoft.com/office/drawing/2014/main" id="{65B86CBB-A9C2-B80C-A12B-06F2391BA1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856" y="2815081"/>
            <a:ext cx="6204857" cy="4132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FarmTest">
            <a:extLst>
              <a:ext uri="{FF2B5EF4-FFF2-40B4-BE49-F238E27FC236}">
                <a16:creationId xmlns:a16="http://schemas.microsoft.com/office/drawing/2014/main" id="{FEC7CDA5-78EF-502C-2026-1FF13D5AF1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873" y="5129204"/>
            <a:ext cx="2835242" cy="2123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42431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D11BD1F2-AC14-7CFE-A8CB-30F3FE975A6A}"/>
              </a:ext>
            </a:extLst>
          </p:cNvPr>
          <p:cNvSpPr txBox="1"/>
          <p:nvPr/>
        </p:nvSpPr>
        <p:spPr>
          <a:xfrm>
            <a:off x="584717" y="2286000"/>
            <a:ext cx="5284237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tr" sz="2400">
                <a:solidFill>
                  <a:srgbClr val="002060"/>
                </a:solidFill>
              </a:rPr>
              <a:t>Bilgi Üretin</a:t>
            </a:r>
          </a:p>
          <a:p>
            <a:pPr rtl="0"/>
            <a:endParaRPr lang="en-GB" sz="2400" dirty="0">
              <a:solidFill>
                <a:srgbClr val="002060"/>
              </a:solidFill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Testler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Denemeler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2060"/>
              </a:solidFill>
            </a:endParaRPr>
          </a:p>
          <a:p>
            <a:pPr rtl="0"/>
            <a:r>
              <a:rPr lang="tr" sz="2400">
                <a:solidFill>
                  <a:srgbClr val="002060"/>
                </a:solidFill>
              </a:rPr>
              <a:t>Bilgiyi yayın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Tavsiyeler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Bilgi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Tavsiye</a:t>
            </a:r>
          </a:p>
          <a:p>
            <a:pPr rtl="0"/>
            <a:endParaRPr lang="en-GB" sz="2000" dirty="0">
              <a:solidFill>
                <a:srgbClr val="002060"/>
              </a:solidFill>
            </a:endParaRPr>
          </a:p>
        </p:txBody>
      </p:sp>
      <p:pic>
        <p:nvPicPr>
          <p:cNvPr id="3" name="Billede 3">
            <a:extLst>
              <a:ext uri="{FF2B5EF4-FFF2-40B4-BE49-F238E27FC236}">
                <a16:creationId xmlns:a16="http://schemas.microsoft.com/office/drawing/2014/main" id="{0AE4F36D-5D46-7BC7-4D54-C9D29A92B9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2663" y="1931437"/>
            <a:ext cx="3388057" cy="4851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9895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194F67D6-1321-DA24-3DAA-611CCC8001E7}"/>
              </a:ext>
            </a:extLst>
          </p:cNvPr>
          <p:cNvSpPr txBox="1"/>
          <p:nvPr/>
        </p:nvSpPr>
        <p:spPr>
          <a:xfrm>
            <a:off x="584717" y="2286000"/>
            <a:ext cx="11050555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tr" sz="2400">
                <a:solidFill>
                  <a:srgbClr val="002060"/>
                </a:solidFill>
              </a:rPr>
              <a:t>Gübrenin taşınması</a:t>
            </a:r>
          </a:p>
          <a:p>
            <a:pPr rtl="0"/>
            <a:endParaRPr lang="en-GB" sz="2000" dirty="0">
              <a:solidFill>
                <a:srgbClr val="002060"/>
              </a:solidFill>
            </a:endParaRPr>
          </a:p>
          <a:p>
            <a:pPr rtl="0"/>
            <a:r>
              <a:rPr lang="tr" sz="2000">
                <a:solidFill>
                  <a:srgbClr val="002060"/>
                </a:solidFill>
              </a:rPr>
              <a:t>Mevzuat AB'de önemlidir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000">
                <a:solidFill>
                  <a:srgbClr val="002060"/>
                </a:solidFill>
              </a:rPr>
              <a:t>Depolama kapasitesi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000">
                <a:solidFill>
                  <a:srgbClr val="002060"/>
                </a:solidFill>
              </a:rPr>
              <a:t>Uygulama</a:t>
            </a:r>
          </a:p>
          <a:p>
            <a:pPr rtl="0"/>
            <a:endParaRPr lang="en-US" sz="2000" dirty="0">
              <a:solidFill>
                <a:srgbClr val="002060"/>
              </a:solidFill>
            </a:endParaRPr>
          </a:p>
          <a:p>
            <a:pPr rtl="0"/>
            <a:r>
              <a:rPr lang="tr" sz="2000">
                <a:solidFill>
                  <a:srgbClr val="002060"/>
                </a:solidFill>
              </a:rPr>
              <a:t>Ama çok daha fazlasıdır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000">
                <a:solidFill>
                  <a:srgbClr val="002060"/>
                </a:solidFill>
              </a:rPr>
              <a:t>Belirli çiftlik</a:t>
            </a:r>
            <a:endParaRPr lang="en-US" sz="2000" b="0" i="0" dirty="0">
              <a:solidFill>
                <a:srgbClr val="002060"/>
              </a:solidFill>
              <a:effectLst/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000" b="0" i="0">
                <a:solidFill>
                  <a:srgbClr val="002060"/>
                </a:solidFill>
                <a:effectLst/>
              </a:rPr>
              <a:t>Tarım hakkında bilg</a:t>
            </a:r>
            <a:r>
              <a:rPr lang="tr" sz="2000">
                <a:solidFill>
                  <a:srgbClr val="002060"/>
                </a:solidFill>
              </a:rPr>
              <a:t>i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000">
                <a:solidFill>
                  <a:srgbClr val="002060"/>
                </a:solidFill>
              </a:rPr>
              <a:t>Her yerde</a:t>
            </a:r>
          </a:p>
          <a:p>
            <a:pPr marL="800100" lvl="1" indent="-342900" rtl="0">
              <a:buFont typeface="Arial" panose="020B0604020202020204" pitchFamily="34" charset="0"/>
              <a:buChar char="•"/>
            </a:pPr>
            <a:r>
              <a:rPr lang="tr" sz="2000" b="0" i="0">
                <a:solidFill>
                  <a:srgbClr val="002060"/>
                </a:solidFill>
                <a:effectLst/>
              </a:rPr>
              <a:t>İnşaat</a:t>
            </a:r>
          </a:p>
          <a:p>
            <a:pPr marL="800100" lvl="1" indent="-342900" rtl="0">
              <a:buFont typeface="Arial" panose="020B0604020202020204" pitchFamily="34" charset="0"/>
              <a:buChar char="•"/>
            </a:pPr>
            <a:r>
              <a:rPr lang="tr" sz="2000">
                <a:solidFill>
                  <a:srgbClr val="002060"/>
                </a:solidFill>
              </a:rPr>
              <a:t>İş güvenliği</a:t>
            </a:r>
          </a:p>
          <a:p>
            <a:pPr marL="800100" lvl="1" indent="-342900" rtl="0">
              <a:buFont typeface="Arial" panose="020B0604020202020204" pitchFamily="34" charset="0"/>
              <a:buChar char="•"/>
            </a:pPr>
            <a:r>
              <a:rPr lang="tr" sz="2000" b="0" i="0">
                <a:solidFill>
                  <a:srgbClr val="002060"/>
                </a:solidFill>
                <a:effectLst/>
              </a:rPr>
              <a:t>Vatandaşlarla ilişki</a:t>
            </a:r>
          </a:p>
          <a:p>
            <a:pPr marL="800100" lvl="1" indent="-342900" rtl="0">
              <a:buFont typeface="Arial" panose="020B0604020202020204" pitchFamily="34" charset="0"/>
              <a:buChar char="•"/>
            </a:pPr>
            <a:r>
              <a:rPr lang="tr" sz="2000">
                <a:solidFill>
                  <a:srgbClr val="002060"/>
                </a:solidFill>
              </a:rPr>
              <a:t>Bakım / Muayene / Kontroller</a:t>
            </a:r>
            <a:endParaRPr lang="en-US" sz="2000" b="0" i="0" dirty="0">
              <a:solidFill>
                <a:srgbClr val="002060"/>
              </a:solidFill>
              <a:effectLst/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endParaRPr lang="en-US" sz="2000" b="0" i="0" dirty="0">
              <a:solidFill>
                <a:srgbClr val="00206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132951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223" y="4447569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tr" b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Başlangıç Toplantısı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BE752805-80C2-3B58-0982-FADD28FF2556}"/>
              </a:ext>
            </a:extLst>
          </p:cNvPr>
          <p:cNvSpPr txBox="1"/>
          <p:nvPr/>
        </p:nvSpPr>
        <p:spPr>
          <a:xfrm>
            <a:off x="5250223" y="4447569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tr" b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Başlangıç Toplantısı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kstfelt 1">
            <a:extLst>
              <a:ext uri="{FF2B5EF4-FFF2-40B4-BE49-F238E27FC236}">
                <a16:creationId xmlns:a16="http://schemas.microsoft.com/office/drawing/2014/main" id="{474FCF1B-6CBF-4599-F971-B2314A5D05B9}"/>
              </a:ext>
            </a:extLst>
          </p:cNvPr>
          <p:cNvSpPr txBox="1"/>
          <p:nvPr/>
        </p:nvSpPr>
        <p:spPr>
          <a:xfrm>
            <a:off x="1259633" y="3349690"/>
            <a:ext cx="93586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tr" sz="2800"/>
              <a:t>İlginiz için teşekkürler.</a:t>
            </a:r>
          </a:p>
        </p:txBody>
      </p:sp>
    </p:spTree>
    <p:extLst>
      <p:ext uri="{BB962C8B-B14F-4D97-AF65-F5344CB8AC3E}">
        <p14:creationId xmlns:p14="http://schemas.microsoft.com/office/powerpoint/2010/main" val="755262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2BF93550-C532-AEB1-A827-E4866EA26E78}"/>
              </a:ext>
            </a:extLst>
          </p:cNvPr>
          <p:cNvSpPr txBox="1"/>
          <p:nvPr/>
        </p:nvSpPr>
        <p:spPr>
          <a:xfrm>
            <a:off x="584718" y="2286000"/>
            <a:ext cx="40339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tr" sz="2400">
                <a:solidFill>
                  <a:srgbClr val="002060"/>
                </a:solidFill>
              </a:rPr>
              <a:t>Gübre yönetimi</a:t>
            </a:r>
          </a:p>
          <a:p>
            <a:pPr rtl="0"/>
            <a:endParaRPr lang="en-GB" sz="2400" dirty="0">
              <a:solidFill>
                <a:srgbClr val="002060"/>
              </a:solidFill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Bilgiye dayalı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Deneyime dayalı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Kurallara dayalı</a:t>
            </a:r>
          </a:p>
          <a:p>
            <a:pPr rtl="0"/>
            <a:endParaRPr lang="en-GB" sz="2400" dirty="0">
              <a:solidFill>
                <a:srgbClr val="002060"/>
              </a:solidFill>
            </a:endParaRPr>
          </a:p>
        </p:txBody>
      </p:sp>
      <p:pic>
        <p:nvPicPr>
          <p:cNvPr id="3" name="Picture 2" descr="Hvad er biogas?">
            <a:extLst>
              <a:ext uri="{FF2B5EF4-FFF2-40B4-BE49-F238E27FC236}">
                <a16:creationId xmlns:a16="http://schemas.microsoft.com/office/drawing/2014/main" id="{EB9A8434-C5AF-51AE-33AB-3E170827E7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320" y="1961956"/>
            <a:ext cx="6375476" cy="3556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Landmænd efterlyser mere viden om, hvad de kan gøre for klimaet | Økologisk  - nyt om udviklingen">
            <a:extLst>
              <a:ext uri="{FF2B5EF4-FFF2-40B4-BE49-F238E27FC236}">
                <a16:creationId xmlns:a16="http://schemas.microsoft.com/office/drawing/2014/main" id="{78715B3D-FCB0-5431-84D7-54980F3268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077" y="4438846"/>
            <a:ext cx="4113245" cy="2450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øjesteret - Billeder fra besøg">
            <a:extLst>
              <a:ext uri="{FF2B5EF4-FFF2-40B4-BE49-F238E27FC236}">
                <a16:creationId xmlns:a16="http://schemas.microsoft.com/office/drawing/2014/main" id="{548BE888-8E07-4752-469A-94C2AF2176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0638" y="4977463"/>
            <a:ext cx="3334285" cy="1880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6851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03C8A0BE-226B-041D-709E-98359E4D2501}"/>
              </a:ext>
            </a:extLst>
          </p:cNvPr>
          <p:cNvSpPr txBox="1"/>
          <p:nvPr/>
        </p:nvSpPr>
        <p:spPr>
          <a:xfrm>
            <a:off x="584718" y="2286000"/>
            <a:ext cx="35580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tr" sz="2400">
                <a:solidFill>
                  <a:srgbClr val="002060"/>
                </a:solidFill>
              </a:rPr>
              <a:t>AB'deki çiftlikler</a:t>
            </a:r>
          </a:p>
          <a:p>
            <a:pPr rtl="0"/>
            <a:endParaRPr lang="en-GB" sz="2400" dirty="0">
              <a:solidFill>
                <a:srgbClr val="002060"/>
              </a:solidFill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9,1 milyon tarımsal işletme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2060"/>
              </a:solidFill>
            </a:endParaRPr>
          </a:p>
          <a:p>
            <a:pPr rtl="0"/>
            <a:r>
              <a:rPr lang="tr" sz="2400">
                <a:solidFill>
                  <a:srgbClr val="002060"/>
                </a:solidFill>
              </a:rPr>
              <a:t>2021 yıl sonu: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142 milyon Domuz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76 milyon Büyükbaş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71 milyon Koyun ve keçi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9EE40C-0D5E-EEFD-A1F9-4B2764F7E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996" y="1843343"/>
            <a:ext cx="7515910" cy="4877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3F5D76C4-AF09-43B2-6968-01BE2D99977A}"/>
              </a:ext>
            </a:extLst>
          </p:cNvPr>
          <p:cNvSpPr txBox="1"/>
          <p:nvPr/>
        </p:nvSpPr>
        <p:spPr>
          <a:xfrm>
            <a:off x="5637276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endParaRPr lang="tr-TR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7CB8F9AD-35A5-C618-E595-02A959A2F284}"/>
              </a:ext>
            </a:extLst>
          </p:cNvPr>
          <p:cNvSpPr txBox="1"/>
          <p:nvPr/>
        </p:nvSpPr>
        <p:spPr>
          <a:xfrm>
            <a:off x="4681728" y="1843343"/>
            <a:ext cx="6080196" cy="7848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rtl="0"/>
            <a:r>
              <a:rPr lang="tr" sz="1500" b="1"/>
              <a:t>Çiftlik büyüklüğüne göre AB çiftliklerinin ve kullanılan tarım alanlarının dağılımı</a:t>
            </a:r>
          </a:p>
          <a:p>
            <a:pPr rtl="0"/>
            <a:r>
              <a:rPr lang="tr" sz="1500" b="1"/>
              <a:t>(%, 2020)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EEC17D97-4671-A4E8-92DF-D45B0D3323F4}"/>
              </a:ext>
            </a:extLst>
          </p:cNvPr>
          <p:cNvSpPr txBox="1"/>
          <p:nvPr/>
        </p:nvSpPr>
        <p:spPr>
          <a:xfrm>
            <a:off x="7983046" y="5724144"/>
            <a:ext cx="493441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rtl="0"/>
            <a:r>
              <a:rPr lang="tr" sz="900" b="1"/>
              <a:t>Çiftlikler</a:t>
            </a:r>
            <a:endParaRPr lang="tr-TR" sz="800" b="1" dirty="0"/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334B71F9-5D60-C8FF-EC98-A0A6C12377C3}"/>
              </a:ext>
            </a:extLst>
          </p:cNvPr>
          <p:cNvSpPr txBox="1"/>
          <p:nvPr/>
        </p:nvSpPr>
        <p:spPr>
          <a:xfrm>
            <a:off x="4539996" y="5979652"/>
            <a:ext cx="6363660" cy="84625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rtl="0">
              <a:lnSpc>
                <a:spcPct val="107000"/>
              </a:lnSpc>
              <a:spcAft>
                <a:spcPts val="800"/>
              </a:spcAft>
            </a:pPr>
            <a:r>
              <a:rPr lang="tr" sz="10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Not: Bazı Üye Devletler tarafından uygulanan eşik değerlerinde, genellikle birlikte ortak arazi dışında toplam UAA’ya %2 veya daha az ve çiftlik hayvanları birimlerinin toplam sayısına %2 veya daha az katkıda bulunan en küçük tarımsal işletmelerin hariç tutulması için bazı farklılıklar vardır.</a:t>
            </a:r>
            <a:endParaRPr lang="tr-TR" sz="1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rtl="0">
              <a:lnSpc>
                <a:spcPct val="107000"/>
              </a:lnSpc>
              <a:spcAft>
                <a:spcPts val="800"/>
              </a:spcAft>
            </a:pPr>
            <a:r>
              <a:rPr lang="tr" sz="10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Kaynak: Eurostat (çevrimiçi veri kodu: ef_m_farmleg)</a:t>
            </a:r>
            <a:endParaRPr lang="tr-TR" sz="1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111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F792FC18-B688-0A04-F402-8051D8130DEB}"/>
              </a:ext>
            </a:extLst>
          </p:cNvPr>
          <p:cNvSpPr txBox="1"/>
          <p:nvPr/>
        </p:nvSpPr>
        <p:spPr>
          <a:xfrm>
            <a:off x="584717" y="2052731"/>
            <a:ext cx="4976328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tr" sz="2400">
                <a:solidFill>
                  <a:srgbClr val="002060"/>
                </a:solidFill>
              </a:rPr>
              <a:t>Suni gübre hesabı</a:t>
            </a:r>
          </a:p>
          <a:p>
            <a:pPr rtl="0"/>
            <a:endParaRPr lang="en-GB" sz="2400" dirty="0">
              <a:solidFill>
                <a:srgbClr val="002060"/>
              </a:solidFill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Dijitalden Tarım Kuruluşuna</a:t>
            </a:r>
          </a:p>
          <a:p>
            <a:pPr rtl="0"/>
            <a:r>
              <a:rPr lang="tr" sz="1400">
                <a:solidFill>
                  <a:srgbClr val="002060"/>
                </a:solidFill>
              </a:rPr>
              <a:t>   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Dönem: 1 Ağustos – 31 Temmuz</a:t>
            </a:r>
          </a:p>
          <a:p>
            <a:pPr rtl="0"/>
            <a:r>
              <a:rPr lang="tr" sz="1400">
                <a:solidFill>
                  <a:srgbClr val="002060"/>
                </a:solidFill>
              </a:rPr>
              <a:t>    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Kullanılmış suni gübre</a:t>
            </a:r>
          </a:p>
          <a:p>
            <a:pPr rtl="0"/>
            <a:r>
              <a:rPr lang="tr" sz="1400">
                <a:solidFill>
                  <a:srgbClr val="002060"/>
                </a:solidFill>
              </a:rPr>
              <a:t>    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Satın alınan suni gübre (ayrıca gübre)</a:t>
            </a:r>
          </a:p>
          <a:p>
            <a:pPr marL="800100" lvl="1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Satıcı tarafından bildirildi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Satılan suni gübre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Üretilen gübre (standartlar)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Nitrat kotası</a:t>
            </a:r>
          </a:p>
        </p:txBody>
      </p:sp>
      <p:pic>
        <p:nvPicPr>
          <p:cNvPr id="3" name="Picture 2" descr="Nye tal dumper dansk landbrug som klimaduks | Information">
            <a:extLst>
              <a:ext uri="{FF2B5EF4-FFF2-40B4-BE49-F238E27FC236}">
                <a16:creationId xmlns:a16="http://schemas.microsoft.com/office/drawing/2014/main" id="{93C1C2FD-ECC1-2FA5-F356-91BF987DA6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399" y="2649894"/>
            <a:ext cx="6671601" cy="4208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7132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190A1717-0122-33C3-760E-E1C358CF7CDC}"/>
              </a:ext>
            </a:extLst>
          </p:cNvPr>
          <p:cNvSpPr txBox="1"/>
          <p:nvPr/>
        </p:nvSpPr>
        <p:spPr>
          <a:xfrm>
            <a:off x="584718" y="2286000"/>
            <a:ext cx="576009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tr" sz="2400">
                <a:solidFill>
                  <a:srgbClr val="002060"/>
                </a:solidFill>
              </a:rPr>
              <a:t>Uygulama dönemi</a:t>
            </a:r>
          </a:p>
          <a:p>
            <a:pPr rtl="0"/>
            <a:endParaRPr lang="en-GB" sz="2400" dirty="0">
              <a:solidFill>
                <a:srgbClr val="002060"/>
              </a:solidFill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1 Şubat'tan hasada (1 Ekim) kadar</a:t>
            </a:r>
          </a:p>
          <a:p>
            <a:pPr marL="800100" lvl="1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1 Ekim'e kadar örtü bitkileri olan tarlalarda.</a:t>
            </a:r>
          </a:p>
          <a:p>
            <a:pPr rtl="0"/>
            <a:endParaRPr lang="en-GB" sz="2400" dirty="0">
              <a:solidFill>
                <a:srgbClr val="002060"/>
              </a:solidFill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Kentlere 200 metreden daha yakın yerlerde ve tatil evlerinin olduğu yerlerde hafta sonları ve resmi tatiller dışında.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Karda, donmuş tarlalarda ve su dolu tarlalarda uygulanmaz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Yamaçlardaki tarlalar: Göle, derelere ve denize kadar 20 metre tampon alan. </a:t>
            </a:r>
          </a:p>
        </p:txBody>
      </p:sp>
      <p:pic>
        <p:nvPicPr>
          <p:cNvPr id="3" name="Picture 2" descr="Sådan tørrer du bedst og billigst tøj">
            <a:extLst>
              <a:ext uri="{FF2B5EF4-FFF2-40B4-BE49-F238E27FC236}">
                <a16:creationId xmlns:a16="http://schemas.microsoft.com/office/drawing/2014/main" id="{5A6C36AC-FFFC-D6F1-BDB2-1BA586322E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087" y="3340358"/>
            <a:ext cx="5413913" cy="3610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93969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0CC7D10E-5553-78F7-D626-C2B7E0868309}"/>
              </a:ext>
            </a:extLst>
          </p:cNvPr>
          <p:cNvSpPr txBox="1"/>
          <p:nvPr/>
        </p:nvSpPr>
        <p:spPr>
          <a:xfrm>
            <a:off x="584717" y="2286000"/>
            <a:ext cx="501364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tr" sz="2400">
                <a:solidFill>
                  <a:srgbClr val="002060"/>
                </a:solidFill>
              </a:rPr>
              <a:t>Ekonomi ve verimlilik</a:t>
            </a:r>
          </a:p>
          <a:p>
            <a:pPr rtl="0"/>
            <a:endParaRPr lang="en-GB" sz="2400" dirty="0">
              <a:solidFill>
                <a:srgbClr val="002060"/>
              </a:solidFill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Büyük Yatırım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İşletme maliyetleri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2060"/>
              </a:solidFill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Kısa sürede büyük hacmin uygulanması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2060"/>
              </a:solidFill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2060"/>
              </a:solidFill>
            </a:endParaRPr>
          </a:p>
          <a:p>
            <a:pPr rtl="0"/>
            <a:endParaRPr lang="en-GB" sz="2400" dirty="0">
              <a:solidFill>
                <a:srgbClr val="002060"/>
              </a:solidFill>
            </a:endParaRPr>
          </a:p>
        </p:txBody>
      </p:sp>
      <p:pic>
        <p:nvPicPr>
          <p:cNvPr id="3" name="Picture 2" descr="Banken kan også tælle forkert">
            <a:extLst>
              <a:ext uri="{FF2B5EF4-FFF2-40B4-BE49-F238E27FC236}">
                <a16:creationId xmlns:a16="http://schemas.microsoft.com/office/drawing/2014/main" id="{2240178B-3176-C0E8-0B61-4343F73D7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2553" y="3526971"/>
            <a:ext cx="5429863" cy="299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862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BCFABA96-3560-EE51-4D2D-DC9FAB8FD154}"/>
              </a:ext>
            </a:extLst>
          </p:cNvPr>
          <p:cNvSpPr txBox="1"/>
          <p:nvPr/>
        </p:nvSpPr>
        <p:spPr>
          <a:xfrm>
            <a:off x="584716" y="1922106"/>
            <a:ext cx="35580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tr" sz="2400">
                <a:solidFill>
                  <a:srgbClr val="002060"/>
                </a:solidFill>
              </a:rPr>
              <a:t>Emniyet ve güvenlik</a:t>
            </a:r>
          </a:p>
          <a:p>
            <a:pPr rtl="0"/>
            <a:endParaRPr lang="en-GB" sz="2400" dirty="0">
              <a:solidFill>
                <a:srgbClr val="002060"/>
              </a:solidFill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Öldürücü gazlar</a:t>
            </a:r>
          </a:p>
          <a:p>
            <a:pPr marL="800100" lvl="1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İş güvenliği</a:t>
            </a:r>
          </a:p>
          <a:p>
            <a:pPr marL="800100" lvl="1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Hayvanlar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Nakliye için büyük kamyonlar / tanklar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Büyük saman balyaları</a:t>
            </a:r>
          </a:p>
          <a:p>
            <a:pPr rtl="0"/>
            <a:endParaRPr lang="en-GB" sz="2400" dirty="0">
              <a:solidFill>
                <a:srgbClr val="002060"/>
              </a:solidFill>
            </a:endParaRPr>
          </a:p>
        </p:txBody>
      </p:sp>
      <p:pic>
        <p:nvPicPr>
          <p:cNvPr id="3" name="Picture 2" descr="Gyllevogne | Jylland | Danmark | Landbrug | Læs mere her">
            <a:extLst>
              <a:ext uri="{FF2B5EF4-FFF2-40B4-BE49-F238E27FC236}">
                <a16:creationId xmlns:a16="http://schemas.microsoft.com/office/drawing/2014/main" id="{DC6F25EA-B797-BA70-C0FB-282B8BD578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885" y="3988317"/>
            <a:ext cx="7060163" cy="2941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Livsfarlig gas">
            <a:extLst>
              <a:ext uri="{FF2B5EF4-FFF2-40B4-BE49-F238E27FC236}">
                <a16:creationId xmlns:a16="http://schemas.microsoft.com/office/drawing/2014/main" id="{4AF6CA2C-ECF9-8400-5A58-59E12DAC87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0267" y="1458816"/>
            <a:ext cx="2821733" cy="2821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Landmand ramt af 200 kilo halm | Maskinbladet">
            <a:extLst>
              <a:ext uri="{FF2B5EF4-FFF2-40B4-BE49-F238E27FC236}">
                <a16:creationId xmlns:a16="http://schemas.microsoft.com/office/drawing/2014/main" id="{4C129C18-17D1-6B54-0FDB-23FEF05284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572" y="5109245"/>
            <a:ext cx="3558075" cy="2219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3029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46F05E64-EFF8-69DB-CB25-1DFF17996ABE}"/>
              </a:ext>
            </a:extLst>
          </p:cNvPr>
          <p:cNvSpPr txBox="1"/>
          <p:nvPr/>
        </p:nvSpPr>
        <p:spPr>
          <a:xfrm>
            <a:off x="584718" y="2286000"/>
            <a:ext cx="51162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tr" sz="2400">
                <a:solidFill>
                  <a:srgbClr val="002060"/>
                </a:solidFill>
              </a:rPr>
              <a:t>Diğer vatandaşlar</a:t>
            </a:r>
          </a:p>
          <a:p>
            <a:pPr rtl="0"/>
            <a:endParaRPr lang="en-GB" sz="2400" dirty="0">
              <a:solidFill>
                <a:srgbClr val="002060"/>
              </a:solidFill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Yollardaki arabalara saygı gösterilmesi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Komşuları bilgilendirin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tr" sz="2400">
                <a:solidFill>
                  <a:srgbClr val="002060"/>
                </a:solidFill>
              </a:rPr>
              <a:t>Kutlamaların yapıldığı hafta sonlarında uygulamayın</a:t>
            </a:r>
          </a:p>
          <a:p>
            <a:pPr rtl="0"/>
            <a:endParaRPr lang="en-GB" sz="2400" dirty="0">
              <a:solidFill>
                <a:srgbClr val="002060"/>
              </a:solidFill>
            </a:endParaRPr>
          </a:p>
        </p:txBody>
      </p:sp>
      <p:pic>
        <p:nvPicPr>
          <p:cNvPr id="3" name="Picture 4" descr="Fra landmand til bilist: Jeg ønsker ikke at forsinke dig | dbrs.dk">
            <a:extLst>
              <a:ext uri="{FF2B5EF4-FFF2-40B4-BE49-F238E27FC236}">
                <a16:creationId xmlns:a16="http://schemas.microsoft.com/office/drawing/2014/main" id="{54EB9898-A718-7DE3-7D51-06DDB399AF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343" y="1899695"/>
            <a:ext cx="3956180" cy="222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5 tips til ultimativ havefest og sommerfest">
            <a:extLst>
              <a:ext uri="{FF2B5EF4-FFF2-40B4-BE49-F238E27FC236}">
                <a16:creationId xmlns:a16="http://schemas.microsoft.com/office/drawing/2014/main" id="{8674B80B-222E-E7A5-0A71-256763F238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750" y="4128343"/>
            <a:ext cx="8242616" cy="3532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7202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52E3EE45-DBBE-87E5-FFA5-B1CFD51C4FD8}"/>
              </a:ext>
            </a:extLst>
          </p:cNvPr>
          <p:cNvSpPr txBox="1"/>
          <p:nvPr/>
        </p:nvSpPr>
        <p:spPr>
          <a:xfrm>
            <a:off x="584718" y="2286000"/>
            <a:ext cx="3343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tr" sz="2400">
                <a:solidFill>
                  <a:srgbClr val="002060"/>
                </a:solidFill>
              </a:rPr>
              <a:t>AB'deki çiftlikler</a:t>
            </a:r>
          </a:p>
        </p:txBody>
      </p:sp>
      <p:pic>
        <p:nvPicPr>
          <p:cNvPr id="3" name="Picture 2" descr="Køer Husdyr Gård - Gratis foto på Pixabay">
            <a:extLst>
              <a:ext uri="{FF2B5EF4-FFF2-40B4-BE49-F238E27FC236}">
                <a16:creationId xmlns:a16="http://schemas.microsoft.com/office/drawing/2014/main" id="{18DA4BCB-1CAA-F039-00EE-6C00739387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5" y="2840972"/>
            <a:ext cx="6217298" cy="4144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Jysk kvæggård sættes til salg for 78,5 mio. kr. | LandbrugsAvisen">
            <a:extLst>
              <a:ext uri="{FF2B5EF4-FFF2-40B4-BE49-F238E27FC236}">
                <a16:creationId xmlns:a16="http://schemas.microsoft.com/office/drawing/2014/main" id="{07025FDB-907A-A382-6DF5-82934C5677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998" y="1958694"/>
            <a:ext cx="7027896" cy="3947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6611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</TotalTime>
  <Words>341</Words>
  <Application>Microsoft Macintosh PowerPoint</Application>
  <PresentationFormat>Geniş ekran</PresentationFormat>
  <Paragraphs>94</Paragraphs>
  <Slides>15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gizem akgulgil</dc:creator>
  <cp:lastModifiedBy>Begum Aykal (BEGA)</cp:lastModifiedBy>
  <cp:revision>76</cp:revision>
  <dcterms:created xsi:type="dcterms:W3CDTF">2019-08-01T13:31:46Z</dcterms:created>
  <dcterms:modified xsi:type="dcterms:W3CDTF">2023-06-01T15:18:32Z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lyLanguageRun">
    <vt:lpwstr>true</vt:lpwstr>
  </property>
</Properties>
</file>