
<file path=[Content_Types].xml><?xml version="1.0" encoding="utf-8"?>
<Types xmlns="http://schemas.openxmlformats.org/package/2006/content-types">
  <Default Extension="png" ContentType="image/png"/>
  <Default Extension="jfif" ContentType="image/jpe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sldIdLst>
    <p:sldId id="256" r:id="rId2"/>
    <p:sldId id="278" r:id="rId3"/>
    <p:sldId id="318" r:id="rId4"/>
    <p:sldId id="319" r:id="rId5"/>
    <p:sldId id="320" r:id="rId6"/>
    <p:sldId id="321" r:id="rId7"/>
    <p:sldId id="322" r:id="rId8"/>
    <p:sldId id="323" r:id="rId9"/>
    <p:sldId id="324" r:id="rId10"/>
    <p:sldId id="325" r:id="rId11"/>
    <p:sldId id="326" r:id="rId12"/>
    <p:sldId id="327" r:id="rId13"/>
    <p:sldId id="328" r:id="rId14"/>
    <p:sldId id="329" r:id="rId15"/>
    <p:sldId id="330" r:id="rId16"/>
    <p:sldId id="331" r:id="rId17"/>
    <p:sldId id="332" r:id="rId18"/>
    <p:sldId id="333" r:id="rId19"/>
    <p:sldId id="280" r:id="rId20"/>
    <p:sldId id="272" r:id="rId21"/>
    <p:sldId id="273" r:id="rId22"/>
    <p:sldId id="293" r:id="rId23"/>
    <p:sldId id="334" r:id="rId24"/>
    <p:sldId id="335" r:id="rId25"/>
    <p:sldId id="336" r:id="rId26"/>
    <p:sldId id="337" r:id="rId27"/>
    <p:sldId id="338" r:id="rId28"/>
    <p:sldId id="274" r:id="rId29"/>
    <p:sldId id="284" r:id="rId30"/>
    <p:sldId id="285" r:id="rId31"/>
    <p:sldId id="287" r:id="rId32"/>
    <p:sldId id="288" r:id="rId33"/>
    <p:sldId id="289" r:id="rId34"/>
    <p:sldId id="290" r:id="rId35"/>
    <p:sldId id="291" r:id="rId36"/>
    <p:sldId id="292" r:id="rId37"/>
    <p:sldId id="294" r:id="rId38"/>
    <p:sldId id="282" r:id="rId39"/>
    <p:sldId id="296" r:id="rId40"/>
    <p:sldId id="298" r:id="rId41"/>
    <p:sldId id="299" r:id="rId42"/>
    <p:sldId id="301" r:id="rId43"/>
    <p:sldId id="300" r:id="rId44"/>
    <p:sldId id="302" r:id="rId45"/>
    <p:sldId id="303" r:id="rId46"/>
    <p:sldId id="307" r:id="rId47"/>
    <p:sldId id="305" r:id="rId48"/>
    <p:sldId id="306" r:id="rId49"/>
    <p:sldId id="309" r:id="rId50"/>
    <p:sldId id="310" r:id="rId51"/>
    <p:sldId id="311" r:id="rId52"/>
    <p:sldId id="313" r:id="rId53"/>
    <p:sldId id="314" r:id="rId54"/>
    <p:sldId id="315" r:id="rId55"/>
    <p:sldId id="316" r:id="rId56"/>
    <p:sldId id="317" r:id="rId57"/>
    <p:sldId id="283" r:id="rId58"/>
    <p:sldId id="268" r:id="rId59"/>
    <p:sldId id="308"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weł Suśniak (PAW)" initials="PS(" lastIdx="1" clrIdx="0">
    <p:extLst>
      <p:ext uri="{19B8F6BF-5375-455C-9EA6-DF929625EA0E}">
        <p15:presenceInfo xmlns:p15="http://schemas.microsoft.com/office/powerpoint/2012/main" userId="S::PAW@NIRAS-IC.PL::736355bf-973a-499d-ac1a-6300c7e8cdf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07"/>
  </p:normalViewPr>
  <p:slideViewPr>
    <p:cSldViewPr snapToGrid="0" snapToObjects="1">
      <p:cViewPr varScale="1">
        <p:scale>
          <a:sx n="82" d="100"/>
          <a:sy n="82" d="100"/>
        </p:scale>
        <p:origin x="691" y="6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130426"/>
            <a:ext cx="10363200" cy="1470025"/>
          </a:xfrm>
          <a:prstGeom prst="rect">
            <a:avLst/>
          </a:prstGeom>
        </p:spPr>
        <p:txBody>
          <a:bodyPr/>
          <a:lstStyle>
            <a:lvl1pPr>
              <a:defRPr>
                <a:solidFill>
                  <a:schemeClr val="tx1"/>
                </a:solidFill>
              </a:defRPr>
            </a:lvl1pPr>
          </a:lstStyle>
          <a:p>
            <a:pPr algn="ctr">
              <a:defRPr/>
            </a:pPr>
            <a:r>
              <a:rPr lang="tr-TR" sz="4400" b="1" dirty="0">
                <a:solidFill>
                  <a:schemeClr val="bg1"/>
                </a:solidFill>
                <a:latin typeface="Arial" panose="020B0604020202020204" pitchFamily="34" charset="0"/>
              </a:rPr>
              <a:t>Metodolojisi Oluşturularak Suların Tarımsal Kirliliğe Karşı Suların Korunması Projesi</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pic>
        <p:nvPicPr>
          <p:cNvPr id="6" name="Picture 5">
            <a:extLst>
              <a:ext uri="{FF2B5EF4-FFF2-40B4-BE49-F238E27FC236}">
                <a16:creationId xmlns:a16="http://schemas.microsoft.com/office/drawing/2014/main" id="{3ABE536E-462F-7754-C55C-B7CE0C808BC5}"/>
              </a:ext>
            </a:extLst>
          </p:cNvPr>
          <p:cNvPicPr>
            <a:picLocks noChangeAspect="1"/>
          </p:cNvPicPr>
          <p:nvPr userDrawn="1"/>
        </p:nvPicPr>
        <p:blipFill>
          <a:blip r:embed="rId2"/>
          <a:stretch>
            <a:fillRect/>
          </a:stretch>
        </p:blipFill>
        <p:spPr>
          <a:xfrm>
            <a:off x="696000" y="6141342"/>
            <a:ext cx="10800000" cy="689362"/>
          </a:xfrm>
          <a:prstGeom prst="rect">
            <a:avLst/>
          </a:prstGeom>
        </p:spPr>
      </p:pic>
    </p:spTree>
    <p:extLst>
      <p:ext uri="{BB962C8B-B14F-4D97-AF65-F5344CB8AC3E}">
        <p14:creationId xmlns:p14="http://schemas.microsoft.com/office/powerpoint/2010/main" val="232007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491066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50445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C0297F02-C4DA-374C-BDD0-899B50B40B25}" type="datetimeFigureOut">
              <a:rPr lang="en-US" smtClean="0"/>
              <a:t>6/2/2023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289882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C0297F02-C4DA-374C-BDD0-899B50B40B25}" type="datetimeFigureOut">
              <a:rPr lang="en-US" smtClean="0"/>
              <a:t>6/2/2023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8379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C0297F02-C4DA-374C-BDD0-899B50B40B25}" type="datetimeFigureOut">
              <a:rPr lang="en-US" smtClean="0"/>
              <a:t>6/2/2023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1758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C0297F02-C4DA-374C-BDD0-899B50B40B25}" type="datetimeFigureOut">
              <a:rPr lang="en-US" smtClean="0"/>
              <a:t>6/2/2023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298368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C0297F02-C4DA-374C-BDD0-899B50B40B25}" type="datetimeFigureOut">
              <a:rPr lang="en-US" smtClean="0"/>
              <a:t>6/2/2023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0673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297F02-C4DA-374C-BDD0-899B50B40B25}" type="datetimeFigureOut">
              <a:rPr lang="en-US" smtClean="0"/>
              <a:t>6/2/2023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5267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16389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C0297F02-C4DA-374C-BDD0-899B50B40B25}" type="datetimeFigureOut">
              <a:rPr lang="en-US" smtClean="0"/>
              <a:t>6/2/2023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BF92E-1F21-5049-8527-CC168C76B754}" type="slidenum">
              <a:rPr lang="en-US" smtClean="0"/>
              <a:t>‹#›</a:t>
            </a:fld>
            <a:endParaRPr lang="en-US"/>
          </a:p>
        </p:txBody>
      </p:sp>
    </p:spTree>
    <p:extLst>
      <p:ext uri="{BB962C8B-B14F-4D97-AF65-F5344CB8AC3E}">
        <p14:creationId xmlns:p14="http://schemas.microsoft.com/office/powerpoint/2010/main" val="3869296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97F02-C4DA-374C-BDD0-899B50B40B25}" type="datetimeFigureOut">
              <a:rPr lang="en-US" smtClean="0"/>
              <a:t>6/2/2023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8BF92E-1F21-5049-8527-CC168C76B754}" type="slidenum">
              <a:rPr lang="en-US" smtClean="0"/>
              <a:t>‹#›</a:t>
            </a:fld>
            <a:endParaRPr lang="en-US"/>
          </a:p>
        </p:txBody>
      </p:sp>
      <p:sp>
        <p:nvSpPr>
          <p:cNvPr id="14" name="TextBox 13">
            <a:extLst>
              <a:ext uri="{FF2B5EF4-FFF2-40B4-BE49-F238E27FC236}">
                <a16:creationId xmlns:a16="http://schemas.microsoft.com/office/drawing/2014/main" id="{8DC07BB0-367C-4531-9828-27DCB5E936FD}"/>
              </a:ext>
            </a:extLst>
          </p:cNvPr>
          <p:cNvSpPr txBox="1"/>
          <p:nvPr userDrawn="1"/>
        </p:nvSpPr>
        <p:spPr>
          <a:xfrm>
            <a:off x="576000" y="1339308"/>
            <a:ext cx="11040000" cy="461665"/>
          </a:xfrm>
          <a:prstGeom prst="rect">
            <a:avLst/>
          </a:prstGeom>
          <a:noFill/>
          <a:ln w="12700">
            <a:solidFill>
              <a:schemeClr val="bg1">
                <a:lumMod val="50000"/>
              </a:schemeClr>
            </a:solidFill>
          </a:ln>
        </p:spPr>
        <p:txBody>
          <a:bodyPr wrap="square" rtlCol="0">
            <a:spAutoFit/>
          </a:bodyPr>
          <a:lstStyle/>
          <a:p>
            <a:pPr algn="ctr">
              <a:defRPr/>
            </a:pP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Nitrat Eylem Planları İçin İzleme ve Raporlama Metodolojisi Oluşturularak </a:t>
            </a:r>
            <a:b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br>
            <a:r>
              <a:rPr lang="tr-TR" sz="1200"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rPr>
              <a:t>Suların Tarımsal Kirliliğe Karşı Korunması Projesi</a:t>
            </a:r>
            <a:endParaRPr lang="en-GB" sz="1800" dirty="0">
              <a:solidFill>
                <a:schemeClr val="bg1">
                  <a:lumMod val="50000"/>
                </a:schemeClr>
              </a:solidFill>
              <a:effectLst>
                <a:outerShdw blurRad="38100" dist="38100" dir="2700000" algn="tl">
                  <a:srgbClr val="000000">
                    <a:alpha val="43137"/>
                  </a:srgbClr>
                </a:outerShdw>
              </a:effectLst>
              <a:latin typeface="Arial"/>
              <a:cs typeface="Arial"/>
            </a:endParaRPr>
          </a:p>
        </p:txBody>
      </p:sp>
      <p:pic>
        <p:nvPicPr>
          <p:cNvPr id="3" name="Picture 2">
            <a:extLst>
              <a:ext uri="{FF2B5EF4-FFF2-40B4-BE49-F238E27FC236}">
                <a16:creationId xmlns:a16="http://schemas.microsoft.com/office/drawing/2014/main" id="{8D87E78A-454E-8C87-5E46-62441E9178F1}"/>
              </a:ext>
            </a:extLst>
          </p:cNvPr>
          <p:cNvPicPr>
            <a:picLocks noChangeAspect="1"/>
          </p:cNvPicPr>
          <p:nvPr userDrawn="1"/>
        </p:nvPicPr>
        <p:blipFill>
          <a:blip r:embed="rId13"/>
          <a:stretch>
            <a:fillRect/>
          </a:stretch>
        </p:blipFill>
        <p:spPr>
          <a:xfrm>
            <a:off x="5039866" y="40944"/>
            <a:ext cx="2112268" cy="1182626"/>
          </a:xfrm>
          <a:prstGeom prst="rect">
            <a:avLst/>
          </a:prstGeom>
        </p:spPr>
      </p:pic>
    </p:spTree>
    <p:extLst>
      <p:ext uri="{BB962C8B-B14F-4D97-AF65-F5344CB8AC3E}">
        <p14:creationId xmlns:p14="http://schemas.microsoft.com/office/powerpoint/2010/main" val="89958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1.xml"/><Relationship Id="rId4" Type="http://schemas.openxmlformats.org/officeDocument/2006/relationships/image" Target="../media/image10.emf"/></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4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9.jf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1.jfif"/><Relationship Id="rId2" Type="http://schemas.openxmlformats.org/officeDocument/2006/relationships/image" Target="../media/image40.jf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jfif"/><Relationship Id="rId2" Type="http://schemas.openxmlformats.org/officeDocument/2006/relationships/image" Target="../media/image42.jf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jfif"/><Relationship Id="rId2" Type="http://schemas.openxmlformats.org/officeDocument/2006/relationships/image" Target="../media/image44.jf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jfif"/><Relationship Id="rId2" Type="http://schemas.openxmlformats.org/officeDocument/2006/relationships/image" Target="../media/image46.jfif"/><Relationship Id="rId1" Type="http://schemas.openxmlformats.org/officeDocument/2006/relationships/slideLayout" Target="../slideLayouts/slideLayout2.xml"/><Relationship Id="rId4" Type="http://schemas.openxmlformats.org/officeDocument/2006/relationships/image" Target="../media/image48.jfif"/></Relationships>
</file>

<file path=ppt/slides/_rels/slide54.xml.rels><?xml version="1.0" encoding="UTF-8" standalone="yes"?>
<Relationships xmlns="http://schemas.openxmlformats.org/package/2006/relationships"><Relationship Id="rId2" Type="http://schemas.openxmlformats.org/officeDocument/2006/relationships/image" Target="../media/image49.jfi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0.jf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858" y="1268362"/>
            <a:ext cx="12192000" cy="4255632"/>
          </a:xfrm>
          <a:prstGeom prst="rect">
            <a:avLst/>
          </a:prstGeom>
          <a:solidFill>
            <a:schemeClr val="tx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cs typeface="Arial"/>
            </a:endParaRPr>
          </a:p>
        </p:txBody>
      </p:sp>
      <p:sp>
        <p:nvSpPr>
          <p:cNvPr id="10" name="TextBox 9"/>
          <p:cNvSpPr txBox="1"/>
          <p:nvPr/>
        </p:nvSpPr>
        <p:spPr>
          <a:xfrm>
            <a:off x="2538858" y="1806920"/>
            <a:ext cx="7164000" cy="1292662"/>
          </a:xfrm>
          <a:prstGeom prst="rect">
            <a:avLst/>
          </a:prstGeom>
          <a:noFill/>
        </p:spPr>
        <p:txBody>
          <a:bodyPr wrap="square" rtlCol="0">
            <a:spAutoFit/>
          </a:bodyPr>
          <a:lstStyle/>
          <a:p>
            <a:pPr algn="ctr">
              <a:defRPr/>
            </a:pPr>
            <a:r>
              <a:rPr lang="tr-TR" sz="1600" b="1" dirty="0">
                <a:solidFill>
                  <a:schemeClr val="bg1"/>
                </a:solidFill>
                <a:latin typeface="Arial" panose="020B0604020202020204" pitchFamily="34" charset="0"/>
              </a:rPr>
              <a:t>Nitrat Eylem Planları İçin İzleme ve Raporlama Metodolojisi Oluşturularak Suların Tarımsal Kirliliğe Karşı Korunması Projesi</a:t>
            </a:r>
          </a:p>
          <a:p>
            <a:pPr algn="ctr"/>
            <a:endParaRPr lang="en-GB" sz="1600" b="1" dirty="0">
              <a:solidFill>
                <a:schemeClr val="bg1"/>
              </a:solidFill>
              <a:latin typeface="Arial"/>
              <a:cs typeface="Arial"/>
            </a:endParaRPr>
          </a:p>
          <a:p>
            <a:pPr algn="ctr"/>
            <a:r>
              <a:rPr lang="en-GB" sz="1400" b="1" dirty="0">
                <a:solidFill>
                  <a:schemeClr val="bg1"/>
                </a:solidFill>
                <a:latin typeface="Arial"/>
                <a:cs typeface="Arial"/>
              </a:rPr>
              <a:t>EuropeAid/140563/IH/SER/TR</a:t>
            </a:r>
          </a:p>
          <a:p>
            <a:endParaRPr lang="en-GB" sz="1600" b="1" dirty="0">
              <a:solidFill>
                <a:schemeClr val="bg1"/>
              </a:solidFill>
              <a:latin typeface="Arial"/>
              <a:cs typeface="Arial"/>
            </a:endParaRPr>
          </a:p>
        </p:txBody>
      </p:sp>
      <p:sp>
        <p:nvSpPr>
          <p:cNvPr id="3" name="TextBox 2"/>
          <p:cNvSpPr txBox="1"/>
          <p:nvPr/>
        </p:nvSpPr>
        <p:spPr>
          <a:xfrm>
            <a:off x="5260189" y="4869195"/>
            <a:ext cx="1441421" cy="584775"/>
          </a:xfrm>
          <a:prstGeom prst="rect">
            <a:avLst/>
          </a:prstGeom>
          <a:noFill/>
        </p:spPr>
        <p:txBody>
          <a:bodyPr wrap="none" rtlCol="0">
            <a:spAutoFit/>
          </a:bodyPr>
          <a:lstStyle/>
          <a:p>
            <a:pPr algn="ctr"/>
            <a:r>
              <a:rPr lang="tr-TR" sz="1600" b="1" dirty="0">
                <a:solidFill>
                  <a:schemeClr val="bg1"/>
                </a:solidFill>
                <a:latin typeface="Arial" panose="020B0604020202020204" pitchFamily="34" charset="0"/>
              </a:rPr>
              <a:t>06 /</a:t>
            </a:r>
            <a:r>
              <a:rPr lang="hr-HR" sz="1600" b="1" dirty="0">
                <a:solidFill>
                  <a:schemeClr val="bg1"/>
                </a:solidFill>
                <a:latin typeface="Arial" panose="020B0604020202020204" pitchFamily="34" charset="0"/>
              </a:rPr>
              <a:t> </a:t>
            </a:r>
            <a:r>
              <a:rPr lang="tr-TR" sz="1600" b="1" dirty="0">
                <a:solidFill>
                  <a:schemeClr val="bg1"/>
                </a:solidFill>
                <a:latin typeface="Arial" panose="020B0604020202020204" pitchFamily="34" charset="0"/>
              </a:rPr>
              <a:t>06</a:t>
            </a:r>
            <a:r>
              <a:rPr lang="en-GB" sz="1600" b="1" dirty="0">
                <a:solidFill>
                  <a:schemeClr val="bg1"/>
                </a:solidFill>
                <a:latin typeface="Arial" panose="020B0604020202020204" pitchFamily="34" charset="0"/>
              </a:rPr>
              <a:t> </a:t>
            </a:r>
            <a:r>
              <a:rPr lang="tr-TR" sz="1600" b="1" dirty="0">
                <a:solidFill>
                  <a:schemeClr val="bg1"/>
                </a:solidFill>
                <a:latin typeface="Arial" panose="020B0604020202020204" pitchFamily="34" charset="0"/>
              </a:rPr>
              <a:t>/ </a:t>
            </a:r>
            <a:r>
              <a:rPr lang="hr-HR" sz="1600" b="1" dirty="0">
                <a:solidFill>
                  <a:schemeClr val="bg1"/>
                </a:solidFill>
                <a:latin typeface="Arial" panose="020B0604020202020204" pitchFamily="34" charset="0"/>
              </a:rPr>
              <a:t>202</a:t>
            </a:r>
            <a:r>
              <a:rPr lang="tr-TR" sz="1600" b="1" dirty="0">
                <a:solidFill>
                  <a:schemeClr val="bg1"/>
                </a:solidFill>
                <a:latin typeface="Arial" panose="020B0604020202020204" pitchFamily="34" charset="0"/>
              </a:rPr>
              <a:t>3</a:t>
            </a:r>
            <a:endParaRPr lang="hr-HR" sz="1600" b="1" dirty="0">
              <a:solidFill>
                <a:schemeClr val="bg1"/>
              </a:solidFill>
              <a:latin typeface="Arial" panose="020B0604020202020204" pitchFamily="34" charset="0"/>
            </a:endParaRPr>
          </a:p>
          <a:p>
            <a:pPr algn="ctr"/>
            <a:r>
              <a:rPr lang="tr-TR" sz="1600" b="1" dirty="0">
                <a:solidFill>
                  <a:schemeClr val="bg1"/>
                </a:solidFill>
                <a:latin typeface="Arial" panose="020B0604020202020204" pitchFamily="34" charset="0"/>
              </a:rPr>
              <a:t>Ankara</a:t>
            </a:r>
            <a:endParaRPr lang="en-US" sz="1600" dirty="0">
              <a:solidFill>
                <a:schemeClr val="bg1"/>
              </a:solidFill>
            </a:endParaRPr>
          </a:p>
        </p:txBody>
      </p:sp>
      <p:sp>
        <p:nvSpPr>
          <p:cNvPr id="11" name="TextBox 10">
            <a:extLst>
              <a:ext uri="{FF2B5EF4-FFF2-40B4-BE49-F238E27FC236}">
                <a16:creationId xmlns:a16="http://schemas.microsoft.com/office/drawing/2014/main" id="{9E4F5689-B1EF-4853-9679-A8131335CE24}"/>
              </a:ext>
            </a:extLst>
          </p:cNvPr>
          <p:cNvSpPr txBox="1"/>
          <p:nvPr/>
        </p:nvSpPr>
        <p:spPr>
          <a:xfrm>
            <a:off x="1362269" y="3037975"/>
            <a:ext cx="9927771" cy="1815882"/>
          </a:xfrm>
          <a:prstGeom prst="rect">
            <a:avLst/>
          </a:prstGeom>
          <a:noFill/>
        </p:spPr>
        <p:txBody>
          <a:bodyPr wrap="square" rtlCol="0">
            <a:spAutoFit/>
          </a:bodyPr>
          <a:lstStyle/>
          <a:p>
            <a:pPr algn="ctr"/>
            <a:r>
              <a:rPr lang="tr-TR" sz="2800" b="1" dirty="0">
                <a:solidFill>
                  <a:schemeClr val="bg2"/>
                </a:solidFill>
              </a:rPr>
              <a:t>1 - GÜBRELEME UYGULAMALARI</a:t>
            </a:r>
            <a:endParaRPr lang="en-GB" sz="2800" b="1" i="1" dirty="0">
              <a:solidFill>
                <a:schemeClr val="bg2"/>
              </a:solidFill>
            </a:endParaRPr>
          </a:p>
          <a:p>
            <a:pPr algn="ctr"/>
            <a:r>
              <a:rPr lang="tr-TR" sz="2800" b="1" dirty="0">
                <a:solidFill>
                  <a:schemeClr val="bg2"/>
                </a:solidFill>
              </a:rPr>
              <a:t>2 - İŞLETME İÇİ UYGULAMALAR  </a:t>
            </a:r>
            <a:endParaRPr lang="en-GB" sz="2800" b="1" i="1" dirty="0">
              <a:solidFill>
                <a:schemeClr val="bg2"/>
              </a:solidFill>
            </a:endParaRPr>
          </a:p>
          <a:p>
            <a:pPr algn="ctr"/>
            <a:endParaRPr lang="tr-TR" sz="2800" b="1" dirty="0">
              <a:solidFill>
                <a:schemeClr val="bg2"/>
              </a:solidFill>
              <a:latin typeface="Arial" panose="020B0604020202020204" pitchFamily="34" charset="0"/>
            </a:endParaRPr>
          </a:p>
          <a:p>
            <a:pPr algn="ctr"/>
            <a:r>
              <a:rPr lang="tr-TR" sz="2400" b="1" dirty="0" err="1">
                <a:solidFill>
                  <a:schemeClr val="bg2"/>
                </a:solidFill>
                <a:latin typeface="Arial" panose="020B0604020202020204" pitchFamily="34" charset="0"/>
              </a:rPr>
              <a:t>Doç.Dr</a:t>
            </a:r>
            <a:r>
              <a:rPr lang="tr-TR" sz="2400" b="1" dirty="0">
                <a:solidFill>
                  <a:schemeClr val="bg2"/>
                </a:solidFill>
                <a:latin typeface="Arial" panose="020B0604020202020204" pitchFamily="34" charset="0"/>
              </a:rPr>
              <a:t>. Havva Eylem POLAT</a:t>
            </a:r>
            <a:endParaRPr lang="tr-TR" sz="2400" dirty="0">
              <a:solidFill>
                <a:schemeClr val="bg2"/>
              </a:solidFill>
            </a:endParaRPr>
          </a:p>
        </p:txBody>
      </p:sp>
    </p:spTree>
    <p:extLst>
      <p:ext uri="{BB962C8B-B14F-4D97-AF65-F5344CB8AC3E}">
        <p14:creationId xmlns:p14="http://schemas.microsoft.com/office/powerpoint/2010/main" val="251143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F19A5FB-4884-4FE1-B38F-5403871EB02B}"/>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ABA89A41-572C-43C0-8C22-7330CB57624B}"/>
              </a:ext>
            </a:extLst>
          </p:cNvPr>
          <p:cNvSpPr>
            <a:spLocks noGrp="1"/>
          </p:cNvSpPr>
          <p:nvPr>
            <p:ph idx="1"/>
          </p:nvPr>
        </p:nvSpPr>
        <p:spPr>
          <a:xfrm>
            <a:off x="609600" y="2057399"/>
            <a:ext cx="10972800" cy="4525963"/>
          </a:xfrm>
        </p:spPr>
        <p:txBody>
          <a:bodyPr/>
          <a:lstStyle/>
          <a:p>
            <a:pPr algn="just"/>
            <a:r>
              <a:rPr lang="en-GB" sz="2400" dirty="0" err="1"/>
              <a:t>Sıvı</a:t>
            </a:r>
            <a:r>
              <a:rPr lang="en-GB" sz="2400" dirty="0"/>
              <a:t> </a:t>
            </a:r>
            <a:r>
              <a:rPr lang="en-GB" sz="2400" dirty="0" err="1"/>
              <a:t>hayvan</a:t>
            </a:r>
            <a:r>
              <a:rPr lang="en-GB" sz="2400" dirty="0"/>
              <a:t> </a:t>
            </a:r>
            <a:r>
              <a:rPr lang="en-GB" sz="2400" dirty="0" err="1"/>
              <a:t>gübresinin</a:t>
            </a:r>
            <a:r>
              <a:rPr lang="en-GB" sz="2400" dirty="0"/>
              <a:t> </a:t>
            </a:r>
            <a:r>
              <a:rPr lang="en-GB" sz="2400" dirty="0" err="1"/>
              <a:t>uygulanmasından</a:t>
            </a:r>
            <a:r>
              <a:rPr lang="en-GB" sz="2400" dirty="0"/>
              <a:t> </a:t>
            </a:r>
            <a:r>
              <a:rPr lang="en-GB" sz="2400" dirty="0" err="1"/>
              <a:t>sonra</a:t>
            </a:r>
            <a:r>
              <a:rPr lang="en-GB" sz="2400" dirty="0"/>
              <a:t>, </a:t>
            </a:r>
            <a:r>
              <a:rPr lang="en-GB" sz="2400" dirty="0" err="1"/>
              <a:t>yüzey</a:t>
            </a:r>
            <a:r>
              <a:rPr lang="en-GB" sz="2400" dirty="0"/>
              <a:t> </a:t>
            </a:r>
            <a:r>
              <a:rPr lang="en-GB" sz="2400" dirty="0" err="1"/>
              <a:t>akışın</a:t>
            </a:r>
            <a:r>
              <a:rPr lang="en-GB" sz="2400" dirty="0"/>
              <a:t> </a:t>
            </a:r>
            <a:r>
              <a:rPr lang="en-GB" sz="2400" dirty="0" err="1"/>
              <a:t>olup</a:t>
            </a:r>
            <a:r>
              <a:rPr lang="en-GB" sz="2400" dirty="0"/>
              <a:t> </a:t>
            </a:r>
            <a:r>
              <a:rPr lang="en-GB" sz="2400" dirty="0" err="1"/>
              <a:t>olmadığı</a:t>
            </a:r>
            <a:r>
              <a:rPr lang="en-GB" sz="2400" dirty="0"/>
              <a:t> </a:t>
            </a:r>
            <a:r>
              <a:rPr lang="en-GB" sz="2400" dirty="0" err="1"/>
              <a:t>kontrol</a:t>
            </a:r>
            <a:r>
              <a:rPr lang="en-GB" sz="2400" dirty="0"/>
              <a:t> </a:t>
            </a:r>
            <a:r>
              <a:rPr lang="en-GB" sz="2400" dirty="0" err="1"/>
              <a:t>edilmeli</a:t>
            </a:r>
            <a:r>
              <a:rPr lang="en-GB" sz="2400" dirty="0"/>
              <a:t>, </a:t>
            </a:r>
            <a:r>
              <a:rPr lang="en-GB" sz="2400" dirty="0" err="1"/>
              <a:t>eğer</a:t>
            </a:r>
            <a:r>
              <a:rPr lang="en-GB" sz="2400" dirty="0"/>
              <a:t> </a:t>
            </a:r>
            <a:r>
              <a:rPr lang="en-GB" sz="2400" dirty="0" err="1"/>
              <a:t>yüzey</a:t>
            </a:r>
            <a:r>
              <a:rPr lang="en-GB" sz="2400" dirty="0"/>
              <a:t> </a:t>
            </a:r>
            <a:r>
              <a:rPr lang="en-GB" sz="2400" dirty="0" err="1"/>
              <a:t>akış</a:t>
            </a:r>
            <a:r>
              <a:rPr lang="en-GB" sz="2400" dirty="0"/>
              <a:t> </a:t>
            </a:r>
            <a:r>
              <a:rPr lang="en-GB" sz="2400" dirty="0" err="1"/>
              <a:t>varsa</a:t>
            </a:r>
            <a:r>
              <a:rPr lang="en-GB" sz="2400" dirty="0"/>
              <a:t>, </a:t>
            </a:r>
            <a:r>
              <a:rPr lang="en-GB" sz="2400" dirty="0" err="1"/>
              <a:t>koşullar</a:t>
            </a:r>
            <a:r>
              <a:rPr lang="en-GB" sz="2400" dirty="0"/>
              <a:t> </a:t>
            </a:r>
            <a:r>
              <a:rPr lang="en-GB" sz="2400" dirty="0" err="1"/>
              <a:t>iyileştirilinceye</a:t>
            </a:r>
            <a:r>
              <a:rPr lang="en-GB" sz="2400" dirty="0"/>
              <a:t> </a:t>
            </a:r>
            <a:r>
              <a:rPr lang="en-GB" sz="2400" dirty="0" err="1"/>
              <a:t>kadar</a:t>
            </a:r>
            <a:r>
              <a:rPr lang="en-GB" sz="2400" dirty="0"/>
              <a:t> </a:t>
            </a:r>
            <a:r>
              <a:rPr lang="en-GB" sz="2400" dirty="0" err="1"/>
              <a:t>gübre</a:t>
            </a:r>
            <a:r>
              <a:rPr lang="en-GB" sz="2400" dirty="0"/>
              <a:t> </a:t>
            </a:r>
            <a:r>
              <a:rPr lang="en-GB" sz="2400" dirty="0" err="1"/>
              <a:t>uygulamaları</a:t>
            </a:r>
            <a:r>
              <a:rPr lang="en-GB" sz="2400" dirty="0"/>
              <a:t> </a:t>
            </a:r>
            <a:r>
              <a:rPr lang="en-GB" sz="2400" dirty="0" err="1"/>
              <a:t>derhal</a:t>
            </a:r>
            <a:r>
              <a:rPr lang="en-GB" sz="2400" dirty="0"/>
              <a:t> </a:t>
            </a:r>
            <a:r>
              <a:rPr lang="en-GB" sz="2400" dirty="0" err="1"/>
              <a:t>durdurulmalı</a:t>
            </a:r>
            <a:r>
              <a:rPr lang="en-GB" sz="2400" dirty="0"/>
              <a:t> </a:t>
            </a:r>
            <a:r>
              <a:rPr lang="en-GB" sz="2400" dirty="0" err="1"/>
              <a:t>veya</a:t>
            </a:r>
            <a:r>
              <a:rPr lang="en-GB" sz="2400" dirty="0"/>
              <a:t> </a:t>
            </a:r>
            <a:r>
              <a:rPr lang="en-GB" sz="2400" dirty="0" err="1"/>
              <a:t>alternatif</a:t>
            </a:r>
            <a:r>
              <a:rPr lang="en-GB" sz="2400" dirty="0"/>
              <a:t> </a:t>
            </a:r>
            <a:r>
              <a:rPr lang="en-GB" sz="2400" dirty="0" err="1"/>
              <a:t>uygulama</a:t>
            </a:r>
            <a:r>
              <a:rPr lang="en-GB" sz="2400" dirty="0"/>
              <a:t> </a:t>
            </a:r>
            <a:r>
              <a:rPr lang="en-GB" sz="2400" dirty="0" err="1"/>
              <a:t>yöntemleri</a:t>
            </a:r>
            <a:r>
              <a:rPr lang="en-GB" sz="2400" dirty="0"/>
              <a:t> </a:t>
            </a:r>
            <a:r>
              <a:rPr lang="en-GB" sz="2400" dirty="0" err="1"/>
              <a:t>kullanılmalıdır</a:t>
            </a:r>
            <a:r>
              <a:rPr lang="en-GB" sz="2400" dirty="0"/>
              <a:t>.</a:t>
            </a:r>
          </a:p>
          <a:p>
            <a:pPr algn="just"/>
            <a:r>
              <a:rPr lang="en-GB" sz="2400" dirty="0" err="1"/>
              <a:t>İşgücü</a:t>
            </a:r>
            <a:r>
              <a:rPr lang="en-GB" sz="2400" dirty="0"/>
              <a:t> </a:t>
            </a:r>
            <a:r>
              <a:rPr lang="en-GB" sz="2400" dirty="0" err="1"/>
              <a:t>ve</a:t>
            </a:r>
            <a:r>
              <a:rPr lang="en-GB" sz="2400" dirty="0"/>
              <a:t> </a:t>
            </a:r>
            <a:r>
              <a:rPr lang="en-GB" sz="2400" dirty="0" err="1"/>
              <a:t>ekipmanların</a:t>
            </a:r>
            <a:r>
              <a:rPr lang="en-GB" sz="2400" dirty="0"/>
              <a:t> optimum </a:t>
            </a:r>
            <a:r>
              <a:rPr lang="en-GB" sz="2400" dirty="0" err="1"/>
              <a:t>düzeyde</a:t>
            </a:r>
            <a:r>
              <a:rPr lang="en-GB" sz="2400" dirty="0"/>
              <a:t> </a:t>
            </a:r>
            <a:r>
              <a:rPr lang="en-GB" sz="2400" dirty="0" err="1"/>
              <a:t>kullanımını</a:t>
            </a:r>
            <a:r>
              <a:rPr lang="en-GB" sz="2400" dirty="0"/>
              <a:t> </a:t>
            </a:r>
            <a:r>
              <a:rPr lang="en-GB" sz="2400" dirty="0" err="1"/>
              <a:t>sağlayacak</a:t>
            </a:r>
            <a:r>
              <a:rPr lang="en-GB" sz="2400" dirty="0"/>
              <a:t>, </a:t>
            </a:r>
            <a:r>
              <a:rPr lang="en-GB" sz="2400" dirty="0" err="1"/>
              <a:t>yabancı</a:t>
            </a:r>
            <a:r>
              <a:rPr lang="en-GB" sz="2400" dirty="0"/>
              <a:t> </a:t>
            </a:r>
            <a:r>
              <a:rPr lang="en-GB" sz="2400" dirty="0" err="1"/>
              <a:t>ot</a:t>
            </a:r>
            <a:r>
              <a:rPr lang="en-GB" sz="2400" dirty="0"/>
              <a:t> </a:t>
            </a:r>
            <a:r>
              <a:rPr lang="en-GB" sz="2400" dirty="0" err="1"/>
              <a:t>kontrolünde</a:t>
            </a:r>
            <a:r>
              <a:rPr lang="en-GB" sz="2400" dirty="0"/>
              <a:t> </a:t>
            </a:r>
            <a:r>
              <a:rPr lang="en-GB" sz="2400" dirty="0" err="1"/>
              <a:t>rekabeti</a:t>
            </a:r>
            <a:r>
              <a:rPr lang="en-GB" sz="2400" dirty="0"/>
              <a:t> de </a:t>
            </a:r>
            <a:r>
              <a:rPr lang="en-GB" sz="2400" dirty="0" err="1"/>
              <a:t>göz</a:t>
            </a:r>
            <a:r>
              <a:rPr lang="en-GB" sz="2400" dirty="0"/>
              <a:t> </a:t>
            </a:r>
            <a:r>
              <a:rPr lang="en-GB" sz="2400" dirty="0" err="1"/>
              <a:t>önüne</a:t>
            </a:r>
            <a:r>
              <a:rPr lang="en-GB" sz="2400" dirty="0"/>
              <a:t> </a:t>
            </a:r>
            <a:r>
              <a:rPr lang="en-GB" sz="2400" dirty="0" err="1"/>
              <a:t>alarak</a:t>
            </a:r>
            <a:r>
              <a:rPr lang="en-GB" sz="2400" dirty="0"/>
              <a:t> </a:t>
            </a:r>
            <a:r>
              <a:rPr lang="en-GB" sz="2400" dirty="0" err="1"/>
              <a:t>alternatif</a:t>
            </a:r>
            <a:r>
              <a:rPr lang="en-GB" sz="2400" dirty="0"/>
              <a:t> </a:t>
            </a:r>
            <a:r>
              <a:rPr lang="en-GB" sz="2400" dirty="0" err="1"/>
              <a:t>ot</a:t>
            </a:r>
            <a:r>
              <a:rPr lang="en-GB" sz="2400" dirty="0"/>
              <a:t> </a:t>
            </a:r>
            <a:r>
              <a:rPr lang="en-GB" sz="2400" dirty="0" err="1"/>
              <a:t>öldürücülerden</a:t>
            </a:r>
            <a:r>
              <a:rPr lang="en-GB" sz="2400" dirty="0"/>
              <a:t> </a:t>
            </a:r>
            <a:r>
              <a:rPr lang="en-GB" sz="2400" dirty="0" err="1"/>
              <a:t>maksimum</a:t>
            </a:r>
            <a:r>
              <a:rPr lang="en-GB" sz="2400" dirty="0"/>
              <a:t> </a:t>
            </a:r>
            <a:r>
              <a:rPr lang="en-GB" sz="2400" dirty="0" err="1"/>
              <a:t>biyolojik</a:t>
            </a:r>
            <a:r>
              <a:rPr lang="en-GB" sz="2400" dirty="0"/>
              <a:t> </a:t>
            </a:r>
            <a:r>
              <a:rPr lang="en-GB" sz="2400" dirty="0" err="1"/>
              <a:t>fayda</a:t>
            </a:r>
            <a:r>
              <a:rPr lang="en-GB" sz="2400" dirty="0"/>
              <a:t> </a:t>
            </a:r>
            <a:r>
              <a:rPr lang="en-GB" sz="2400" dirty="0" err="1"/>
              <a:t>sağlayacak</a:t>
            </a:r>
            <a:r>
              <a:rPr lang="en-GB" sz="2400" dirty="0"/>
              <a:t>, </a:t>
            </a:r>
            <a:r>
              <a:rPr lang="en-GB" sz="2400" dirty="0" err="1"/>
              <a:t>hastalıkları</a:t>
            </a:r>
            <a:r>
              <a:rPr lang="en-GB" sz="2400" dirty="0"/>
              <a:t> </a:t>
            </a:r>
            <a:r>
              <a:rPr lang="en-GB" sz="2400" dirty="0" err="1"/>
              <a:t>azaltmak</a:t>
            </a:r>
            <a:r>
              <a:rPr lang="en-GB" sz="2400" dirty="0"/>
              <a:t> </a:t>
            </a:r>
            <a:r>
              <a:rPr lang="en-GB" sz="2400" dirty="0" err="1"/>
              <a:t>amacıyla</a:t>
            </a:r>
            <a:r>
              <a:rPr lang="en-GB" sz="2400" dirty="0"/>
              <a:t> </a:t>
            </a:r>
            <a:r>
              <a:rPr lang="en-GB" sz="2400" dirty="0" err="1"/>
              <a:t>yabancı</a:t>
            </a:r>
            <a:r>
              <a:rPr lang="en-GB" sz="2400" dirty="0"/>
              <a:t> </a:t>
            </a:r>
            <a:r>
              <a:rPr lang="en-GB" sz="2400" dirty="0" err="1"/>
              <a:t>otlar</a:t>
            </a:r>
            <a:r>
              <a:rPr lang="en-GB" sz="2400" dirty="0"/>
              <a:t> </a:t>
            </a:r>
            <a:r>
              <a:rPr lang="en-GB" sz="2400" dirty="0" err="1"/>
              <a:t>için</a:t>
            </a:r>
            <a:r>
              <a:rPr lang="en-GB" sz="2400" dirty="0"/>
              <a:t> </a:t>
            </a:r>
            <a:r>
              <a:rPr lang="en-GB" sz="2400" dirty="0" err="1"/>
              <a:t>önlemler</a:t>
            </a:r>
            <a:r>
              <a:rPr lang="en-GB" sz="2400" dirty="0"/>
              <a:t> </a:t>
            </a:r>
            <a:r>
              <a:rPr lang="en-GB" sz="2400" dirty="0" err="1"/>
              <a:t>alacak</a:t>
            </a:r>
            <a:r>
              <a:rPr lang="en-GB" sz="2400" dirty="0"/>
              <a:t>, </a:t>
            </a:r>
            <a:r>
              <a:rPr lang="en-GB" sz="2400" dirty="0" err="1"/>
              <a:t>toprağın</a:t>
            </a:r>
            <a:r>
              <a:rPr lang="en-GB" sz="2400" dirty="0"/>
              <a:t> </a:t>
            </a:r>
            <a:r>
              <a:rPr lang="en-GB" sz="2400" dirty="0" err="1"/>
              <a:t>ihtiyacı</a:t>
            </a:r>
            <a:r>
              <a:rPr lang="en-GB" sz="2400" dirty="0"/>
              <a:t> </a:t>
            </a:r>
            <a:r>
              <a:rPr lang="en-GB" sz="2400" dirty="0" err="1"/>
              <a:t>olduğu</a:t>
            </a:r>
            <a:r>
              <a:rPr lang="en-GB" sz="2400" dirty="0"/>
              <a:t> </a:t>
            </a:r>
            <a:r>
              <a:rPr lang="en-GB" sz="2400" dirty="0" err="1"/>
              <a:t>yerde</a:t>
            </a:r>
            <a:r>
              <a:rPr lang="en-GB" sz="2400" dirty="0"/>
              <a:t> </a:t>
            </a:r>
            <a:r>
              <a:rPr lang="en-GB" sz="2400" dirty="0" err="1"/>
              <a:t>biyolojik</a:t>
            </a:r>
            <a:r>
              <a:rPr lang="en-GB" sz="2400" dirty="0"/>
              <a:t> </a:t>
            </a:r>
            <a:r>
              <a:rPr lang="en-GB" sz="2400" dirty="0" err="1"/>
              <a:t>azot</a:t>
            </a:r>
            <a:r>
              <a:rPr lang="en-GB" sz="2400" dirty="0"/>
              <a:t> </a:t>
            </a:r>
            <a:r>
              <a:rPr lang="en-GB" sz="2400" dirty="0" err="1"/>
              <a:t>kaynağı</a:t>
            </a:r>
            <a:r>
              <a:rPr lang="en-GB" sz="2400" dirty="0"/>
              <a:t> </a:t>
            </a:r>
            <a:r>
              <a:rPr lang="en-GB" sz="2400" dirty="0" err="1"/>
              <a:t>olan</a:t>
            </a:r>
            <a:r>
              <a:rPr lang="en-GB" sz="2400" dirty="0"/>
              <a:t> </a:t>
            </a:r>
            <a:r>
              <a:rPr lang="en-GB" sz="2400" dirty="0" err="1"/>
              <a:t>baklagilleri</a:t>
            </a:r>
            <a:r>
              <a:rPr lang="en-GB" sz="2400" dirty="0"/>
              <a:t> de </a:t>
            </a:r>
            <a:r>
              <a:rPr lang="en-GB" sz="2400" dirty="0" err="1"/>
              <a:t>içine</a:t>
            </a:r>
            <a:r>
              <a:rPr lang="en-GB" sz="2400" dirty="0"/>
              <a:t> </a:t>
            </a:r>
            <a:r>
              <a:rPr lang="en-GB" sz="2400" dirty="0" err="1"/>
              <a:t>alacak</a:t>
            </a:r>
            <a:r>
              <a:rPr lang="en-GB" sz="2400" dirty="0"/>
              <a:t> </a:t>
            </a:r>
            <a:r>
              <a:rPr lang="en-GB" sz="2400" dirty="0" err="1"/>
              <a:t>şekilde</a:t>
            </a:r>
            <a:r>
              <a:rPr lang="en-GB" sz="2400" dirty="0"/>
              <a:t> </a:t>
            </a:r>
            <a:r>
              <a:rPr lang="en-GB" sz="2400" dirty="0" err="1"/>
              <a:t>düzgün</a:t>
            </a:r>
            <a:r>
              <a:rPr lang="en-GB" sz="2400" dirty="0"/>
              <a:t> </a:t>
            </a:r>
            <a:r>
              <a:rPr lang="en-GB" sz="2400" dirty="0" err="1"/>
              <a:t>bir</a:t>
            </a:r>
            <a:r>
              <a:rPr lang="en-GB" sz="2400" dirty="0"/>
              <a:t> </a:t>
            </a:r>
            <a:r>
              <a:rPr lang="en-GB" sz="2400" dirty="0" err="1"/>
              <a:t>ekim</a:t>
            </a:r>
            <a:r>
              <a:rPr lang="en-GB" sz="2400" dirty="0"/>
              <a:t> </a:t>
            </a:r>
            <a:r>
              <a:rPr lang="en-GB" sz="2400" dirty="0" err="1"/>
              <a:t>nöbeti</a:t>
            </a:r>
            <a:r>
              <a:rPr lang="en-GB" sz="2400" dirty="0"/>
              <a:t> </a:t>
            </a:r>
            <a:r>
              <a:rPr lang="en-GB" sz="2400" dirty="0" err="1"/>
              <a:t>ve</a:t>
            </a:r>
            <a:r>
              <a:rPr lang="en-GB" sz="2400" dirty="0"/>
              <a:t> </a:t>
            </a:r>
            <a:r>
              <a:rPr lang="en-GB" sz="2400" dirty="0" err="1"/>
              <a:t>yeşil</a:t>
            </a:r>
            <a:r>
              <a:rPr lang="en-GB" sz="2400" dirty="0"/>
              <a:t> </a:t>
            </a:r>
            <a:r>
              <a:rPr lang="en-GB" sz="2400" dirty="0" err="1"/>
              <a:t>gübreleme</a:t>
            </a:r>
            <a:r>
              <a:rPr lang="en-GB" sz="2400" dirty="0"/>
              <a:t> </a:t>
            </a:r>
            <a:r>
              <a:rPr lang="en-GB" sz="2400" dirty="0" err="1"/>
              <a:t>planlaması</a:t>
            </a:r>
            <a:r>
              <a:rPr lang="en-GB" sz="2400" dirty="0"/>
              <a:t> </a:t>
            </a:r>
            <a:r>
              <a:rPr lang="en-GB" sz="2400" dirty="0" err="1"/>
              <a:t>yapılmalıdır</a:t>
            </a:r>
            <a:r>
              <a:rPr lang="en-GB" sz="2400" dirty="0"/>
              <a:t>. </a:t>
            </a:r>
          </a:p>
          <a:p>
            <a:pPr algn="just"/>
            <a:endParaRPr lang="en-GB" sz="2400" dirty="0"/>
          </a:p>
        </p:txBody>
      </p:sp>
    </p:spTree>
    <p:extLst>
      <p:ext uri="{BB962C8B-B14F-4D97-AF65-F5344CB8AC3E}">
        <p14:creationId xmlns:p14="http://schemas.microsoft.com/office/powerpoint/2010/main" val="304188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24E1AE7-71D4-4E0A-ADF8-6ADA69EB70B8}"/>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2B2ED5EC-DAE3-47ED-8DA3-9C66B2E5DFC6}"/>
              </a:ext>
            </a:extLst>
          </p:cNvPr>
          <p:cNvSpPr>
            <a:spLocks noGrp="1"/>
          </p:cNvSpPr>
          <p:nvPr>
            <p:ph idx="1"/>
          </p:nvPr>
        </p:nvSpPr>
        <p:spPr>
          <a:xfrm>
            <a:off x="609600" y="1964095"/>
            <a:ext cx="10972800" cy="4525963"/>
          </a:xfrm>
        </p:spPr>
        <p:txBody>
          <a:bodyPr/>
          <a:lstStyle/>
          <a:p>
            <a:pPr algn="just"/>
            <a:r>
              <a:rPr lang="en-GB" sz="2800" dirty="0" err="1"/>
              <a:t>Birim</a:t>
            </a:r>
            <a:r>
              <a:rPr lang="en-GB" sz="2800" dirty="0"/>
              <a:t> </a:t>
            </a:r>
            <a:r>
              <a:rPr lang="en-GB" sz="2800" dirty="0" err="1"/>
              <a:t>alandaki</a:t>
            </a:r>
            <a:r>
              <a:rPr lang="en-GB" sz="2800" dirty="0"/>
              <a:t> </a:t>
            </a:r>
            <a:r>
              <a:rPr lang="en-GB" sz="2800" dirty="0" err="1"/>
              <a:t>hayvan</a:t>
            </a:r>
            <a:r>
              <a:rPr lang="en-GB" sz="2800" dirty="0"/>
              <a:t> </a:t>
            </a:r>
            <a:r>
              <a:rPr lang="en-GB" sz="2800" dirty="0" err="1"/>
              <a:t>yoğunluğunun</a:t>
            </a:r>
            <a:r>
              <a:rPr lang="en-GB" sz="2800" dirty="0"/>
              <a:t> </a:t>
            </a:r>
            <a:r>
              <a:rPr lang="en-GB" sz="2800" dirty="0" err="1"/>
              <a:t>ve</a:t>
            </a:r>
            <a:r>
              <a:rPr lang="en-GB" sz="2800" dirty="0"/>
              <a:t> </a:t>
            </a:r>
            <a:r>
              <a:rPr lang="en-GB" sz="2800" dirty="0" err="1"/>
              <a:t>dinlenme</a:t>
            </a:r>
            <a:r>
              <a:rPr lang="en-GB" sz="2800" dirty="0"/>
              <a:t> </a:t>
            </a:r>
            <a:r>
              <a:rPr lang="en-GB" sz="2800" dirty="0" err="1"/>
              <a:t>alanlarının</a:t>
            </a:r>
            <a:r>
              <a:rPr lang="en-GB" sz="2800" dirty="0"/>
              <a:t> </a:t>
            </a:r>
            <a:r>
              <a:rPr lang="en-GB" sz="2800" dirty="0" err="1"/>
              <a:t>uygun</a:t>
            </a:r>
            <a:r>
              <a:rPr lang="en-GB" sz="2800" dirty="0"/>
              <a:t> </a:t>
            </a:r>
            <a:r>
              <a:rPr lang="en-GB" sz="2800" dirty="0" err="1"/>
              <a:t>şekilde</a:t>
            </a:r>
            <a:r>
              <a:rPr lang="en-GB" sz="2800" dirty="0"/>
              <a:t> </a:t>
            </a:r>
            <a:r>
              <a:rPr lang="en-GB" sz="2800" dirty="0" err="1"/>
              <a:t>belirlenmesi</a:t>
            </a:r>
            <a:r>
              <a:rPr lang="en-GB" sz="2800" dirty="0"/>
              <a:t>, </a:t>
            </a:r>
            <a:r>
              <a:rPr lang="en-GB" sz="2800" dirty="0" err="1"/>
              <a:t>su</a:t>
            </a:r>
            <a:r>
              <a:rPr lang="en-GB" sz="2800" dirty="0"/>
              <a:t> </a:t>
            </a:r>
            <a:r>
              <a:rPr lang="en-GB" sz="2800" dirty="0" err="1"/>
              <a:t>kaynakları</a:t>
            </a:r>
            <a:r>
              <a:rPr lang="en-GB" sz="2800" dirty="0"/>
              <a:t> </a:t>
            </a:r>
            <a:r>
              <a:rPr lang="en-GB" sz="2800" dirty="0" err="1"/>
              <a:t>ile</a:t>
            </a:r>
            <a:r>
              <a:rPr lang="en-GB" sz="2800" dirty="0"/>
              <a:t> </a:t>
            </a:r>
            <a:r>
              <a:rPr lang="en-GB" sz="2800" dirty="0" err="1"/>
              <a:t>hayvanların</a:t>
            </a:r>
            <a:r>
              <a:rPr lang="en-GB" sz="2800" dirty="0"/>
              <a:t> </a:t>
            </a:r>
            <a:r>
              <a:rPr lang="en-GB" sz="2800" dirty="0" err="1"/>
              <a:t>doğrudan</a:t>
            </a:r>
            <a:r>
              <a:rPr lang="en-GB" sz="2800" dirty="0"/>
              <a:t> </a:t>
            </a:r>
            <a:r>
              <a:rPr lang="en-GB" sz="2800" dirty="0" err="1"/>
              <a:t>temasını</a:t>
            </a:r>
            <a:r>
              <a:rPr lang="en-GB" sz="2800" dirty="0"/>
              <a:t> </a:t>
            </a:r>
            <a:r>
              <a:rPr lang="en-GB" sz="2800" dirty="0" err="1"/>
              <a:t>engelleyecek</a:t>
            </a:r>
            <a:r>
              <a:rPr lang="en-GB" sz="2800" dirty="0"/>
              <a:t> </a:t>
            </a:r>
            <a:r>
              <a:rPr lang="en-GB" sz="2800" dirty="0" err="1"/>
              <a:t>şekilde</a:t>
            </a:r>
            <a:r>
              <a:rPr lang="en-GB" sz="2800" dirty="0"/>
              <a:t> </a:t>
            </a:r>
            <a:r>
              <a:rPr lang="en-GB" sz="2800" dirty="0" err="1"/>
              <a:t>sulama</a:t>
            </a:r>
            <a:r>
              <a:rPr lang="en-GB" sz="2800" dirty="0"/>
              <a:t> </a:t>
            </a:r>
            <a:r>
              <a:rPr lang="en-GB" sz="2800" dirty="0" err="1"/>
              <a:t>üniteleri</a:t>
            </a:r>
            <a:r>
              <a:rPr lang="en-GB" sz="2800" dirty="0"/>
              <a:t> </a:t>
            </a:r>
            <a:r>
              <a:rPr lang="en-GB" sz="2800" dirty="0" err="1"/>
              <a:t>planlanması</a:t>
            </a:r>
            <a:r>
              <a:rPr lang="en-GB" sz="2800" dirty="0"/>
              <a:t> </a:t>
            </a:r>
            <a:r>
              <a:rPr lang="en-GB" sz="2800" dirty="0" err="1"/>
              <a:t>ile</a:t>
            </a:r>
            <a:r>
              <a:rPr lang="en-GB" sz="2800" dirty="0"/>
              <a:t> </a:t>
            </a:r>
            <a:r>
              <a:rPr lang="en-GB" sz="2800" dirty="0" err="1"/>
              <a:t>bu</a:t>
            </a:r>
            <a:r>
              <a:rPr lang="en-GB" sz="2800" dirty="0"/>
              <a:t> </a:t>
            </a:r>
            <a:r>
              <a:rPr lang="en-GB" sz="2800" dirty="0" err="1"/>
              <a:t>problemler</a:t>
            </a:r>
            <a:r>
              <a:rPr lang="en-GB" sz="2800" dirty="0"/>
              <a:t> </a:t>
            </a:r>
            <a:r>
              <a:rPr lang="en-GB" sz="2800" dirty="0" err="1"/>
              <a:t>azaltılabilir</a:t>
            </a:r>
            <a:r>
              <a:rPr lang="en-GB" sz="2800" dirty="0"/>
              <a:t>.</a:t>
            </a:r>
          </a:p>
        </p:txBody>
      </p:sp>
    </p:spTree>
    <p:extLst>
      <p:ext uri="{BB962C8B-B14F-4D97-AF65-F5344CB8AC3E}">
        <p14:creationId xmlns:p14="http://schemas.microsoft.com/office/powerpoint/2010/main" val="1278914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695860A2-7E39-4269-A977-6368A84B113D}"/>
              </a:ext>
            </a:extLst>
          </p:cNvPr>
          <p:cNvPicPr>
            <a:picLocks noChangeAspect="1"/>
          </p:cNvPicPr>
          <p:nvPr/>
        </p:nvPicPr>
        <p:blipFill>
          <a:blip r:embed="rId2"/>
          <a:stretch>
            <a:fillRect/>
          </a:stretch>
        </p:blipFill>
        <p:spPr>
          <a:xfrm>
            <a:off x="2127737" y="-9189"/>
            <a:ext cx="8018586" cy="6866922"/>
          </a:xfrm>
          <a:prstGeom prst="rect">
            <a:avLst/>
          </a:prstGeom>
        </p:spPr>
      </p:pic>
      <p:sp>
        <p:nvSpPr>
          <p:cNvPr id="5" name="Dikdörtgen 4">
            <a:extLst>
              <a:ext uri="{FF2B5EF4-FFF2-40B4-BE49-F238E27FC236}">
                <a16:creationId xmlns:a16="http://schemas.microsoft.com/office/drawing/2014/main" id="{6171C84D-EAAB-4343-BFFF-F99A75FBC613}"/>
              </a:ext>
            </a:extLst>
          </p:cNvPr>
          <p:cNvSpPr/>
          <p:nvPr/>
        </p:nvSpPr>
        <p:spPr>
          <a:xfrm>
            <a:off x="3769567" y="77759"/>
            <a:ext cx="6658110" cy="2339102"/>
          </a:xfrm>
          <a:prstGeom prst="rect">
            <a:avLst/>
          </a:prstGeom>
        </p:spPr>
        <p:txBody>
          <a:bodyPr wrap="square">
            <a:spAutoFit/>
          </a:bodyPr>
          <a:lstStyle/>
          <a:p>
            <a:r>
              <a:rPr lang="en-GB" sz="2000" b="1" dirty="0"/>
              <a:t>Poor</a:t>
            </a:r>
            <a:r>
              <a:rPr lang="tr-TR" sz="2000" b="1" dirty="0"/>
              <a:t> </a:t>
            </a:r>
            <a:r>
              <a:rPr lang="en-GB" sz="2000" b="1" dirty="0"/>
              <a:t>Biodiversity</a:t>
            </a:r>
          </a:p>
          <a:p>
            <a:r>
              <a:rPr lang="tr-TR" dirty="0"/>
              <a:t>                                    </a:t>
            </a:r>
            <a:r>
              <a:rPr lang="en-GB" dirty="0"/>
              <a:t>1. Chemical spraying</a:t>
            </a:r>
          </a:p>
          <a:p>
            <a:r>
              <a:rPr lang="tr-TR" dirty="0"/>
              <a:t>                                    </a:t>
            </a:r>
            <a:r>
              <a:rPr lang="en-GB" dirty="0"/>
              <a:t>2. Invasive plant species</a:t>
            </a:r>
          </a:p>
          <a:p>
            <a:r>
              <a:rPr lang="tr-TR" dirty="0"/>
              <a:t>                                    </a:t>
            </a:r>
            <a:r>
              <a:rPr lang="en-GB" dirty="0"/>
              <a:t>3. Erosion</a:t>
            </a:r>
          </a:p>
          <a:p>
            <a:r>
              <a:rPr lang="tr-TR" dirty="0"/>
              <a:t>                                    </a:t>
            </a:r>
            <a:r>
              <a:rPr lang="en-GB" dirty="0"/>
              <a:t>4. Slurry spreading close</a:t>
            </a:r>
            <a:r>
              <a:rPr lang="tr-TR" dirty="0"/>
              <a:t> </a:t>
            </a:r>
            <a:r>
              <a:rPr lang="en-GB" dirty="0"/>
              <a:t>to watercourse</a:t>
            </a:r>
          </a:p>
          <a:p>
            <a:r>
              <a:rPr lang="tr-TR" dirty="0"/>
              <a:t>                                    </a:t>
            </a:r>
            <a:r>
              <a:rPr lang="en-GB" dirty="0"/>
              <a:t>5. Livestock given </a:t>
            </a:r>
            <a:r>
              <a:rPr lang="tr-TR" dirty="0" err="1"/>
              <a:t>ac</a:t>
            </a:r>
            <a:r>
              <a:rPr lang="en-GB" dirty="0"/>
              <a:t>cess</a:t>
            </a:r>
            <a:r>
              <a:rPr lang="tr-TR" dirty="0"/>
              <a:t> </a:t>
            </a:r>
            <a:r>
              <a:rPr lang="en-GB" dirty="0"/>
              <a:t>to watercourse</a:t>
            </a:r>
          </a:p>
          <a:p>
            <a:r>
              <a:rPr lang="tr-TR" dirty="0"/>
              <a:t>                                    </a:t>
            </a:r>
            <a:r>
              <a:rPr lang="en-GB" dirty="0"/>
              <a:t>6. Straightening river course</a:t>
            </a:r>
          </a:p>
          <a:p>
            <a:r>
              <a:rPr lang="tr-TR" dirty="0"/>
              <a:t>                                    </a:t>
            </a:r>
            <a:r>
              <a:rPr lang="en-GB" dirty="0"/>
              <a:t>7. Flooding down stream</a:t>
            </a:r>
          </a:p>
        </p:txBody>
      </p:sp>
    </p:spTree>
    <p:extLst>
      <p:ext uri="{BB962C8B-B14F-4D97-AF65-F5344CB8AC3E}">
        <p14:creationId xmlns:p14="http://schemas.microsoft.com/office/powerpoint/2010/main" val="2418715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1D22472E-5B58-4ADA-BB5E-C9346404D84D}"/>
              </a:ext>
            </a:extLst>
          </p:cNvPr>
          <p:cNvPicPr>
            <a:picLocks noGrp="1" noChangeAspect="1"/>
          </p:cNvPicPr>
          <p:nvPr>
            <p:ph idx="1"/>
          </p:nvPr>
        </p:nvPicPr>
        <p:blipFill>
          <a:blip r:embed="rId2"/>
          <a:stretch>
            <a:fillRect/>
          </a:stretch>
        </p:blipFill>
        <p:spPr>
          <a:xfrm>
            <a:off x="1031027" y="-28363"/>
            <a:ext cx="9730758" cy="6882027"/>
          </a:xfrm>
          <a:prstGeom prst="rect">
            <a:avLst/>
          </a:prstGeom>
        </p:spPr>
      </p:pic>
      <p:sp>
        <p:nvSpPr>
          <p:cNvPr id="5" name="Dikdörtgen 4">
            <a:extLst>
              <a:ext uri="{FF2B5EF4-FFF2-40B4-BE49-F238E27FC236}">
                <a16:creationId xmlns:a16="http://schemas.microsoft.com/office/drawing/2014/main" id="{EC3789C9-E498-4CA9-A247-CFB8BC5006C6}"/>
              </a:ext>
            </a:extLst>
          </p:cNvPr>
          <p:cNvSpPr/>
          <p:nvPr/>
        </p:nvSpPr>
        <p:spPr>
          <a:xfrm>
            <a:off x="1548882" y="2701212"/>
            <a:ext cx="3480318" cy="3970318"/>
          </a:xfrm>
          <a:prstGeom prst="rect">
            <a:avLst/>
          </a:prstGeom>
        </p:spPr>
        <p:txBody>
          <a:bodyPr wrap="square">
            <a:spAutoFit/>
          </a:bodyPr>
          <a:lstStyle/>
          <a:p>
            <a:endParaRPr lang="tr-TR" dirty="0">
              <a:solidFill>
                <a:srgbClr val="000000"/>
              </a:solidFill>
              <a:latin typeface="Geogrotesque-Regular"/>
            </a:endParaRPr>
          </a:p>
          <a:p>
            <a:r>
              <a:rPr lang="tr-TR" dirty="0">
                <a:solidFill>
                  <a:srgbClr val="000000"/>
                </a:solidFill>
                <a:latin typeface="Geogrotesque-Regular"/>
              </a:rPr>
              <a:t>        </a:t>
            </a:r>
          </a:p>
          <a:p>
            <a:endParaRPr lang="tr-TR" dirty="0">
              <a:solidFill>
                <a:srgbClr val="000000"/>
              </a:solidFill>
              <a:latin typeface="Geogrotesque-Regular"/>
            </a:endParaRPr>
          </a:p>
          <a:p>
            <a:endParaRPr lang="tr-TR" dirty="0">
              <a:solidFill>
                <a:srgbClr val="000000"/>
              </a:solidFill>
              <a:latin typeface="Geogrotesque-Regular"/>
            </a:endParaRPr>
          </a:p>
          <a:p>
            <a:r>
              <a:rPr lang="tr-TR" b="1" dirty="0">
                <a:latin typeface="Geogrotesque-Bold"/>
              </a:rPr>
              <a:t>                                 </a:t>
            </a:r>
            <a:r>
              <a:rPr lang="en-GB" b="1" dirty="0">
                <a:latin typeface="Geogrotesque-Bold"/>
              </a:rPr>
              <a:t>Moderate</a:t>
            </a:r>
          </a:p>
          <a:p>
            <a:r>
              <a:rPr lang="tr-TR" b="1" dirty="0">
                <a:latin typeface="Geogrotesque-Medium"/>
              </a:rPr>
              <a:t>                                 </a:t>
            </a:r>
            <a:r>
              <a:rPr lang="en-GB" b="1" dirty="0">
                <a:latin typeface="Geogrotesque-Medium"/>
              </a:rPr>
              <a:t>Biodiversity</a:t>
            </a:r>
          </a:p>
          <a:p>
            <a:endParaRPr lang="tr-TR" dirty="0">
              <a:solidFill>
                <a:srgbClr val="000000"/>
              </a:solidFill>
              <a:latin typeface="Geogrotesque-Regular"/>
            </a:endParaRPr>
          </a:p>
          <a:p>
            <a:endParaRPr lang="tr-TR" dirty="0">
              <a:solidFill>
                <a:srgbClr val="000000"/>
              </a:solidFill>
              <a:latin typeface="Geogrotesque-Regular"/>
            </a:endParaRPr>
          </a:p>
          <a:p>
            <a:endParaRPr lang="tr-TR" dirty="0">
              <a:solidFill>
                <a:srgbClr val="000000"/>
              </a:solidFill>
              <a:latin typeface="Geogrotesque-Regular"/>
            </a:endParaRPr>
          </a:p>
          <a:p>
            <a:endParaRPr lang="tr-TR" dirty="0">
              <a:solidFill>
                <a:srgbClr val="000000"/>
              </a:solidFill>
              <a:latin typeface="Geogrotesque-Regular"/>
            </a:endParaRPr>
          </a:p>
          <a:p>
            <a:r>
              <a:rPr lang="tr-TR" dirty="0">
                <a:solidFill>
                  <a:srgbClr val="000000"/>
                </a:solidFill>
                <a:latin typeface="Geogrotesque-Regular"/>
              </a:rPr>
              <a:t>        </a:t>
            </a:r>
          </a:p>
          <a:p>
            <a:r>
              <a:rPr lang="tr-TR" dirty="0">
                <a:latin typeface="Geogrotesque-Regular"/>
              </a:rPr>
              <a:t>        </a:t>
            </a:r>
            <a:r>
              <a:rPr lang="en-GB" dirty="0">
                <a:latin typeface="Geogrotesque-Regular"/>
              </a:rPr>
              <a:t>1. 3m buffer zone</a:t>
            </a:r>
            <a:r>
              <a:rPr lang="tr-TR" dirty="0">
                <a:latin typeface="Geogrotesque-Regular"/>
              </a:rPr>
              <a:t> </a:t>
            </a:r>
            <a:r>
              <a:rPr lang="en-GB" dirty="0">
                <a:latin typeface="Geogrotesque-Regular"/>
              </a:rPr>
              <a:t>from grazing</a:t>
            </a:r>
          </a:p>
          <a:p>
            <a:r>
              <a:rPr lang="tr-TR" dirty="0">
                <a:latin typeface="Geogrotesque-Regular"/>
              </a:rPr>
              <a:t>        </a:t>
            </a:r>
            <a:r>
              <a:rPr lang="en-GB" dirty="0">
                <a:latin typeface="Geogrotesque-Regular"/>
              </a:rPr>
              <a:t>2. Monoculture</a:t>
            </a:r>
            <a:r>
              <a:rPr lang="tr-TR" dirty="0">
                <a:latin typeface="Geogrotesque-Regular"/>
              </a:rPr>
              <a:t> </a:t>
            </a:r>
            <a:r>
              <a:rPr lang="en-GB" dirty="0">
                <a:latin typeface="Geogrotesque-Regular"/>
              </a:rPr>
              <a:t>of plants</a:t>
            </a:r>
          </a:p>
          <a:p>
            <a:r>
              <a:rPr lang="tr-TR" dirty="0">
                <a:latin typeface="Geogrotesque-Regular"/>
              </a:rPr>
              <a:t>        </a:t>
            </a:r>
            <a:r>
              <a:rPr lang="en-GB" dirty="0">
                <a:latin typeface="Geogrotesque-Regular"/>
              </a:rPr>
              <a:t>3. Spot spraying</a:t>
            </a:r>
            <a:endParaRPr lang="en-GB" dirty="0"/>
          </a:p>
        </p:txBody>
      </p:sp>
      <p:sp>
        <p:nvSpPr>
          <p:cNvPr id="6" name="Dikdörtgen 5">
            <a:extLst>
              <a:ext uri="{FF2B5EF4-FFF2-40B4-BE49-F238E27FC236}">
                <a16:creationId xmlns:a16="http://schemas.microsoft.com/office/drawing/2014/main" id="{47F9EF6D-4EC3-461E-9CEB-F126D82214C8}"/>
              </a:ext>
            </a:extLst>
          </p:cNvPr>
          <p:cNvSpPr/>
          <p:nvPr/>
        </p:nvSpPr>
        <p:spPr>
          <a:xfrm>
            <a:off x="8906076" y="2592117"/>
            <a:ext cx="1449355" cy="707886"/>
          </a:xfrm>
          <a:prstGeom prst="rect">
            <a:avLst/>
          </a:prstGeom>
        </p:spPr>
        <p:txBody>
          <a:bodyPr wrap="square">
            <a:spAutoFit/>
          </a:bodyPr>
          <a:lstStyle/>
          <a:p>
            <a:r>
              <a:rPr lang="en-GB" sz="2000" b="1" dirty="0">
                <a:latin typeface="Geogrotesque-Bold"/>
              </a:rPr>
              <a:t>Good</a:t>
            </a:r>
          </a:p>
          <a:p>
            <a:r>
              <a:rPr lang="en-GB" sz="2000" b="1" dirty="0">
                <a:latin typeface="Geogrotesque-Medium"/>
              </a:rPr>
              <a:t>Biodiversity</a:t>
            </a:r>
            <a:endParaRPr lang="en-GB" sz="2000" b="1" dirty="0"/>
          </a:p>
        </p:txBody>
      </p:sp>
      <p:sp>
        <p:nvSpPr>
          <p:cNvPr id="7" name="Dikdörtgen 6">
            <a:extLst>
              <a:ext uri="{FF2B5EF4-FFF2-40B4-BE49-F238E27FC236}">
                <a16:creationId xmlns:a16="http://schemas.microsoft.com/office/drawing/2014/main" id="{22AE6AB5-7167-4713-B9D6-193658C5351B}"/>
              </a:ext>
            </a:extLst>
          </p:cNvPr>
          <p:cNvSpPr/>
          <p:nvPr/>
        </p:nvSpPr>
        <p:spPr>
          <a:xfrm>
            <a:off x="6534539" y="139589"/>
            <a:ext cx="4547118" cy="1569660"/>
          </a:xfrm>
          <a:prstGeom prst="rect">
            <a:avLst/>
          </a:prstGeom>
        </p:spPr>
        <p:txBody>
          <a:bodyPr wrap="square">
            <a:spAutoFit/>
          </a:bodyPr>
          <a:lstStyle/>
          <a:p>
            <a:r>
              <a:rPr lang="en-GB" sz="1600" dirty="0">
                <a:latin typeface="Geogrotesque-Regular"/>
              </a:rPr>
              <a:t>1. Wide plant diversity </a:t>
            </a:r>
            <a:r>
              <a:rPr lang="en-GB" sz="1600" dirty="0" err="1">
                <a:latin typeface="Geogrotesque-Regular"/>
              </a:rPr>
              <a:t>inc.</a:t>
            </a:r>
            <a:r>
              <a:rPr lang="en-GB" sz="1600" dirty="0">
                <a:latin typeface="Geogrotesque-Regular"/>
              </a:rPr>
              <a:t> Flag</a:t>
            </a:r>
            <a:r>
              <a:rPr lang="tr-TR" sz="1600" dirty="0">
                <a:latin typeface="Geogrotesque-Regular"/>
              </a:rPr>
              <a:t> </a:t>
            </a:r>
            <a:r>
              <a:rPr lang="en-GB" sz="1600" dirty="0">
                <a:latin typeface="Geogrotesque-Regular"/>
              </a:rPr>
              <a:t>iris and bog bean</a:t>
            </a:r>
          </a:p>
          <a:p>
            <a:r>
              <a:rPr lang="en-GB" sz="1600" dirty="0">
                <a:latin typeface="Geogrotesque-Regular"/>
              </a:rPr>
              <a:t>2. 6m buffer zone from grazing</a:t>
            </a:r>
          </a:p>
          <a:p>
            <a:r>
              <a:rPr lang="en-GB" sz="1600" dirty="0">
                <a:latin typeface="Geogrotesque-Regular"/>
              </a:rPr>
              <a:t>3. Native trees such as oak,</a:t>
            </a:r>
            <a:r>
              <a:rPr lang="tr-TR" sz="1600" dirty="0">
                <a:latin typeface="Geogrotesque-Regular"/>
              </a:rPr>
              <a:t> </a:t>
            </a:r>
            <a:r>
              <a:rPr lang="en-GB" sz="1600" dirty="0">
                <a:latin typeface="Geogrotesque-Regular"/>
              </a:rPr>
              <a:t>willow and alder</a:t>
            </a:r>
          </a:p>
          <a:p>
            <a:r>
              <a:rPr lang="en-GB" sz="1600" dirty="0">
                <a:latin typeface="Geogrotesque-Regular"/>
              </a:rPr>
              <a:t>4. 1Om buffer zone from crops</a:t>
            </a:r>
          </a:p>
          <a:p>
            <a:r>
              <a:rPr lang="en-GB" sz="1600" dirty="0">
                <a:latin typeface="Geogrotesque-Regular"/>
              </a:rPr>
              <a:t>5. Water redirected to pond</a:t>
            </a:r>
          </a:p>
          <a:p>
            <a:r>
              <a:rPr lang="en-GB" sz="1600" dirty="0">
                <a:latin typeface="Geogrotesque-Regular"/>
              </a:rPr>
              <a:t>6. Encouraging a neighbour</a:t>
            </a:r>
            <a:r>
              <a:rPr lang="tr-TR" sz="1600" dirty="0">
                <a:latin typeface="Geogrotesque-Regular"/>
              </a:rPr>
              <a:t> </a:t>
            </a:r>
            <a:r>
              <a:rPr lang="en-GB" sz="1600" dirty="0">
                <a:latin typeface="Geogrotesque-Regular"/>
              </a:rPr>
              <a:t>to do the same</a:t>
            </a:r>
            <a:endParaRPr lang="en-GB" sz="1600" dirty="0"/>
          </a:p>
        </p:txBody>
      </p:sp>
    </p:spTree>
    <p:extLst>
      <p:ext uri="{BB962C8B-B14F-4D97-AF65-F5344CB8AC3E}">
        <p14:creationId xmlns:p14="http://schemas.microsoft.com/office/powerpoint/2010/main" val="4294489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9078B17-6C65-48FC-8DDD-116CEE16C387}"/>
              </a:ext>
            </a:extLst>
          </p:cNvPr>
          <p:cNvSpPr>
            <a:spLocks noGrp="1"/>
          </p:cNvSpPr>
          <p:nvPr>
            <p:ph type="title"/>
          </p:nvPr>
        </p:nvSpPr>
        <p:spPr/>
        <p:txBody>
          <a:bodyPr/>
          <a:lstStyle/>
          <a:p>
            <a:endParaRPr lang="en-GB"/>
          </a:p>
        </p:txBody>
      </p:sp>
      <p:pic>
        <p:nvPicPr>
          <p:cNvPr id="4" name="İçerik Yer Tutucusu 3">
            <a:extLst>
              <a:ext uri="{FF2B5EF4-FFF2-40B4-BE49-F238E27FC236}">
                <a16:creationId xmlns:a16="http://schemas.microsoft.com/office/drawing/2014/main" id="{75A67A0B-4046-47EE-89E1-F1618E9F5763}"/>
              </a:ext>
            </a:extLst>
          </p:cNvPr>
          <p:cNvPicPr>
            <a:picLocks noGrp="1" noChangeAspect="1"/>
          </p:cNvPicPr>
          <p:nvPr>
            <p:ph idx="1"/>
          </p:nvPr>
        </p:nvPicPr>
        <p:blipFill>
          <a:blip r:embed="rId2"/>
          <a:stretch>
            <a:fillRect/>
          </a:stretch>
        </p:blipFill>
        <p:spPr>
          <a:xfrm>
            <a:off x="609600" y="1798689"/>
            <a:ext cx="6099110" cy="5040236"/>
          </a:xfrm>
          <a:prstGeom prst="rect">
            <a:avLst/>
          </a:prstGeom>
        </p:spPr>
      </p:pic>
      <p:sp>
        <p:nvSpPr>
          <p:cNvPr id="5" name="Dikdörtgen 4">
            <a:extLst>
              <a:ext uri="{FF2B5EF4-FFF2-40B4-BE49-F238E27FC236}">
                <a16:creationId xmlns:a16="http://schemas.microsoft.com/office/drawing/2014/main" id="{D0DA9E35-2265-4871-A23A-4A8B810CC21B}"/>
              </a:ext>
            </a:extLst>
          </p:cNvPr>
          <p:cNvSpPr/>
          <p:nvPr/>
        </p:nvSpPr>
        <p:spPr>
          <a:xfrm>
            <a:off x="7287208" y="1939222"/>
            <a:ext cx="4450702" cy="2554545"/>
          </a:xfrm>
          <a:prstGeom prst="rect">
            <a:avLst/>
          </a:prstGeom>
        </p:spPr>
        <p:txBody>
          <a:bodyPr wrap="square">
            <a:spAutoFit/>
          </a:bodyPr>
          <a:lstStyle/>
          <a:p>
            <a:r>
              <a:rPr lang="tr-TR" sz="2000" dirty="0">
                <a:solidFill>
                  <a:srgbClr val="1A171B"/>
                </a:solidFill>
                <a:latin typeface="DinPro"/>
              </a:rPr>
              <a:t>N</a:t>
            </a:r>
            <a:r>
              <a:rPr lang="en-GB" sz="2000" dirty="0" err="1">
                <a:solidFill>
                  <a:srgbClr val="1A171B"/>
                </a:solidFill>
                <a:latin typeface="DinPro"/>
              </a:rPr>
              <a:t>eredeyse</a:t>
            </a:r>
            <a:r>
              <a:rPr lang="en-GB" sz="2000" dirty="0">
                <a:solidFill>
                  <a:srgbClr val="1A171B"/>
                </a:solidFill>
                <a:latin typeface="DinPro"/>
              </a:rPr>
              <a:t> </a:t>
            </a:r>
            <a:r>
              <a:rPr lang="en-GB" sz="2000" dirty="0" err="1">
                <a:solidFill>
                  <a:srgbClr val="1A171B"/>
                </a:solidFill>
                <a:latin typeface="DinPro"/>
              </a:rPr>
              <a:t>kokusuz</a:t>
            </a:r>
            <a:r>
              <a:rPr lang="en-GB" sz="2000" dirty="0">
                <a:solidFill>
                  <a:srgbClr val="1A171B"/>
                </a:solidFill>
                <a:latin typeface="DinPro"/>
              </a:rPr>
              <a:t> </a:t>
            </a:r>
            <a:r>
              <a:rPr lang="en-GB" sz="2000" dirty="0" err="1">
                <a:solidFill>
                  <a:srgbClr val="1A171B"/>
                </a:solidFill>
                <a:latin typeface="DinPro"/>
              </a:rPr>
              <a:t>yayılma</a:t>
            </a:r>
            <a:r>
              <a:rPr lang="en-GB" sz="2000" dirty="0">
                <a:solidFill>
                  <a:srgbClr val="1A171B"/>
                </a:solidFill>
                <a:latin typeface="DinPro"/>
              </a:rPr>
              <a:t> </a:t>
            </a:r>
            <a:r>
              <a:rPr lang="en-GB" sz="2000" dirty="0" err="1">
                <a:solidFill>
                  <a:srgbClr val="1A171B"/>
                </a:solidFill>
                <a:latin typeface="DinPro"/>
              </a:rPr>
              <a:t>sağlar</a:t>
            </a:r>
            <a:r>
              <a:rPr lang="en-GB" sz="2000" dirty="0">
                <a:solidFill>
                  <a:srgbClr val="1A171B"/>
                </a:solidFill>
                <a:latin typeface="DinPro"/>
              </a:rPr>
              <a:t>. </a:t>
            </a:r>
            <a:endParaRPr lang="tr-TR" sz="2000" dirty="0">
              <a:solidFill>
                <a:srgbClr val="1A171B"/>
              </a:solidFill>
              <a:latin typeface="DinPro"/>
            </a:endParaRPr>
          </a:p>
          <a:p>
            <a:endParaRPr lang="tr-TR" sz="2000" dirty="0">
              <a:solidFill>
                <a:srgbClr val="1A171B"/>
              </a:solidFill>
              <a:latin typeface="DinPro"/>
            </a:endParaRPr>
          </a:p>
          <a:p>
            <a:r>
              <a:rPr lang="tr-TR" sz="2000" dirty="0">
                <a:solidFill>
                  <a:srgbClr val="1A171B"/>
                </a:solidFill>
                <a:latin typeface="DinPro"/>
              </a:rPr>
              <a:t>Ürünlere zarar vermeden</a:t>
            </a:r>
            <a:r>
              <a:rPr lang="en-GB" sz="2000" dirty="0">
                <a:solidFill>
                  <a:srgbClr val="1A171B"/>
                </a:solidFill>
                <a:latin typeface="DinPro"/>
              </a:rPr>
              <a:t> </a:t>
            </a:r>
            <a:r>
              <a:rPr lang="en-GB" sz="2000" dirty="0" err="1">
                <a:solidFill>
                  <a:srgbClr val="1A171B"/>
                </a:solidFill>
                <a:latin typeface="DinPro"/>
              </a:rPr>
              <a:t>düşük</a:t>
            </a:r>
            <a:r>
              <a:rPr lang="en-GB" sz="2000" dirty="0">
                <a:solidFill>
                  <a:srgbClr val="1A171B"/>
                </a:solidFill>
                <a:latin typeface="DinPro"/>
              </a:rPr>
              <a:t> </a:t>
            </a:r>
            <a:r>
              <a:rPr lang="en-GB" sz="2000" dirty="0" err="1">
                <a:solidFill>
                  <a:srgbClr val="1A171B"/>
                </a:solidFill>
                <a:latin typeface="DinPro"/>
              </a:rPr>
              <a:t>besin</a:t>
            </a:r>
            <a:r>
              <a:rPr lang="en-GB" sz="2000" dirty="0">
                <a:solidFill>
                  <a:srgbClr val="1A171B"/>
                </a:solidFill>
                <a:latin typeface="DinPro"/>
              </a:rPr>
              <a:t> kay</a:t>
            </a:r>
            <a:r>
              <a:rPr lang="tr-TR" sz="2000" dirty="0" err="1">
                <a:solidFill>
                  <a:srgbClr val="1A171B"/>
                </a:solidFill>
                <a:latin typeface="DinPro"/>
              </a:rPr>
              <a:t>bı</a:t>
            </a:r>
            <a:endParaRPr lang="en-GB" sz="2000" dirty="0">
              <a:solidFill>
                <a:srgbClr val="1A171B"/>
              </a:solidFill>
              <a:latin typeface="DinPro"/>
            </a:endParaRPr>
          </a:p>
          <a:p>
            <a:endParaRPr lang="tr-TR" sz="2000" dirty="0">
              <a:solidFill>
                <a:srgbClr val="1A171B"/>
              </a:solidFill>
              <a:latin typeface="DinPro"/>
            </a:endParaRPr>
          </a:p>
          <a:p>
            <a:r>
              <a:rPr lang="en-GB" sz="2000" dirty="0" err="1">
                <a:solidFill>
                  <a:srgbClr val="1A171B"/>
                </a:solidFill>
                <a:latin typeface="DinPro"/>
              </a:rPr>
              <a:t>Rüzgar</a:t>
            </a:r>
            <a:r>
              <a:rPr lang="tr-TR" sz="2000" dirty="0">
                <a:solidFill>
                  <a:srgbClr val="1A171B"/>
                </a:solidFill>
                <a:latin typeface="DinPro"/>
              </a:rPr>
              <a:t> etkisine </a:t>
            </a:r>
            <a:r>
              <a:rPr lang="en-GB" sz="2000" dirty="0" err="1">
                <a:solidFill>
                  <a:srgbClr val="1A171B"/>
                </a:solidFill>
                <a:latin typeface="DinPro"/>
              </a:rPr>
              <a:t>dayanıklı</a:t>
            </a:r>
            <a:endParaRPr lang="en-GB" sz="2000" dirty="0">
              <a:solidFill>
                <a:srgbClr val="1A171B"/>
              </a:solidFill>
              <a:latin typeface="DinPro"/>
            </a:endParaRPr>
          </a:p>
          <a:p>
            <a:endParaRPr lang="tr-TR" sz="2000" dirty="0">
              <a:solidFill>
                <a:srgbClr val="1A171B"/>
              </a:solidFill>
              <a:latin typeface="DinPro"/>
            </a:endParaRPr>
          </a:p>
          <a:p>
            <a:r>
              <a:rPr lang="en-GB" sz="2000" dirty="0" err="1">
                <a:solidFill>
                  <a:srgbClr val="1A171B"/>
                </a:solidFill>
                <a:latin typeface="DinPro"/>
              </a:rPr>
              <a:t>Çevre</a:t>
            </a:r>
            <a:r>
              <a:rPr lang="en-GB" sz="2000" dirty="0">
                <a:solidFill>
                  <a:srgbClr val="1A171B"/>
                </a:solidFill>
                <a:latin typeface="DinPro"/>
              </a:rPr>
              <a:t> </a:t>
            </a:r>
            <a:r>
              <a:rPr lang="en-GB" sz="2000" dirty="0" err="1">
                <a:solidFill>
                  <a:srgbClr val="1A171B"/>
                </a:solidFill>
                <a:latin typeface="DinPro"/>
              </a:rPr>
              <a:t>dostu</a:t>
            </a:r>
            <a:endParaRPr lang="en-GB" sz="2000" dirty="0">
              <a:solidFill>
                <a:srgbClr val="1A171B"/>
              </a:solidFill>
              <a:latin typeface="DinPro"/>
            </a:endParaRPr>
          </a:p>
        </p:txBody>
      </p:sp>
    </p:spTree>
    <p:extLst>
      <p:ext uri="{BB962C8B-B14F-4D97-AF65-F5344CB8AC3E}">
        <p14:creationId xmlns:p14="http://schemas.microsoft.com/office/powerpoint/2010/main" val="358914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F73EB3E-42DD-4266-ADD8-1502D314408B}"/>
              </a:ext>
            </a:extLst>
          </p:cNvPr>
          <p:cNvSpPr>
            <a:spLocks noGrp="1"/>
          </p:cNvSpPr>
          <p:nvPr>
            <p:ph type="title"/>
          </p:nvPr>
        </p:nvSpPr>
        <p:spPr/>
        <p:txBody>
          <a:bodyPr/>
          <a:lstStyle/>
          <a:p>
            <a:endParaRPr lang="en-GB"/>
          </a:p>
        </p:txBody>
      </p:sp>
      <p:pic>
        <p:nvPicPr>
          <p:cNvPr id="4" name="İçerik Yer Tutucusu 3">
            <a:extLst>
              <a:ext uri="{FF2B5EF4-FFF2-40B4-BE49-F238E27FC236}">
                <a16:creationId xmlns:a16="http://schemas.microsoft.com/office/drawing/2014/main" id="{450A4FE2-31BA-41C4-8BCB-55C6607D7016}"/>
              </a:ext>
            </a:extLst>
          </p:cNvPr>
          <p:cNvPicPr>
            <a:picLocks noGrp="1" noChangeAspect="1"/>
          </p:cNvPicPr>
          <p:nvPr>
            <p:ph idx="1"/>
          </p:nvPr>
        </p:nvPicPr>
        <p:blipFill>
          <a:blip r:embed="rId2"/>
          <a:stretch>
            <a:fillRect/>
          </a:stretch>
        </p:blipFill>
        <p:spPr>
          <a:xfrm>
            <a:off x="2447112" y="1820903"/>
            <a:ext cx="7164322" cy="5009104"/>
          </a:xfrm>
          <a:prstGeom prst="rect">
            <a:avLst/>
          </a:prstGeom>
        </p:spPr>
      </p:pic>
    </p:spTree>
    <p:extLst>
      <p:ext uri="{BB962C8B-B14F-4D97-AF65-F5344CB8AC3E}">
        <p14:creationId xmlns:p14="http://schemas.microsoft.com/office/powerpoint/2010/main" val="3800564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D2CCBB2-2EB4-48CC-8E0A-A0D2CC5C3BAB}"/>
              </a:ext>
            </a:extLst>
          </p:cNvPr>
          <p:cNvSpPr>
            <a:spLocks noGrp="1"/>
          </p:cNvSpPr>
          <p:nvPr>
            <p:ph type="title"/>
          </p:nvPr>
        </p:nvSpPr>
        <p:spPr/>
        <p:txBody>
          <a:bodyPr/>
          <a:lstStyle/>
          <a:p>
            <a:endParaRPr lang="en-GB"/>
          </a:p>
        </p:txBody>
      </p:sp>
      <p:pic>
        <p:nvPicPr>
          <p:cNvPr id="4" name="İçerik Yer Tutucusu 3">
            <a:extLst>
              <a:ext uri="{FF2B5EF4-FFF2-40B4-BE49-F238E27FC236}">
                <a16:creationId xmlns:a16="http://schemas.microsoft.com/office/drawing/2014/main" id="{7F3295D6-85C6-4FF9-A9DF-1081EEE204B8}"/>
              </a:ext>
            </a:extLst>
          </p:cNvPr>
          <p:cNvPicPr>
            <a:picLocks noGrp="1" noChangeAspect="1"/>
          </p:cNvPicPr>
          <p:nvPr>
            <p:ph idx="1"/>
          </p:nvPr>
        </p:nvPicPr>
        <p:blipFill>
          <a:blip r:embed="rId2"/>
          <a:stretch>
            <a:fillRect/>
          </a:stretch>
        </p:blipFill>
        <p:spPr>
          <a:xfrm>
            <a:off x="2791072" y="1801373"/>
            <a:ext cx="7081619" cy="5056627"/>
          </a:xfrm>
          <a:prstGeom prst="rect">
            <a:avLst/>
          </a:prstGeom>
        </p:spPr>
      </p:pic>
    </p:spTree>
    <p:extLst>
      <p:ext uri="{BB962C8B-B14F-4D97-AF65-F5344CB8AC3E}">
        <p14:creationId xmlns:p14="http://schemas.microsoft.com/office/powerpoint/2010/main" val="2760232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4E6FD375-9C84-474F-8963-6F9A138C4110}"/>
              </a:ext>
            </a:extLst>
          </p:cNvPr>
          <p:cNvSpPr>
            <a:spLocks noGrp="1"/>
          </p:cNvSpPr>
          <p:nvPr>
            <p:ph idx="1"/>
          </p:nvPr>
        </p:nvSpPr>
        <p:spPr>
          <a:xfrm>
            <a:off x="609600" y="2057399"/>
            <a:ext cx="10972800" cy="4525963"/>
          </a:xfrm>
        </p:spPr>
        <p:txBody>
          <a:bodyPr/>
          <a:lstStyle/>
          <a:p>
            <a:pPr algn="just"/>
            <a:r>
              <a:rPr lang="tr-TR" sz="2400" dirty="0"/>
              <a:t>Son</a:t>
            </a:r>
            <a:r>
              <a:rPr lang="en-GB" sz="2400" dirty="0"/>
              <a:t> </a:t>
            </a:r>
            <a:r>
              <a:rPr lang="en-GB" sz="2400" dirty="0" err="1"/>
              <a:t>olarak</a:t>
            </a:r>
            <a:r>
              <a:rPr lang="en-GB" sz="2400" dirty="0"/>
              <a:t>, </a:t>
            </a:r>
            <a:r>
              <a:rPr lang="en-GB" sz="2400" dirty="0" err="1"/>
              <a:t>gübre</a:t>
            </a:r>
            <a:r>
              <a:rPr lang="en-GB" sz="2400" dirty="0"/>
              <a:t> </a:t>
            </a:r>
            <a:r>
              <a:rPr lang="en-GB" sz="2400" dirty="0" err="1"/>
              <a:t>uygulaması</a:t>
            </a:r>
            <a:r>
              <a:rPr lang="en-GB" sz="2400" dirty="0"/>
              <a:t>, </a:t>
            </a:r>
            <a:r>
              <a:rPr lang="en-GB" sz="2400" dirty="0" err="1"/>
              <a:t>su</a:t>
            </a:r>
            <a:r>
              <a:rPr lang="en-GB" sz="2400" dirty="0"/>
              <a:t> </a:t>
            </a:r>
            <a:r>
              <a:rPr lang="en-GB" sz="2400" dirty="0" err="1"/>
              <a:t>kuyusu</a:t>
            </a:r>
            <a:r>
              <a:rPr lang="en-GB" sz="2400" dirty="0"/>
              <a:t> </a:t>
            </a:r>
            <a:r>
              <a:rPr lang="en-GB" sz="2400" dirty="0" err="1"/>
              <a:t>konumları</a:t>
            </a:r>
            <a:r>
              <a:rPr lang="en-GB" sz="2400" dirty="0"/>
              <a:t> </a:t>
            </a:r>
            <a:r>
              <a:rPr lang="en-GB" sz="2400" dirty="0" err="1"/>
              <a:t>ve</a:t>
            </a:r>
            <a:r>
              <a:rPr lang="en-GB" sz="2400" dirty="0"/>
              <a:t> </a:t>
            </a:r>
            <a:r>
              <a:rPr lang="en-GB" sz="2400" dirty="0" err="1"/>
              <a:t>su</a:t>
            </a:r>
            <a:r>
              <a:rPr lang="en-GB" sz="2400" dirty="0"/>
              <a:t> </a:t>
            </a:r>
            <a:r>
              <a:rPr lang="en-GB" sz="2400" dirty="0" err="1"/>
              <a:t>tablası</a:t>
            </a:r>
            <a:r>
              <a:rPr lang="en-GB" sz="2400" dirty="0"/>
              <a:t> </a:t>
            </a:r>
            <a:r>
              <a:rPr lang="en-GB" sz="2400" dirty="0" err="1"/>
              <a:t>derinliği</a:t>
            </a:r>
            <a:r>
              <a:rPr lang="en-GB" sz="2400" dirty="0"/>
              <a:t> </a:t>
            </a:r>
            <a:r>
              <a:rPr lang="en-GB" sz="2400" dirty="0" err="1"/>
              <a:t>ile</a:t>
            </a:r>
            <a:r>
              <a:rPr lang="en-GB" sz="2400" dirty="0"/>
              <a:t> </a:t>
            </a:r>
            <a:r>
              <a:rPr lang="en-GB" sz="2400" dirty="0" err="1"/>
              <a:t>ilgili</a:t>
            </a:r>
            <a:r>
              <a:rPr lang="en-GB" sz="2400" dirty="0"/>
              <a:t> </a:t>
            </a:r>
            <a:r>
              <a:rPr lang="en-GB" sz="2400" dirty="0" err="1"/>
              <a:t>olarak</a:t>
            </a:r>
            <a:r>
              <a:rPr lang="en-GB" sz="2400" dirty="0"/>
              <a:t> </a:t>
            </a:r>
            <a:r>
              <a:rPr lang="en-GB" sz="2400" dirty="0" err="1"/>
              <a:t>sınırlandırılmıştır</a:t>
            </a:r>
            <a:r>
              <a:rPr lang="en-GB" sz="2400" dirty="0"/>
              <a:t>. </a:t>
            </a:r>
            <a:r>
              <a:rPr lang="tr-TR" sz="2400" dirty="0"/>
              <a:t>H</a:t>
            </a:r>
            <a:r>
              <a:rPr lang="en-GB" sz="2400" dirty="0" err="1"/>
              <a:t>ayvan</a:t>
            </a:r>
            <a:r>
              <a:rPr lang="en-GB" sz="2400" dirty="0"/>
              <a:t> </a:t>
            </a:r>
            <a:r>
              <a:rPr lang="tr-TR" sz="2400" dirty="0"/>
              <a:t>gübresi</a:t>
            </a:r>
            <a:r>
              <a:rPr lang="en-GB" sz="2400" dirty="0"/>
              <a:t> </a:t>
            </a:r>
            <a:r>
              <a:rPr lang="en-GB" sz="2400" dirty="0" err="1"/>
              <a:t>içme</a:t>
            </a:r>
            <a:r>
              <a:rPr lang="en-GB" sz="2400" dirty="0"/>
              <a:t> </a:t>
            </a:r>
            <a:r>
              <a:rPr lang="en-GB" sz="2400" dirty="0" err="1"/>
              <a:t>suyu</a:t>
            </a:r>
            <a:r>
              <a:rPr lang="en-GB" sz="2400" dirty="0"/>
              <a:t> </a:t>
            </a:r>
            <a:r>
              <a:rPr lang="en-GB" sz="2400" dirty="0" err="1"/>
              <a:t>kuyularının</a:t>
            </a:r>
            <a:r>
              <a:rPr lang="en-GB" sz="2400" dirty="0"/>
              <a:t> </a:t>
            </a:r>
            <a:r>
              <a:rPr lang="tr-TR" sz="2400" dirty="0"/>
              <a:t>yaklaşık olarak </a:t>
            </a:r>
            <a:r>
              <a:rPr lang="en-GB" sz="2400" dirty="0"/>
              <a:t>50 ft </a:t>
            </a:r>
            <a:r>
              <a:rPr lang="en-GB" sz="2400" dirty="0" err="1"/>
              <a:t>yakınında</a:t>
            </a:r>
            <a:r>
              <a:rPr lang="en-GB" sz="2400" dirty="0"/>
              <a:t> </a:t>
            </a:r>
            <a:r>
              <a:rPr lang="en-GB" sz="2400" dirty="0" err="1"/>
              <a:t>araziye</a:t>
            </a:r>
            <a:r>
              <a:rPr lang="en-GB" sz="2400" dirty="0"/>
              <a:t> </a:t>
            </a:r>
            <a:r>
              <a:rPr lang="en-GB" sz="2400" dirty="0" err="1"/>
              <a:t>uygulanmamalıdır</a:t>
            </a:r>
            <a:r>
              <a:rPr lang="en-GB" sz="2400" dirty="0"/>
              <a:t>. </a:t>
            </a:r>
            <a:r>
              <a:rPr lang="en-GB" sz="2400" dirty="0" err="1"/>
              <a:t>Birçok</a:t>
            </a:r>
            <a:r>
              <a:rPr lang="en-GB" sz="2400" dirty="0"/>
              <a:t> </a:t>
            </a:r>
            <a:r>
              <a:rPr lang="en-GB" sz="2400" dirty="0" err="1"/>
              <a:t>ülkede</a:t>
            </a:r>
            <a:r>
              <a:rPr lang="en-GB" sz="2400" dirty="0"/>
              <a:t>, </a:t>
            </a:r>
            <a:r>
              <a:rPr lang="en-GB" sz="2400" dirty="0" err="1"/>
              <a:t>yılın</a:t>
            </a:r>
            <a:r>
              <a:rPr lang="en-GB" sz="2400" dirty="0"/>
              <a:t> </a:t>
            </a:r>
            <a:r>
              <a:rPr lang="en-GB" sz="2400" dirty="0" err="1"/>
              <a:t>belirli</a:t>
            </a:r>
            <a:r>
              <a:rPr lang="en-GB" sz="2400" dirty="0"/>
              <a:t> </a:t>
            </a:r>
            <a:r>
              <a:rPr lang="en-GB" sz="2400" dirty="0" err="1"/>
              <a:t>zamanlarında</a:t>
            </a:r>
            <a:r>
              <a:rPr lang="en-GB" sz="2400" dirty="0"/>
              <a:t>, </a:t>
            </a:r>
            <a:r>
              <a:rPr lang="en-GB" sz="2400" dirty="0" err="1"/>
              <a:t>çoğunlukla</a:t>
            </a:r>
            <a:r>
              <a:rPr lang="en-GB" sz="2400" dirty="0"/>
              <a:t> </a:t>
            </a:r>
            <a:r>
              <a:rPr lang="en-GB" sz="2400" dirty="0" err="1"/>
              <a:t>şiddetli</a:t>
            </a:r>
            <a:r>
              <a:rPr lang="en-GB" sz="2400" dirty="0"/>
              <a:t> </a:t>
            </a:r>
            <a:r>
              <a:rPr lang="en-GB" sz="2400" dirty="0" err="1"/>
              <a:t>yağışların</a:t>
            </a:r>
            <a:r>
              <a:rPr lang="en-GB" sz="2400" dirty="0"/>
              <a:t> </a:t>
            </a:r>
            <a:r>
              <a:rPr lang="en-GB" sz="2400" dirty="0" err="1"/>
              <a:t>hemen</a:t>
            </a:r>
            <a:r>
              <a:rPr lang="en-GB" sz="2400" dirty="0"/>
              <a:t> </a:t>
            </a:r>
            <a:r>
              <a:rPr lang="en-GB" sz="2400" dirty="0" err="1"/>
              <a:t>öncesinde</a:t>
            </a:r>
            <a:r>
              <a:rPr lang="en-GB" sz="2400" dirty="0"/>
              <a:t>, </a:t>
            </a:r>
            <a:r>
              <a:rPr lang="en-GB" sz="2400" dirty="0" err="1"/>
              <a:t>sırasında</a:t>
            </a:r>
            <a:r>
              <a:rPr lang="en-GB" sz="2400" dirty="0"/>
              <a:t> </a:t>
            </a:r>
            <a:r>
              <a:rPr lang="en-GB" sz="2400" dirty="0" err="1"/>
              <a:t>ve</a:t>
            </a:r>
            <a:r>
              <a:rPr lang="en-GB" sz="2400" dirty="0"/>
              <a:t> </a:t>
            </a:r>
            <a:r>
              <a:rPr lang="en-GB" sz="2400" dirty="0" err="1"/>
              <a:t>sonrasında</a:t>
            </a:r>
            <a:r>
              <a:rPr lang="en-GB" sz="2400" dirty="0"/>
              <a:t> </a:t>
            </a:r>
            <a:r>
              <a:rPr lang="en-GB" sz="2400" dirty="0" err="1"/>
              <a:t>ve</a:t>
            </a:r>
            <a:r>
              <a:rPr lang="en-GB" sz="2400" dirty="0"/>
              <a:t> </a:t>
            </a:r>
            <a:r>
              <a:rPr lang="en-GB" sz="2400" dirty="0" err="1"/>
              <a:t>sel</a:t>
            </a:r>
            <a:r>
              <a:rPr lang="en-GB" sz="2400" dirty="0"/>
              <a:t> </a:t>
            </a:r>
            <a:r>
              <a:rPr lang="en-GB" sz="2400" dirty="0" err="1"/>
              <a:t>durumunda</a:t>
            </a:r>
            <a:r>
              <a:rPr lang="en-GB" sz="2400" dirty="0"/>
              <a:t> </a:t>
            </a:r>
            <a:r>
              <a:rPr lang="en-GB" sz="2400" dirty="0" err="1"/>
              <a:t>gübre</a:t>
            </a:r>
            <a:r>
              <a:rPr lang="en-GB" sz="2400" dirty="0"/>
              <a:t> </a:t>
            </a:r>
            <a:r>
              <a:rPr lang="en-GB" sz="2400" dirty="0" err="1"/>
              <a:t>uygulamasından</a:t>
            </a:r>
            <a:r>
              <a:rPr lang="en-GB" sz="2400" dirty="0"/>
              <a:t> </a:t>
            </a:r>
            <a:r>
              <a:rPr lang="en-GB" sz="2400" dirty="0" err="1"/>
              <a:t>kaçınılır</a:t>
            </a:r>
            <a:r>
              <a:rPr lang="en-GB" sz="2400" dirty="0"/>
              <a:t>. </a:t>
            </a:r>
            <a:r>
              <a:rPr lang="en-GB" sz="2400" dirty="0" err="1"/>
              <a:t>Ayrıca</a:t>
            </a:r>
            <a:r>
              <a:rPr lang="en-GB" sz="2400" dirty="0"/>
              <a:t>, </a:t>
            </a:r>
            <a:r>
              <a:rPr lang="en-GB" sz="2400" dirty="0" err="1"/>
              <a:t>gübre</a:t>
            </a:r>
            <a:r>
              <a:rPr lang="en-GB" sz="2400" dirty="0"/>
              <a:t> </a:t>
            </a:r>
            <a:r>
              <a:rPr lang="en-GB" sz="2400" dirty="0" err="1"/>
              <a:t>uygulamadan</a:t>
            </a:r>
            <a:r>
              <a:rPr lang="en-GB" sz="2400" dirty="0"/>
              <a:t> </a:t>
            </a:r>
            <a:r>
              <a:rPr lang="en-GB" sz="2400" dirty="0" err="1"/>
              <a:t>önce</a:t>
            </a:r>
            <a:r>
              <a:rPr lang="en-GB" sz="2400" dirty="0"/>
              <a:t> </a:t>
            </a:r>
            <a:r>
              <a:rPr lang="en-GB" sz="2400" dirty="0" err="1"/>
              <a:t>toprak</a:t>
            </a:r>
            <a:r>
              <a:rPr lang="en-GB" sz="2400" dirty="0"/>
              <a:t> </a:t>
            </a:r>
            <a:r>
              <a:rPr lang="en-GB" sz="2400" dirty="0" err="1"/>
              <a:t>tiplerine</a:t>
            </a:r>
            <a:r>
              <a:rPr lang="en-GB" sz="2400" dirty="0"/>
              <a:t> </a:t>
            </a:r>
            <a:r>
              <a:rPr lang="en-GB" sz="2400" dirty="0" err="1"/>
              <a:t>uygun</a:t>
            </a:r>
            <a:r>
              <a:rPr lang="en-GB" sz="2400" dirty="0"/>
              <a:t> </a:t>
            </a:r>
            <a:r>
              <a:rPr lang="en-GB" sz="2400" dirty="0" err="1"/>
              <a:t>şekilde</a:t>
            </a:r>
            <a:r>
              <a:rPr lang="en-GB" sz="2400" dirty="0"/>
              <a:t> </a:t>
            </a:r>
            <a:r>
              <a:rPr lang="en-GB" sz="2400" dirty="0" err="1"/>
              <a:t>dikkat</a:t>
            </a:r>
            <a:r>
              <a:rPr lang="en-GB" sz="2400" dirty="0"/>
              <a:t> </a:t>
            </a:r>
            <a:r>
              <a:rPr lang="en-GB" sz="2400" dirty="0" err="1"/>
              <a:t>edilmelidir</a:t>
            </a:r>
            <a:r>
              <a:rPr lang="en-GB" sz="2400" dirty="0"/>
              <a:t>, </a:t>
            </a:r>
            <a:r>
              <a:rPr lang="en-GB" sz="2400" dirty="0" err="1"/>
              <a:t>örneğin</a:t>
            </a:r>
            <a:r>
              <a:rPr lang="en-GB" sz="2400" dirty="0"/>
              <a:t>, </a:t>
            </a:r>
            <a:r>
              <a:rPr lang="en-GB" sz="2400" dirty="0" err="1"/>
              <a:t>kaba</a:t>
            </a:r>
            <a:r>
              <a:rPr lang="en-GB" sz="2400" dirty="0"/>
              <a:t> </a:t>
            </a:r>
            <a:r>
              <a:rPr lang="tr-TR" sz="2400" dirty="0" err="1"/>
              <a:t>daneli</a:t>
            </a:r>
            <a:r>
              <a:rPr lang="en-GB" sz="2400" dirty="0"/>
              <a:t> </a:t>
            </a:r>
            <a:r>
              <a:rPr lang="en-GB" sz="2400" dirty="0" err="1"/>
              <a:t>topraklar</a:t>
            </a:r>
            <a:r>
              <a:rPr lang="en-GB" sz="2400" dirty="0"/>
              <a:t>, </a:t>
            </a:r>
            <a:r>
              <a:rPr lang="en-GB" sz="2400" dirty="0" err="1"/>
              <a:t>çatlaklı</a:t>
            </a:r>
            <a:r>
              <a:rPr lang="en-GB" sz="2400" dirty="0"/>
              <a:t> </a:t>
            </a:r>
            <a:r>
              <a:rPr lang="en-GB" sz="2400" dirty="0" err="1"/>
              <a:t>ana</a:t>
            </a:r>
            <a:r>
              <a:rPr lang="en-GB" sz="2400" dirty="0"/>
              <a:t> kaya </a:t>
            </a:r>
            <a:r>
              <a:rPr lang="en-GB" sz="2400" dirty="0" err="1"/>
              <a:t>ve</a:t>
            </a:r>
            <a:r>
              <a:rPr lang="en-GB" sz="2400" dirty="0"/>
              <a:t> </a:t>
            </a:r>
            <a:r>
              <a:rPr lang="en-GB" sz="2400" dirty="0" err="1"/>
              <a:t>düşük</a:t>
            </a:r>
            <a:r>
              <a:rPr lang="en-GB" sz="2400" dirty="0"/>
              <a:t> </a:t>
            </a:r>
            <a:r>
              <a:rPr lang="en-GB" sz="2400" dirty="0" err="1"/>
              <a:t>su</a:t>
            </a:r>
            <a:r>
              <a:rPr lang="en-GB" sz="2400" dirty="0"/>
              <a:t> </a:t>
            </a:r>
            <a:r>
              <a:rPr lang="en-GB" sz="2400" dirty="0" err="1"/>
              <a:t>tutma</a:t>
            </a:r>
            <a:r>
              <a:rPr lang="en-GB" sz="2400" dirty="0"/>
              <a:t> </a:t>
            </a:r>
            <a:r>
              <a:rPr lang="en-GB" sz="2400" dirty="0" err="1"/>
              <a:t>kapasitesi</a:t>
            </a:r>
            <a:r>
              <a:rPr lang="en-GB" sz="2400" dirty="0"/>
              <a:t> </a:t>
            </a:r>
            <a:r>
              <a:rPr lang="en-GB" sz="2400" dirty="0" err="1"/>
              <a:t>olan</a:t>
            </a:r>
            <a:r>
              <a:rPr lang="en-GB" sz="2400" dirty="0"/>
              <a:t> </a:t>
            </a:r>
            <a:r>
              <a:rPr lang="en-GB" sz="2400" dirty="0" err="1"/>
              <a:t>topraklar</a:t>
            </a:r>
            <a:r>
              <a:rPr lang="tr-TR" sz="2400" dirty="0"/>
              <a:t> hassastır</a:t>
            </a:r>
            <a:r>
              <a:rPr lang="en-GB" sz="2400" dirty="0"/>
              <a:t>. Bu </a:t>
            </a:r>
            <a:r>
              <a:rPr lang="en-GB" sz="2400" dirty="0" err="1"/>
              <a:t>sahalar</a:t>
            </a:r>
            <a:r>
              <a:rPr lang="en-GB" sz="2400" dirty="0"/>
              <a:t> </a:t>
            </a:r>
            <a:r>
              <a:rPr lang="en-GB" sz="2400" dirty="0" err="1"/>
              <a:t>yüksek</a:t>
            </a:r>
            <a:r>
              <a:rPr lang="en-GB" sz="2400" dirty="0"/>
              <a:t> </a:t>
            </a:r>
            <a:r>
              <a:rPr lang="en-GB" sz="2400" dirty="0" err="1"/>
              <a:t>sızıntı</a:t>
            </a:r>
            <a:r>
              <a:rPr lang="en-GB" sz="2400" dirty="0"/>
              <a:t> </a:t>
            </a:r>
            <a:r>
              <a:rPr lang="en-GB" sz="2400" dirty="0" err="1"/>
              <a:t>potansiyeline</a:t>
            </a:r>
            <a:r>
              <a:rPr lang="en-GB" sz="2400" dirty="0"/>
              <a:t> </a:t>
            </a:r>
            <a:r>
              <a:rPr lang="en-GB" sz="2400" dirty="0" err="1"/>
              <a:t>sahiptir</a:t>
            </a:r>
            <a:r>
              <a:rPr lang="tr-TR" sz="2400" dirty="0"/>
              <a:t> ve </a:t>
            </a:r>
            <a:r>
              <a:rPr lang="en-GB" sz="2400" dirty="0" err="1"/>
              <a:t>bu</a:t>
            </a:r>
            <a:r>
              <a:rPr lang="en-GB" sz="2400" dirty="0"/>
              <a:t> </a:t>
            </a:r>
            <a:r>
              <a:rPr lang="en-GB" sz="2400" dirty="0" err="1"/>
              <a:t>nedenle</a:t>
            </a:r>
            <a:r>
              <a:rPr lang="en-GB" sz="2400" dirty="0"/>
              <a:t> </a:t>
            </a:r>
            <a:r>
              <a:rPr lang="en-GB" sz="2400" dirty="0" err="1"/>
              <a:t>yeraltı</a:t>
            </a:r>
            <a:r>
              <a:rPr lang="en-GB" sz="2400" dirty="0"/>
              <a:t> </a:t>
            </a:r>
            <a:r>
              <a:rPr lang="en-GB" sz="2400" dirty="0" err="1"/>
              <a:t>sularında</a:t>
            </a:r>
            <a:r>
              <a:rPr lang="en-GB" sz="2400" dirty="0"/>
              <a:t> </a:t>
            </a:r>
            <a:r>
              <a:rPr lang="en-GB" sz="2400" dirty="0" err="1"/>
              <a:t>ciddi</a:t>
            </a:r>
            <a:r>
              <a:rPr lang="en-GB" sz="2400" dirty="0"/>
              <a:t> </a:t>
            </a:r>
            <a:r>
              <a:rPr lang="en-GB" sz="2400" dirty="0" err="1"/>
              <a:t>nitrat</a:t>
            </a:r>
            <a:r>
              <a:rPr lang="en-GB" sz="2400" dirty="0"/>
              <a:t> </a:t>
            </a:r>
            <a:r>
              <a:rPr lang="en-GB" sz="2400" dirty="0" err="1"/>
              <a:t>kirliliğine</a:t>
            </a:r>
            <a:r>
              <a:rPr lang="en-GB" sz="2400" dirty="0"/>
              <a:t> </a:t>
            </a:r>
            <a:r>
              <a:rPr lang="en-GB" sz="2400" dirty="0" err="1"/>
              <a:t>neden</a:t>
            </a:r>
            <a:r>
              <a:rPr lang="en-GB" sz="2400" dirty="0"/>
              <a:t> </a:t>
            </a:r>
            <a:r>
              <a:rPr lang="en-GB" sz="2400" dirty="0" err="1"/>
              <a:t>olabilirler</a:t>
            </a:r>
            <a:r>
              <a:rPr lang="en-GB" sz="2400" dirty="0"/>
              <a:t>. </a:t>
            </a:r>
            <a:r>
              <a:rPr lang="tr-TR" sz="2400" dirty="0"/>
              <a:t>K</a:t>
            </a:r>
            <a:r>
              <a:rPr lang="en-GB" sz="2400" dirty="0" err="1"/>
              <a:t>umlu</a:t>
            </a:r>
            <a:r>
              <a:rPr lang="en-GB" sz="2400" dirty="0"/>
              <a:t> </a:t>
            </a:r>
            <a:r>
              <a:rPr lang="en-GB" sz="2400" dirty="0" err="1"/>
              <a:t>veya</a:t>
            </a:r>
            <a:r>
              <a:rPr lang="en-GB" sz="2400" dirty="0"/>
              <a:t> </a:t>
            </a:r>
            <a:r>
              <a:rPr lang="en-GB" sz="2400" dirty="0" err="1"/>
              <a:t>çakıllı</a:t>
            </a:r>
            <a:r>
              <a:rPr lang="en-GB" sz="2400" dirty="0"/>
              <a:t> </a:t>
            </a:r>
            <a:r>
              <a:rPr lang="en-GB" sz="2400" dirty="0" err="1"/>
              <a:t>toprakta</a:t>
            </a:r>
            <a:r>
              <a:rPr lang="en-GB" sz="2400" dirty="0"/>
              <a:t> 60 m </a:t>
            </a:r>
            <a:r>
              <a:rPr lang="en-GB" sz="2400" dirty="0" err="1"/>
              <a:t>içinde</a:t>
            </a:r>
            <a:r>
              <a:rPr lang="en-GB" sz="2400" dirty="0"/>
              <a:t> </a:t>
            </a:r>
            <a:r>
              <a:rPr lang="en-GB" sz="2400" dirty="0" err="1"/>
              <a:t>gübre</a:t>
            </a:r>
            <a:r>
              <a:rPr lang="en-GB" sz="2400" dirty="0"/>
              <a:t> </a:t>
            </a:r>
            <a:r>
              <a:rPr lang="en-GB" sz="2400" dirty="0" err="1"/>
              <a:t>uygulanmamalıdır</a:t>
            </a:r>
            <a:r>
              <a:rPr lang="en-GB" sz="2400" dirty="0"/>
              <a:t>. </a:t>
            </a:r>
            <a:r>
              <a:rPr lang="en-GB" sz="2400" dirty="0" err="1"/>
              <a:t>Ayrıca</a:t>
            </a:r>
            <a:r>
              <a:rPr lang="en-GB" sz="2400" dirty="0"/>
              <a:t> </a:t>
            </a:r>
            <a:r>
              <a:rPr lang="en-GB" sz="2400" dirty="0" err="1"/>
              <a:t>donmuş</a:t>
            </a:r>
            <a:r>
              <a:rPr lang="en-GB" sz="2400" dirty="0"/>
              <a:t> </a:t>
            </a:r>
            <a:r>
              <a:rPr lang="en-GB" sz="2400" dirty="0" err="1"/>
              <a:t>veya</a:t>
            </a:r>
            <a:r>
              <a:rPr lang="en-GB" sz="2400" dirty="0"/>
              <a:t> </a:t>
            </a:r>
            <a:r>
              <a:rPr lang="en-GB" sz="2400" dirty="0" err="1"/>
              <a:t>karla</a:t>
            </a:r>
            <a:r>
              <a:rPr lang="en-GB" sz="2400" dirty="0"/>
              <a:t> </a:t>
            </a:r>
            <a:r>
              <a:rPr lang="en-GB" sz="2400" dirty="0" err="1"/>
              <a:t>kaplı</a:t>
            </a:r>
            <a:r>
              <a:rPr lang="en-GB" sz="2400" dirty="0"/>
              <a:t> </a:t>
            </a:r>
            <a:r>
              <a:rPr lang="en-GB" sz="2400" dirty="0" err="1"/>
              <a:t>toprağa</a:t>
            </a:r>
            <a:r>
              <a:rPr lang="en-GB" sz="2400" dirty="0"/>
              <a:t> </a:t>
            </a:r>
            <a:r>
              <a:rPr lang="en-GB" sz="2400" dirty="0" err="1"/>
              <a:t>gübre</a:t>
            </a:r>
            <a:r>
              <a:rPr lang="en-GB" sz="2400" dirty="0"/>
              <a:t> </a:t>
            </a:r>
            <a:r>
              <a:rPr lang="en-GB" sz="2400" dirty="0" err="1"/>
              <a:t>uygulamasından</a:t>
            </a:r>
            <a:r>
              <a:rPr lang="en-GB" sz="2400" dirty="0"/>
              <a:t> </a:t>
            </a:r>
            <a:r>
              <a:rPr lang="en-GB" sz="2400" dirty="0" err="1"/>
              <a:t>kaçınılmalıdır</a:t>
            </a:r>
            <a:r>
              <a:rPr lang="en-GB" sz="2400" dirty="0"/>
              <a:t>.</a:t>
            </a:r>
          </a:p>
          <a:p>
            <a:pPr algn="just"/>
            <a:endParaRPr lang="en-GB" sz="2400" dirty="0"/>
          </a:p>
        </p:txBody>
      </p:sp>
    </p:spTree>
    <p:extLst>
      <p:ext uri="{BB962C8B-B14F-4D97-AF65-F5344CB8AC3E}">
        <p14:creationId xmlns:p14="http://schemas.microsoft.com/office/powerpoint/2010/main" val="3025602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5FC33B4-4B4E-481B-A623-58DBDFADB8E5}"/>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E8A0E045-DAAA-4129-8FA8-D2612412BC1D}"/>
              </a:ext>
            </a:extLst>
          </p:cNvPr>
          <p:cNvSpPr>
            <a:spLocks noGrp="1"/>
          </p:cNvSpPr>
          <p:nvPr>
            <p:ph idx="1"/>
          </p:nvPr>
        </p:nvSpPr>
        <p:spPr>
          <a:xfrm>
            <a:off x="609600" y="2663888"/>
            <a:ext cx="10972800" cy="2141377"/>
          </a:xfrm>
        </p:spPr>
        <p:txBody>
          <a:bodyPr/>
          <a:lstStyle/>
          <a:p>
            <a:pPr marL="0" indent="0" algn="ctr">
              <a:buNone/>
            </a:pPr>
            <a:r>
              <a:rPr lang="tr-TR" b="1" dirty="0">
                <a:solidFill>
                  <a:schemeClr val="tx2"/>
                </a:solidFill>
                <a:effectLst>
                  <a:outerShdw blurRad="38100" dist="38100" dir="2700000" algn="tl">
                    <a:srgbClr val="000000">
                      <a:alpha val="43137"/>
                    </a:srgbClr>
                  </a:outerShdw>
                </a:effectLst>
              </a:rPr>
              <a:t>Hayvancılık İşletmelerinde Gübre Yönetimi </a:t>
            </a:r>
          </a:p>
          <a:p>
            <a:pPr marL="0" indent="0" algn="ctr">
              <a:buNone/>
            </a:pPr>
            <a:r>
              <a:rPr lang="tr-TR" b="1" dirty="0">
                <a:solidFill>
                  <a:schemeClr val="tx2"/>
                </a:solidFill>
                <a:effectLst>
                  <a:outerShdw blurRad="38100" dist="38100" dir="2700000" algn="tl">
                    <a:srgbClr val="000000">
                      <a:alpha val="43137"/>
                    </a:srgbClr>
                  </a:outerShdw>
                </a:effectLst>
              </a:rPr>
              <a:t>ve </a:t>
            </a:r>
          </a:p>
          <a:p>
            <a:pPr marL="0" indent="0" algn="ctr">
              <a:buNone/>
            </a:pPr>
            <a:r>
              <a:rPr lang="tr-TR" b="1" dirty="0">
                <a:solidFill>
                  <a:schemeClr val="tx2"/>
                </a:solidFill>
                <a:effectLst>
                  <a:outerShdw blurRad="38100" dist="38100" dir="2700000" algn="tl">
                    <a:srgbClr val="000000">
                      <a:alpha val="43137"/>
                    </a:srgbClr>
                  </a:outerShdw>
                </a:effectLst>
              </a:rPr>
              <a:t>Çevrenin Korunması</a:t>
            </a:r>
            <a:endParaRPr lang="en-GB" b="1"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04466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681C285-F584-4478-81EF-82413117A4F1}"/>
              </a:ext>
            </a:extLst>
          </p:cNvPr>
          <p:cNvSpPr>
            <a:spLocks noGrp="1"/>
          </p:cNvSpPr>
          <p:nvPr>
            <p:ph type="subTitle" idx="1"/>
          </p:nvPr>
        </p:nvSpPr>
        <p:spPr>
          <a:xfrm>
            <a:off x="603315" y="1906570"/>
            <a:ext cx="3893272" cy="4951429"/>
          </a:xfrm>
        </p:spPr>
        <p:txBody>
          <a:bodyPr/>
          <a:lstStyle/>
          <a:p>
            <a:pPr marL="285750" lvl="0" indent="-285750" defTabSz="914400" eaLnBrk="0" fontAlgn="base" hangingPunct="0">
              <a:lnSpc>
                <a:spcPct val="200000"/>
              </a:lnSpc>
              <a:spcBef>
                <a:spcPct val="0"/>
              </a:spcBef>
              <a:spcAft>
                <a:spcPct val="0"/>
              </a:spcAft>
              <a:buFont typeface="Wingdings" panose="05000000000000000000" pitchFamily="2" charset="2"/>
              <a:buChar char="q"/>
            </a:pPr>
            <a:r>
              <a:rPr lang="tr-TR" altLang="en-US" sz="2000" b="1" u="sng" dirty="0"/>
              <a:t>Çiftlik Hayvanı Gübresi </a:t>
            </a:r>
            <a:r>
              <a:rPr lang="tr-TR" altLang="en-US" sz="2000" b="1" u="sng" dirty="0">
                <a:solidFill>
                  <a:srgbClr val="C00000"/>
                </a:solidFill>
              </a:rPr>
              <a:t>Miktarı:</a:t>
            </a:r>
            <a:endParaRPr lang="tr-TR" altLang="en-US" sz="2000" u="sng" dirty="0">
              <a:solidFill>
                <a:prstClr val="black"/>
              </a:solidFill>
              <a:latin typeface="Avenir Light"/>
              <a:ea typeface="ＭＳ Ｐゴシック" charset="0"/>
            </a:endParaRPr>
          </a:p>
          <a:p>
            <a:pPr marL="285750" lvl="0" indent="-285750" algn="just" defTabSz="914400" eaLnBrk="0" fontAlgn="base" hangingPunct="0">
              <a:lnSpc>
                <a:spcPct val="200000"/>
              </a:lnSpc>
              <a:spcBef>
                <a:spcPct val="0"/>
              </a:spcBef>
              <a:spcAft>
                <a:spcPct val="0"/>
              </a:spcAft>
              <a:buFont typeface="Wingdings" panose="05000000000000000000" pitchFamily="2" charset="2"/>
              <a:buChar char="q"/>
            </a:pPr>
            <a:r>
              <a:rPr lang="tr-TR" altLang="en-US" sz="2000" dirty="0">
                <a:solidFill>
                  <a:prstClr val="black"/>
                </a:solidFill>
                <a:latin typeface="Avenir Light"/>
                <a:ea typeface="ＭＳ Ｐゴシック" charset="0"/>
              </a:rPr>
              <a:t>Hayvanın türüne, ırkına, cinsine</a:t>
            </a:r>
          </a:p>
          <a:p>
            <a:pPr marL="285750" lvl="0" indent="-285750" algn="just" defTabSz="914400" eaLnBrk="0" fontAlgn="base" hangingPunct="0">
              <a:lnSpc>
                <a:spcPct val="200000"/>
              </a:lnSpc>
              <a:spcBef>
                <a:spcPct val="0"/>
              </a:spcBef>
              <a:spcAft>
                <a:spcPct val="0"/>
              </a:spcAft>
              <a:buFont typeface="Wingdings" panose="05000000000000000000" pitchFamily="2" charset="2"/>
              <a:buChar char="q"/>
            </a:pPr>
            <a:r>
              <a:rPr lang="tr-TR" altLang="en-US" sz="2000" dirty="0">
                <a:solidFill>
                  <a:prstClr val="black"/>
                </a:solidFill>
                <a:latin typeface="Avenir Light"/>
                <a:ea typeface="ＭＳ Ｐゴシック" charset="0"/>
              </a:rPr>
              <a:t>Hayvanın yaşına,</a:t>
            </a:r>
          </a:p>
          <a:p>
            <a:pPr marL="285750" lvl="0" indent="-285750" algn="just" defTabSz="914400" eaLnBrk="0" fontAlgn="base" hangingPunct="0">
              <a:lnSpc>
                <a:spcPct val="200000"/>
              </a:lnSpc>
              <a:spcBef>
                <a:spcPct val="0"/>
              </a:spcBef>
              <a:spcAft>
                <a:spcPct val="0"/>
              </a:spcAft>
              <a:buFont typeface="Wingdings" panose="05000000000000000000" pitchFamily="2" charset="2"/>
              <a:buChar char="q"/>
            </a:pPr>
            <a:r>
              <a:rPr lang="tr-TR" altLang="en-US" sz="2000" dirty="0">
                <a:solidFill>
                  <a:prstClr val="black"/>
                </a:solidFill>
                <a:latin typeface="Avenir Light"/>
                <a:ea typeface="ＭＳ Ｐゴシック" charset="0"/>
              </a:rPr>
              <a:t>Beslenme şekline,</a:t>
            </a:r>
          </a:p>
        </p:txBody>
      </p:sp>
      <p:sp>
        <p:nvSpPr>
          <p:cNvPr id="5" name="Dikdörtgen 4">
            <a:extLst>
              <a:ext uri="{FF2B5EF4-FFF2-40B4-BE49-F238E27FC236}">
                <a16:creationId xmlns:a16="http://schemas.microsoft.com/office/drawing/2014/main" id="{1C1DA533-70C5-4495-AD25-F9B70612DA00}"/>
              </a:ext>
            </a:extLst>
          </p:cNvPr>
          <p:cNvSpPr/>
          <p:nvPr/>
        </p:nvSpPr>
        <p:spPr>
          <a:xfrm>
            <a:off x="5388990" y="2522969"/>
            <a:ext cx="6096000" cy="2230739"/>
          </a:xfrm>
          <a:prstGeom prst="rect">
            <a:avLst/>
          </a:prstGeom>
        </p:spPr>
        <p:txBody>
          <a:bodyPr>
            <a:spAutoFit/>
          </a:bodyPr>
          <a:lstStyle/>
          <a:p>
            <a:pPr marL="285750" lvl="0" indent="-285750" algn="just" defTabSz="914400" eaLnBrk="0" fontAlgn="base" hangingPunct="0">
              <a:lnSpc>
                <a:spcPct val="200000"/>
              </a:lnSpc>
              <a:spcBef>
                <a:spcPct val="0"/>
              </a:spcBef>
              <a:spcAft>
                <a:spcPct val="0"/>
              </a:spcAft>
              <a:buFont typeface="Wingdings" panose="05000000000000000000" pitchFamily="2" charset="2"/>
              <a:buChar char="q"/>
            </a:pPr>
            <a:r>
              <a:rPr lang="tr-TR" altLang="en-US" dirty="0">
                <a:solidFill>
                  <a:prstClr val="black"/>
                </a:solidFill>
                <a:latin typeface="Avenir Light"/>
                <a:ea typeface="ＭＳ Ｐゴシック" charset="0"/>
              </a:rPr>
              <a:t>Yem </a:t>
            </a:r>
            <a:r>
              <a:rPr lang="tr-TR" altLang="en-US" dirty="0" err="1">
                <a:solidFill>
                  <a:prstClr val="black"/>
                </a:solidFill>
                <a:latin typeface="Avenir Light"/>
                <a:ea typeface="ＭＳ Ｐゴシック" charset="0"/>
              </a:rPr>
              <a:t>rasyonuna</a:t>
            </a:r>
            <a:r>
              <a:rPr lang="tr-TR" altLang="en-US" dirty="0">
                <a:solidFill>
                  <a:prstClr val="black"/>
                </a:solidFill>
                <a:latin typeface="Avenir Light"/>
                <a:ea typeface="ＭＳ Ｐゴシック" charset="0"/>
              </a:rPr>
              <a:t>,</a:t>
            </a:r>
          </a:p>
          <a:p>
            <a:pPr marL="285750" lvl="0" indent="-285750" algn="just" defTabSz="914400" eaLnBrk="0" fontAlgn="base" hangingPunct="0">
              <a:lnSpc>
                <a:spcPct val="200000"/>
              </a:lnSpc>
              <a:spcBef>
                <a:spcPct val="0"/>
              </a:spcBef>
              <a:spcAft>
                <a:spcPct val="0"/>
              </a:spcAft>
              <a:buFont typeface="Wingdings" panose="05000000000000000000" pitchFamily="2" charset="2"/>
              <a:buChar char="q"/>
            </a:pPr>
            <a:r>
              <a:rPr lang="tr-TR" altLang="en-US" dirty="0">
                <a:solidFill>
                  <a:prstClr val="black"/>
                </a:solidFill>
                <a:latin typeface="Avenir Light"/>
                <a:ea typeface="ＭＳ Ｐゴシック" charset="0"/>
              </a:rPr>
              <a:t>Yemin protein ve lif içeriğine,</a:t>
            </a:r>
          </a:p>
          <a:p>
            <a:pPr marL="285750" lvl="0" indent="-285750" algn="just" defTabSz="914400" eaLnBrk="0" fontAlgn="base" hangingPunct="0">
              <a:lnSpc>
                <a:spcPct val="200000"/>
              </a:lnSpc>
              <a:spcBef>
                <a:spcPct val="0"/>
              </a:spcBef>
              <a:spcAft>
                <a:spcPct val="0"/>
              </a:spcAft>
              <a:buFont typeface="Wingdings" panose="05000000000000000000" pitchFamily="2" charset="2"/>
              <a:buChar char="q"/>
            </a:pPr>
            <a:r>
              <a:rPr lang="tr-TR" altLang="en-US" dirty="0">
                <a:solidFill>
                  <a:prstClr val="black"/>
                </a:solidFill>
                <a:latin typeface="Avenir Light"/>
                <a:ea typeface="ＭＳ Ｐゴシック" charset="0"/>
              </a:rPr>
              <a:t>Çevre faktörlerine, </a:t>
            </a:r>
          </a:p>
          <a:p>
            <a:pPr marL="285750" lvl="0" indent="-285750" algn="just" defTabSz="914400" eaLnBrk="0" fontAlgn="base" hangingPunct="0">
              <a:lnSpc>
                <a:spcPct val="200000"/>
              </a:lnSpc>
              <a:spcBef>
                <a:spcPct val="0"/>
              </a:spcBef>
              <a:spcAft>
                <a:spcPct val="0"/>
              </a:spcAft>
              <a:buFont typeface="Wingdings" panose="05000000000000000000" pitchFamily="2" charset="2"/>
              <a:buChar char="q"/>
            </a:pPr>
            <a:r>
              <a:rPr lang="tr-TR" altLang="en-US" dirty="0">
                <a:solidFill>
                  <a:prstClr val="black"/>
                </a:solidFill>
                <a:latin typeface="Avenir Light"/>
                <a:ea typeface="ＭＳ Ｐゴシック" charset="0"/>
              </a:rPr>
              <a:t>Su tüketimine, bağlıdır.</a:t>
            </a:r>
          </a:p>
        </p:txBody>
      </p:sp>
    </p:spTree>
    <p:extLst>
      <p:ext uri="{BB962C8B-B14F-4D97-AF65-F5344CB8AC3E}">
        <p14:creationId xmlns:p14="http://schemas.microsoft.com/office/powerpoint/2010/main" val="406498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11">
            <a:extLst>
              <a:ext uri="{FF2B5EF4-FFF2-40B4-BE49-F238E27FC236}">
                <a16:creationId xmlns:a16="http://schemas.microsoft.com/office/drawing/2014/main" id="{5A376ECC-F2E3-4932-A57E-220736F7ECAC}"/>
              </a:ext>
            </a:extLst>
          </p:cNvPr>
          <p:cNvSpPr>
            <a:spLocks noGrp="1"/>
          </p:cNvSpPr>
          <p:nvPr>
            <p:ph type="subTitle" idx="1"/>
          </p:nvPr>
        </p:nvSpPr>
        <p:spPr>
          <a:xfrm>
            <a:off x="583660" y="1950396"/>
            <a:ext cx="11011710" cy="3993204"/>
          </a:xfrm>
        </p:spPr>
        <p:txBody>
          <a:bodyPr/>
          <a:lstStyle/>
          <a:p>
            <a:pPr marL="285750" indent="-285750" algn="just">
              <a:buFont typeface="Wingdings" panose="05000000000000000000" pitchFamily="2" charset="2"/>
              <a:buChar char="q"/>
            </a:pPr>
            <a:r>
              <a:rPr lang="tr-TR" sz="2000" b="1" dirty="0">
                <a:solidFill>
                  <a:schemeClr val="tx1"/>
                </a:solidFill>
              </a:rPr>
              <a:t>Çiftlik Hayvanı Gübresi Uygulaması </a:t>
            </a:r>
            <a:r>
              <a:rPr lang="tr-TR" sz="2000" b="1" dirty="0">
                <a:solidFill>
                  <a:schemeClr val="accent2"/>
                </a:solidFill>
              </a:rPr>
              <a:t>Neden Önemli – Neden Dikkat Edilmeli? </a:t>
            </a:r>
            <a:endParaRPr lang="tr-TR" sz="2000" dirty="0">
              <a:solidFill>
                <a:schemeClr val="accent2"/>
              </a:solidFill>
            </a:endParaRPr>
          </a:p>
          <a:p>
            <a:pPr algn="just"/>
            <a:endParaRPr lang="tr-TR" sz="2000" dirty="0">
              <a:solidFill>
                <a:schemeClr val="tx1"/>
              </a:solidFill>
            </a:endParaRPr>
          </a:p>
          <a:p>
            <a:pPr marL="285750" indent="-285750" algn="just">
              <a:buFont typeface="Wingdings" panose="05000000000000000000" pitchFamily="2" charset="2"/>
              <a:buChar char="q"/>
            </a:pPr>
            <a:r>
              <a:rPr lang="tr-TR" sz="2000" dirty="0">
                <a:solidFill>
                  <a:schemeClr val="tx1"/>
                </a:solidFill>
              </a:rPr>
              <a:t>Çiftlik hayvanı gübresi içerdiği organik azot, potasyum ve fosfor nedeni ile toprak için önemli bir iyileştiricidir. Bitki büyümesi için gerekli besin maddelerini de karşılamaktadır.</a:t>
            </a:r>
          </a:p>
          <a:p>
            <a:pPr marL="285750" indent="-285750" algn="just">
              <a:buFont typeface="Wingdings" panose="05000000000000000000" pitchFamily="2" charset="2"/>
              <a:buChar char="q"/>
            </a:pPr>
            <a:r>
              <a:rPr lang="tr-TR" sz="2000" dirty="0">
                <a:solidFill>
                  <a:schemeClr val="tx1"/>
                </a:solidFill>
              </a:rPr>
              <a:t> Buna karşın, toprağa fazla miktarda ve kontrolsüz uygulanması ya da standart dışı depolama ile toprak, su ve hava kirliliği oluşturabilen bir materyaldir. </a:t>
            </a:r>
          </a:p>
          <a:p>
            <a:pPr marL="285750" indent="-285750" algn="just">
              <a:buFont typeface="Wingdings" panose="05000000000000000000" pitchFamily="2" charset="2"/>
              <a:buChar char="q"/>
            </a:pPr>
            <a:r>
              <a:rPr lang="tr-TR" sz="2000" dirty="0">
                <a:solidFill>
                  <a:schemeClr val="tx1"/>
                </a:solidFill>
              </a:rPr>
              <a:t>Atıklar, barınak iç ortamında uzun süre bekletildiği zaman, fermantasyon ve birtakım kimyasal, biyolojik ve fiziksel reaksiyonlarla havaya amonyak, hidrojen sülfür, metan gibi tehlikeli gazlar yaymaktadır. Barınak iç ortamındaki nem yükselme eğilimindedir. Hayvanlara ve yapı elemanlarına zarar verebilecek iç ortam koşulları oluşabilir. Barınak havasının uygun havalandırma yönetimi ile periyodik olarak değiştirilmesi gerekir.  </a:t>
            </a:r>
            <a:endParaRPr lang="en-US" sz="2000" dirty="0">
              <a:solidFill>
                <a:schemeClr val="tx1"/>
              </a:solidFill>
            </a:endParaRPr>
          </a:p>
        </p:txBody>
      </p:sp>
    </p:spTree>
    <p:extLst>
      <p:ext uri="{BB962C8B-B14F-4D97-AF65-F5344CB8AC3E}">
        <p14:creationId xmlns:p14="http://schemas.microsoft.com/office/powerpoint/2010/main" val="34847697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8">
            <a:extLst>
              <a:ext uri="{FF2B5EF4-FFF2-40B4-BE49-F238E27FC236}">
                <a16:creationId xmlns:a16="http://schemas.microsoft.com/office/drawing/2014/main" id="{747DDC73-DDA4-44CF-8911-F1F715719FC9}"/>
              </a:ext>
            </a:extLst>
          </p:cNvPr>
          <p:cNvPicPr>
            <a:picLocks noChangeAspect="1"/>
          </p:cNvPicPr>
          <p:nvPr/>
        </p:nvPicPr>
        <p:blipFill rotWithShape="1">
          <a:blip r:embed="rId2"/>
          <a:srcRect t="22141" r="1833" b="22141"/>
          <a:stretch/>
        </p:blipFill>
        <p:spPr>
          <a:xfrm>
            <a:off x="5750560" y="3790763"/>
            <a:ext cx="5120500" cy="2476874"/>
          </a:xfrm>
          <a:prstGeom prst="rect">
            <a:avLst/>
          </a:prstGeom>
        </p:spPr>
      </p:pic>
      <p:pic>
        <p:nvPicPr>
          <p:cNvPr id="8" name="Resim 7">
            <a:extLst>
              <a:ext uri="{FF2B5EF4-FFF2-40B4-BE49-F238E27FC236}">
                <a16:creationId xmlns:a16="http://schemas.microsoft.com/office/drawing/2014/main" id="{80A2CE38-8178-4392-8E13-D0BAE0656D68}"/>
              </a:ext>
            </a:extLst>
          </p:cNvPr>
          <p:cNvPicPr>
            <a:picLocks noChangeAspect="1"/>
          </p:cNvPicPr>
          <p:nvPr/>
        </p:nvPicPr>
        <p:blipFill rotWithShape="1">
          <a:blip r:embed="rId3"/>
          <a:srcRect t="26313" b="13163"/>
          <a:stretch/>
        </p:blipFill>
        <p:spPr>
          <a:xfrm>
            <a:off x="563117" y="1981200"/>
            <a:ext cx="5268723" cy="2690068"/>
          </a:xfrm>
          <a:prstGeom prst="rect">
            <a:avLst/>
          </a:prstGeom>
        </p:spPr>
      </p:pic>
      <p:pic>
        <p:nvPicPr>
          <p:cNvPr id="10" name="Resim 9">
            <a:extLst>
              <a:ext uri="{FF2B5EF4-FFF2-40B4-BE49-F238E27FC236}">
                <a16:creationId xmlns:a16="http://schemas.microsoft.com/office/drawing/2014/main" id="{8D412872-5A3C-4356-87BC-E76090AA7B3C}"/>
              </a:ext>
            </a:extLst>
          </p:cNvPr>
          <p:cNvPicPr>
            <a:picLocks noChangeAspect="1"/>
          </p:cNvPicPr>
          <p:nvPr/>
        </p:nvPicPr>
        <p:blipFill rotWithShape="1">
          <a:blip r:embed="rId4"/>
          <a:srcRect l="5219" t="25414" r="6902" b="6435"/>
          <a:stretch/>
        </p:blipFill>
        <p:spPr>
          <a:xfrm>
            <a:off x="8005940" y="1825055"/>
            <a:ext cx="3647440" cy="2121854"/>
          </a:xfrm>
          <a:prstGeom prst="rect">
            <a:avLst/>
          </a:prstGeom>
        </p:spPr>
      </p:pic>
    </p:spTree>
    <p:extLst>
      <p:ext uri="{BB962C8B-B14F-4D97-AF65-F5344CB8AC3E}">
        <p14:creationId xmlns:p14="http://schemas.microsoft.com/office/powerpoint/2010/main" val="32409353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sistem tertibi (tek işletme)">
            <a:extLst>
              <a:ext uri="{FF2B5EF4-FFF2-40B4-BE49-F238E27FC236}">
                <a16:creationId xmlns:a16="http://schemas.microsoft.com/office/drawing/2014/main" id="{DE50A432-FBFF-4339-A78A-BD70816257ED}"/>
              </a:ext>
            </a:extLst>
          </p:cNvPr>
          <p:cNvPicPr>
            <a:picLocks noChangeAspect="1" noChangeArrowheads="1"/>
          </p:cNvPicPr>
          <p:nvPr/>
        </p:nvPicPr>
        <p:blipFill>
          <a:blip r:embed="rId2" cstate="email">
            <a:lum contrast="6000"/>
            <a:extLst>
              <a:ext uri="{28A0092B-C50C-407E-A947-70E740481C1C}">
                <a14:useLocalDpi xmlns:a14="http://schemas.microsoft.com/office/drawing/2010/main" val="0"/>
              </a:ext>
            </a:extLst>
          </a:blip>
          <a:srcRect/>
          <a:stretch>
            <a:fillRect/>
          </a:stretch>
        </p:blipFill>
        <p:spPr>
          <a:xfrm>
            <a:off x="2582832" y="1856777"/>
            <a:ext cx="7026335" cy="397673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924629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97CBCDFE-2C6C-49EA-B841-4627E1F8B215}"/>
              </a:ext>
            </a:extLst>
          </p:cNvPr>
          <p:cNvSpPr/>
          <p:nvPr/>
        </p:nvSpPr>
        <p:spPr>
          <a:xfrm>
            <a:off x="615615" y="2307842"/>
            <a:ext cx="11066312" cy="3560334"/>
          </a:xfrm>
          <a:prstGeom prst="rect">
            <a:avLst/>
          </a:prstGeom>
        </p:spPr>
        <p:txBody>
          <a:bodyPr wrap="square">
            <a:spAutoFit/>
          </a:bodyPr>
          <a:lstStyle/>
          <a:p>
            <a:pPr marL="285750" indent="-285750" algn="just">
              <a:lnSpc>
                <a:spcPct val="80000"/>
              </a:lnSpc>
              <a:spcBef>
                <a:spcPct val="25000"/>
              </a:spcBef>
              <a:spcAft>
                <a:spcPct val="25000"/>
              </a:spcAft>
              <a:buFont typeface="Wingdings" panose="05000000000000000000" pitchFamily="2" charset="2"/>
              <a:buChar char="q"/>
            </a:pPr>
            <a:r>
              <a:rPr lang="tr-TR" altLang="en-US" b="1" u="sng" dirty="0">
                <a:latin typeface="Avenir Light"/>
              </a:rPr>
              <a:t>Gübre Depolama ve Gübre Uygulama Sistemlerini Etkileyen Faktörler</a:t>
            </a:r>
            <a:endParaRPr lang="tr-TR" altLang="en-US" u="sng" dirty="0">
              <a:latin typeface="Avenir Light"/>
            </a:endParaRPr>
          </a:p>
          <a:p>
            <a:pPr marL="285750" indent="-285750" algn="just">
              <a:lnSpc>
                <a:spcPct val="80000"/>
              </a:lnSpc>
              <a:spcBef>
                <a:spcPct val="25000"/>
              </a:spcBef>
              <a:spcAft>
                <a:spcPct val="25000"/>
              </a:spcAft>
              <a:buFont typeface="Wingdings" panose="05000000000000000000" pitchFamily="2" charset="2"/>
              <a:buChar char="q"/>
            </a:pPr>
            <a:r>
              <a:rPr lang="tr-TR" altLang="en-US" dirty="0">
                <a:latin typeface="Avenir Light"/>
              </a:rPr>
              <a:t>Yetiştiricilik türü ve kapasite</a:t>
            </a:r>
            <a:r>
              <a:rPr lang="en-US" altLang="en-US" dirty="0">
                <a:latin typeface="Avenir Light"/>
              </a:rPr>
              <a:t> </a:t>
            </a:r>
            <a:endParaRPr lang="tr-TR" altLang="en-US" dirty="0">
              <a:latin typeface="Avenir Light"/>
            </a:endParaRPr>
          </a:p>
          <a:p>
            <a:pPr marL="285750" indent="-285750" algn="just">
              <a:lnSpc>
                <a:spcPct val="80000"/>
              </a:lnSpc>
              <a:spcBef>
                <a:spcPct val="25000"/>
              </a:spcBef>
              <a:spcAft>
                <a:spcPct val="25000"/>
              </a:spcAft>
              <a:buFont typeface="Wingdings" panose="05000000000000000000" pitchFamily="2" charset="2"/>
              <a:buChar char="q"/>
            </a:pPr>
            <a:r>
              <a:rPr lang="tr-TR" altLang="en-US" dirty="0">
                <a:latin typeface="Avenir Light"/>
              </a:rPr>
              <a:t>Irk, canlı ağırlık, yaş ve yem </a:t>
            </a:r>
            <a:r>
              <a:rPr lang="tr-TR" altLang="en-US" dirty="0" err="1">
                <a:latin typeface="Avenir Light"/>
              </a:rPr>
              <a:t>rasyonu</a:t>
            </a:r>
            <a:endParaRPr lang="tr-TR" altLang="en-US" dirty="0">
              <a:latin typeface="Avenir Light"/>
            </a:endParaRPr>
          </a:p>
          <a:p>
            <a:pPr marL="285750" indent="-285750" algn="just">
              <a:lnSpc>
                <a:spcPct val="80000"/>
              </a:lnSpc>
              <a:spcBef>
                <a:spcPct val="25000"/>
              </a:spcBef>
              <a:spcAft>
                <a:spcPct val="25000"/>
              </a:spcAft>
              <a:buFont typeface="Wingdings" panose="05000000000000000000" pitchFamily="2" charset="2"/>
              <a:buChar char="q"/>
            </a:pPr>
            <a:r>
              <a:rPr lang="tr-TR" altLang="en-US" dirty="0">
                <a:latin typeface="Avenir Light"/>
              </a:rPr>
              <a:t>Barınak tipi, planlama sistemi ve yardımcı tesislerin kullanımı</a:t>
            </a:r>
          </a:p>
          <a:p>
            <a:pPr marL="285750" indent="-285750" algn="just">
              <a:lnSpc>
                <a:spcPct val="80000"/>
              </a:lnSpc>
              <a:spcBef>
                <a:spcPct val="25000"/>
              </a:spcBef>
              <a:spcAft>
                <a:spcPct val="25000"/>
              </a:spcAft>
              <a:buFont typeface="Wingdings" panose="05000000000000000000" pitchFamily="2" charset="2"/>
              <a:buChar char="q"/>
            </a:pPr>
            <a:r>
              <a:rPr lang="tr-TR" altLang="en-US" dirty="0">
                <a:latin typeface="Avenir Light"/>
              </a:rPr>
              <a:t>Ekipman türü</a:t>
            </a:r>
          </a:p>
          <a:p>
            <a:pPr marL="285750" indent="-285750" algn="just">
              <a:lnSpc>
                <a:spcPct val="80000"/>
              </a:lnSpc>
              <a:spcBef>
                <a:spcPct val="25000"/>
              </a:spcBef>
              <a:spcAft>
                <a:spcPct val="25000"/>
              </a:spcAft>
              <a:buFont typeface="Wingdings" panose="05000000000000000000" pitchFamily="2" charset="2"/>
              <a:buChar char="q"/>
            </a:pPr>
            <a:r>
              <a:rPr lang="tr-TR" altLang="en-US" dirty="0">
                <a:latin typeface="Avenir Light"/>
              </a:rPr>
              <a:t>Toprak (toprak besin içeriği, yapısı) ve topoğrafya (Düz, eğimli)</a:t>
            </a:r>
          </a:p>
          <a:p>
            <a:pPr marL="285750" indent="-285750" algn="just">
              <a:lnSpc>
                <a:spcPct val="80000"/>
              </a:lnSpc>
              <a:spcBef>
                <a:spcPct val="25000"/>
              </a:spcBef>
              <a:spcAft>
                <a:spcPct val="25000"/>
              </a:spcAft>
              <a:buFont typeface="Wingdings" panose="05000000000000000000" pitchFamily="2" charset="2"/>
              <a:buChar char="q"/>
            </a:pPr>
            <a:r>
              <a:rPr lang="tr-TR" altLang="en-US" dirty="0">
                <a:latin typeface="Avenir Light"/>
              </a:rPr>
              <a:t>Bölgenin iklim (yağış, güneşlenme, rüzgar özelikleri vb.) ve bitki örtüsü özellikleri</a:t>
            </a:r>
          </a:p>
          <a:p>
            <a:pPr marL="285750" indent="-285750" algn="just">
              <a:lnSpc>
                <a:spcPct val="80000"/>
              </a:lnSpc>
              <a:spcBef>
                <a:spcPct val="25000"/>
              </a:spcBef>
              <a:spcAft>
                <a:spcPct val="25000"/>
              </a:spcAft>
              <a:buFont typeface="Wingdings" panose="05000000000000000000" pitchFamily="2" charset="2"/>
              <a:buChar char="q"/>
            </a:pPr>
            <a:r>
              <a:rPr lang="tr-TR" altLang="en-US" dirty="0">
                <a:latin typeface="Avenir Light"/>
              </a:rPr>
              <a:t>Atık depolama tipi ve depolama süresi</a:t>
            </a:r>
          </a:p>
          <a:p>
            <a:pPr marL="285750" indent="-285750" algn="just">
              <a:lnSpc>
                <a:spcPct val="80000"/>
              </a:lnSpc>
              <a:spcBef>
                <a:spcPct val="25000"/>
              </a:spcBef>
              <a:spcAft>
                <a:spcPct val="25000"/>
              </a:spcAft>
              <a:buFont typeface="Wingdings" panose="05000000000000000000" pitchFamily="2" charset="2"/>
              <a:buChar char="q"/>
            </a:pPr>
            <a:r>
              <a:rPr lang="tr-TR" altLang="en-US" dirty="0">
                <a:latin typeface="Avenir Light"/>
              </a:rPr>
              <a:t>Gübrenin araziye uygulanma zamanı ve süresi</a:t>
            </a:r>
          </a:p>
          <a:p>
            <a:pPr marL="285750" indent="-285750" algn="just">
              <a:lnSpc>
                <a:spcPct val="80000"/>
              </a:lnSpc>
              <a:spcBef>
                <a:spcPct val="25000"/>
              </a:spcBef>
              <a:spcAft>
                <a:spcPct val="25000"/>
              </a:spcAft>
              <a:buFont typeface="Wingdings" panose="05000000000000000000" pitchFamily="2" charset="2"/>
              <a:buChar char="q"/>
            </a:pPr>
            <a:r>
              <a:rPr lang="tr-TR" altLang="en-US" dirty="0">
                <a:latin typeface="Avenir Light"/>
              </a:rPr>
              <a:t>İşletmenin şehir merkezine, komşu işletmelere, yerüstü ve yeraltı su kaynaklarına olan uzaklığı</a:t>
            </a:r>
          </a:p>
        </p:txBody>
      </p:sp>
    </p:spTree>
    <p:extLst>
      <p:ext uri="{BB962C8B-B14F-4D97-AF65-F5344CB8AC3E}">
        <p14:creationId xmlns:p14="http://schemas.microsoft.com/office/powerpoint/2010/main" val="35565242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9553BA2-2B90-4A10-BE71-8065D21CC555}"/>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EF097A1D-2FCC-4D0A-B3BD-FA4CC6CCF595}"/>
              </a:ext>
            </a:extLst>
          </p:cNvPr>
          <p:cNvSpPr>
            <a:spLocks noGrp="1"/>
          </p:cNvSpPr>
          <p:nvPr>
            <p:ph idx="1"/>
          </p:nvPr>
        </p:nvSpPr>
        <p:spPr>
          <a:xfrm>
            <a:off x="544286" y="1917442"/>
            <a:ext cx="10972800" cy="4525963"/>
          </a:xfrm>
        </p:spPr>
        <p:txBody>
          <a:bodyPr/>
          <a:lstStyle/>
          <a:p>
            <a:pPr algn="just"/>
            <a:r>
              <a:rPr lang="tr-TR" sz="2400" dirty="0"/>
              <a:t>Depolarda kullanılan yüzey k</a:t>
            </a:r>
            <a:r>
              <a:rPr lang="en-GB" sz="2400" dirty="0" err="1"/>
              <a:t>aplamalar</a:t>
            </a:r>
            <a:r>
              <a:rPr lang="tr-TR" sz="2400" dirty="0"/>
              <a:t>ı ve astarlar</a:t>
            </a:r>
            <a:r>
              <a:rPr lang="en-GB" sz="2400" dirty="0"/>
              <a:t>, </a:t>
            </a:r>
            <a:r>
              <a:rPr lang="en-GB" sz="2400" dirty="0" err="1"/>
              <a:t>sızıntı</a:t>
            </a:r>
            <a:r>
              <a:rPr lang="en-GB" sz="2400" dirty="0"/>
              <a:t> </a:t>
            </a:r>
            <a:r>
              <a:rPr lang="en-GB" sz="2400" dirty="0" err="1"/>
              <a:t>suyunu</a:t>
            </a:r>
            <a:r>
              <a:rPr lang="en-GB" sz="2400" dirty="0"/>
              <a:t> </a:t>
            </a:r>
            <a:r>
              <a:rPr lang="en-GB" sz="2400" dirty="0" err="1"/>
              <a:t>kontrol</a:t>
            </a:r>
            <a:r>
              <a:rPr lang="en-GB" sz="2400" dirty="0"/>
              <a:t> </a:t>
            </a:r>
            <a:r>
              <a:rPr lang="en-GB" sz="2400" dirty="0" err="1"/>
              <a:t>etmek</a:t>
            </a:r>
            <a:r>
              <a:rPr lang="en-GB" sz="2400" dirty="0"/>
              <a:t> </a:t>
            </a:r>
            <a:r>
              <a:rPr lang="en-GB" sz="2400" dirty="0" err="1"/>
              <a:t>için</a:t>
            </a:r>
            <a:r>
              <a:rPr lang="en-GB" sz="2400" dirty="0"/>
              <a:t> </a:t>
            </a:r>
            <a:r>
              <a:rPr lang="tr-TR" sz="2400" dirty="0"/>
              <a:t>önemlidir. A</a:t>
            </a:r>
            <a:r>
              <a:rPr lang="en-GB" sz="2400" dirty="0"/>
              <a:t>star </a:t>
            </a:r>
            <a:r>
              <a:rPr lang="en-GB" sz="2400" dirty="0" err="1"/>
              <a:t>seçimi</a:t>
            </a:r>
            <a:r>
              <a:rPr lang="en-GB" sz="2400" dirty="0"/>
              <a:t> </a:t>
            </a:r>
            <a:r>
              <a:rPr lang="en-GB" sz="2400" dirty="0" err="1"/>
              <a:t>birçok</a:t>
            </a:r>
            <a:r>
              <a:rPr lang="en-GB" sz="2400" dirty="0"/>
              <a:t> </a:t>
            </a:r>
            <a:r>
              <a:rPr lang="en-GB" sz="2400" dirty="0" err="1"/>
              <a:t>faktöre</a:t>
            </a:r>
            <a:r>
              <a:rPr lang="en-GB" sz="2400" dirty="0"/>
              <a:t> </a:t>
            </a:r>
            <a:r>
              <a:rPr lang="en-GB" sz="2400" dirty="0" err="1"/>
              <a:t>bağlıdır</a:t>
            </a:r>
            <a:r>
              <a:rPr lang="tr-TR" sz="2400" dirty="0"/>
              <a:t>. E</a:t>
            </a:r>
            <a:r>
              <a:rPr lang="en-GB" sz="2400" dirty="0" err="1"/>
              <a:t>ğer</a:t>
            </a:r>
            <a:r>
              <a:rPr lang="en-GB" sz="2400" dirty="0"/>
              <a:t> </a:t>
            </a:r>
            <a:r>
              <a:rPr lang="en-GB" sz="2400" dirty="0" err="1"/>
              <a:t>yeraltı</a:t>
            </a:r>
            <a:r>
              <a:rPr lang="en-GB" sz="2400" dirty="0"/>
              <a:t> </a:t>
            </a:r>
            <a:r>
              <a:rPr lang="en-GB" sz="2400" dirty="0" err="1"/>
              <a:t>suyu</a:t>
            </a:r>
            <a:r>
              <a:rPr lang="en-GB" sz="2400" dirty="0"/>
              <a:t> </a:t>
            </a:r>
            <a:r>
              <a:rPr lang="tr-TR" sz="2400" dirty="0"/>
              <a:t>gübre</a:t>
            </a:r>
            <a:r>
              <a:rPr lang="en-GB" sz="2400" dirty="0"/>
              <a:t> </a:t>
            </a:r>
            <a:r>
              <a:rPr lang="en-GB" sz="2400" dirty="0" err="1"/>
              <a:t>depolama</a:t>
            </a:r>
            <a:r>
              <a:rPr lang="en-GB" sz="2400" dirty="0"/>
              <a:t> </a:t>
            </a:r>
            <a:r>
              <a:rPr lang="en-GB" sz="2400" dirty="0" err="1"/>
              <a:t>tesisinin</a:t>
            </a:r>
            <a:r>
              <a:rPr lang="en-GB" sz="2400" dirty="0"/>
              <a:t> </a:t>
            </a:r>
            <a:r>
              <a:rPr lang="en-GB" sz="2400" dirty="0" err="1"/>
              <a:t>tabanına</a:t>
            </a:r>
            <a:r>
              <a:rPr lang="en-GB" sz="2400" dirty="0"/>
              <a:t> </a:t>
            </a:r>
            <a:r>
              <a:rPr lang="en-GB" sz="2400" dirty="0" err="1"/>
              <a:t>yakınsa</a:t>
            </a:r>
            <a:r>
              <a:rPr lang="en-GB" sz="2400" dirty="0"/>
              <a:t> (1,5 m </a:t>
            </a:r>
            <a:r>
              <a:rPr lang="en-GB" sz="2400" dirty="0" err="1"/>
              <a:t>içinde</a:t>
            </a:r>
            <a:r>
              <a:rPr lang="en-GB" sz="2400" dirty="0"/>
              <a:t>), </a:t>
            </a:r>
            <a:r>
              <a:rPr lang="en-GB" sz="2400" dirty="0" err="1"/>
              <a:t>sızıntıyı</a:t>
            </a:r>
            <a:r>
              <a:rPr lang="en-GB" sz="2400" dirty="0"/>
              <a:t> </a:t>
            </a:r>
            <a:r>
              <a:rPr lang="en-GB" sz="2400" dirty="0" err="1"/>
              <a:t>önlemek</a:t>
            </a:r>
            <a:r>
              <a:rPr lang="en-GB" sz="2400" dirty="0"/>
              <a:t> </a:t>
            </a:r>
            <a:r>
              <a:rPr lang="en-GB" sz="2400" dirty="0" err="1"/>
              <a:t>için</a:t>
            </a:r>
            <a:r>
              <a:rPr lang="en-GB" sz="2400" dirty="0"/>
              <a:t> </a:t>
            </a:r>
            <a:r>
              <a:rPr lang="en-GB" sz="2400" dirty="0" err="1"/>
              <a:t>betondan</a:t>
            </a:r>
            <a:r>
              <a:rPr lang="en-GB" sz="2400" dirty="0"/>
              <a:t> </a:t>
            </a:r>
            <a:r>
              <a:rPr lang="en-GB" sz="2400" dirty="0" err="1"/>
              <a:t>inşa</a:t>
            </a:r>
            <a:r>
              <a:rPr lang="en-GB" sz="2400" dirty="0"/>
              <a:t> </a:t>
            </a:r>
            <a:r>
              <a:rPr lang="en-GB" sz="2400" dirty="0" err="1"/>
              <a:t>edilmelidir</a:t>
            </a:r>
            <a:r>
              <a:rPr lang="en-GB" sz="2400" dirty="0"/>
              <a:t>. </a:t>
            </a:r>
            <a:r>
              <a:rPr lang="en-GB" sz="2400" dirty="0" err="1"/>
              <a:t>Tesis</a:t>
            </a:r>
            <a:r>
              <a:rPr lang="en-GB" sz="2400" dirty="0"/>
              <a:t> </a:t>
            </a:r>
            <a:r>
              <a:rPr lang="en-GB" sz="2400" dirty="0" err="1"/>
              <a:t>toprak</a:t>
            </a:r>
            <a:r>
              <a:rPr lang="en-GB" sz="2400" dirty="0"/>
              <a:t> </a:t>
            </a:r>
            <a:r>
              <a:rPr lang="en-GB" sz="2400" dirty="0" err="1"/>
              <a:t>malzemeden</a:t>
            </a:r>
            <a:r>
              <a:rPr lang="en-GB" sz="2400" dirty="0"/>
              <a:t> </a:t>
            </a:r>
            <a:r>
              <a:rPr lang="en-GB" sz="2400" dirty="0" err="1"/>
              <a:t>yapılmışsa</a:t>
            </a:r>
            <a:r>
              <a:rPr lang="en-GB" sz="2400" dirty="0"/>
              <a:t>, </a:t>
            </a:r>
            <a:r>
              <a:rPr lang="en-GB" sz="2400" dirty="0" err="1"/>
              <a:t>ayrıca</a:t>
            </a:r>
            <a:r>
              <a:rPr lang="en-GB" sz="2400" dirty="0"/>
              <a:t> </a:t>
            </a:r>
            <a:r>
              <a:rPr lang="en-GB" sz="2400" dirty="0" err="1"/>
              <a:t>toprak</a:t>
            </a:r>
            <a:r>
              <a:rPr lang="en-GB" sz="2400" dirty="0"/>
              <a:t> </a:t>
            </a:r>
            <a:r>
              <a:rPr lang="en-GB" sz="2400" dirty="0" err="1"/>
              <a:t>veya</a:t>
            </a:r>
            <a:r>
              <a:rPr lang="en-GB" sz="2400" dirty="0"/>
              <a:t> </a:t>
            </a:r>
            <a:r>
              <a:rPr lang="en-GB" sz="2400" dirty="0" err="1"/>
              <a:t>sentetik</a:t>
            </a:r>
            <a:r>
              <a:rPr lang="en-GB" sz="2400" dirty="0"/>
              <a:t> </a:t>
            </a:r>
            <a:r>
              <a:rPr lang="en-GB" sz="2400" dirty="0" err="1"/>
              <a:t>astara</a:t>
            </a:r>
            <a:r>
              <a:rPr lang="en-GB" sz="2400" dirty="0"/>
              <a:t> </a:t>
            </a:r>
            <a:r>
              <a:rPr lang="en-GB" sz="2400" dirty="0" err="1"/>
              <a:t>sahip</a:t>
            </a:r>
            <a:r>
              <a:rPr lang="en-GB" sz="2400" dirty="0"/>
              <a:t> </a:t>
            </a:r>
            <a:r>
              <a:rPr lang="en-GB" sz="2400" dirty="0" err="1"/>
              <a:t>olmalıdır</a:t>
            </a:r>
            <a:r>
              <a:rPr lang="en-GB" sz="2400" dirty="0"/>
              <a:t>. </a:t>
            </a:r>
            <a:r>
              <a:rPr lang="en-GB" sz="2400" dirty="0" err="1"/>
              <a:t>Toprak</a:t>
            </a:r>
            <a:r>
              <a:rPr lang="en-GB" sz="2400" dirty="0"/>
              <a:t> </a:t>
            </a:r>
            <a:r>
              <a:rPr lang="en-GB" sz="2400" dirty="0" err="1"/>
              <a:t>astar</a:t>
            </a:r>
            <a:r>
              <a:rPr lang="en-GB" sz="2400" dirty="0"/>
              <a:t>, </a:t>
            </a:r>
            <a:r>
              <a:rPr lang="en-GB" sz="2400" dirty="0" err="1"/>
              <a:t>en</a:t>
            </a:r>
            <a:r>
              <a:rPr lang="en-GB" sz="2400" dirty="0"/>
              <a:t> </a:t>
            </a:r>
            <a:r>
              <a:rPr lang="en-GB" sz="2400" dirty="0" err="1"/>
              <a:t>az</a:t>
            </a:r>
            <a:r>
              <a:rPr lang="en-GB" sz="2400" dirty="0"/>
              <a:t> 0,66 m </a:t>
            </a:r>
            <a:r>
              <a:rPr lang="en-GB" sz="2400" dirty="0" err="1"/>
              <a:t>kalınlığında</a:t>
            </a:r>
            <a:r>
              <a:rPr lang="en-GB" sz="2400" dirty="0"/>
              <a:t> </a:t>
            </a:r>
            <a:r>
              <a:rPr lang="en-GB" sz="2400" dirty="0" err="1"/>
              <a:t>kil</a:t>
            </a:r>
            <a:r>
              <a:rPr lang="en-GB" sz="2400" dirty="0"/>
              <a:t> </a:t>
            </a:r>
            <a:r>
              <a:rPr lang="en-GB" sz="2400" dirty="0" err="1"/>
              <a:t>veya</a:t>
            </a:r>
            <a:r>
              <a:rPr lang="en-GB" sz="2400" dirty="0"/>
              <a:t> </a:t>
            </a:r>
            <a:r>
              <a:rPr lang="en-GB" sz="2400" dirty="0" err="1"/>
              <a:t>kil</a:t>
            </a:r>
            <a:r>
              <a:rPr lang="en-GB" sz="2400" dirty="0"/>
              <a:t>/</a:t>
            </a:r>
            <a:r>
              <a:rPr lang="en-GB" sz="2400" dirty="0" err="1"/>
              <a:t>bentonit</a:t>
            </a:r>
            <a:r>
              <a:rPr lang="en-GB" sz="2400" dirty="0"/>
              <a:t> </a:t>
            </a:r>
            <a:r>
              <a:rPr lang="en-GB" sz="2400" dirty="0" err="1"/>
              <a:t>karışımları</a:t>
            </a:r>
            <a:r>
              <a:rPr lang="en-GB" sz="2400" dirty="0"/>
              <a:t> </a:t>
            </a:r>
            <a:r>
              <a:rPr lang="en-GB" sz="2400" dirty="0" err="1"/>
              <a:t>gibi</a:t>
            </a:r>
            <a:r>
              <a:rPr lang="en-GB" sz="2400" dirty="0"/>
              <a:t> </a:t>
            </a:r>
            <a:r>
              <a:rPr lang="en-GB" sz="2400" dirty="0" err="1"/>
              <a:t>katkıların</a:t>
            </a:r>
            <a:r>
              <a:rPr lang="en-GB" sz="2400" dirty="0"/>
              <a:t> </a:t>
            </a:r>
            <a:r>
              <a:rPr lang="en-GB" sz="2400" dirty="0" err="1"/>
              <a:t>eklendiği</a:t>
            </a:r>
            <a:r>
              <a:rPr lang="en-GB" sz="2400" dirty="0"/>
              <a:t> </a:t>
            </a:r>
            <a:r>
              <a:rPr lang="en-GB" sz="2400" dirty="0" err="1"/>
              <a:t>yerinde</a:t>
            </a:r>
            <a:r>
              <a:rPr lang="en-GB" sz="2400" dirty="0"/>
              <a:t> </a:t>
            </a:r>
            <a:r>
              <a:rPr lang="en-GB" sz="2400" dirty="0" err="1"/>
              <a:t>toprak</a:t>
            </a:r>
            <a:r>
              <a:rPr lang="en-GB" sz="2400" dirty="0"/>
              <a:t> </a:t>
            </a:r>
            <a:r>
              <a:rPr lang="en-GB" sz="2400" dirty="0" err="1"/>
              <a:t>olmalıdır</a:t>
            </a:r>
            <a:r>
              <a:rPr lang="en-GB" sz="2400" dirty="0"/>
              <a:t>. </a:t>
            </a:r>
            <a:r>
              <a:rPr lang="tr-TR" sz="2400" dirty="0"/>
              <a:t>G</a:t>
            </a:r>
            <a:r>
              <a:rPr lang="en-GB" sz="2400" dirty="0" err="1"/>
              <a:t>übre</a:t>
            </a:r>
            <a:r>
              <a:rPr lang="en-GB" sz="2400" dirty="0"/>
              <a:t> </a:t>
            </a:r>
            <a:r>
              <a:rPr lang="en-GB" sz="2400" dirty="0" err="1"/>
              <a:t>depolama</a:t>
            </a:r>
            <a:r>
              <a:rPr lang="en-GB" sz="2400" dirty="0"/>
              <a:t> </a:t>
            </a:r>
            <a:r>
              <a:rPr lang="en-GB" sz="2400" dirty="0" err="1"/>
              <a:t>tesis</a:t>
            </a:r>
            <a:r>
              <a:rPr lang="tr-TR" sz="2400" dirty="0"/>
              <a:t>inin çevresi </a:t>
            </a:r>
            <a:r>
              <a:rPr lang="en-GB" sz="2400" dirty="0" err="1"/>
              <a:t>sıkıştırılmış</a:t>
            </a:r>
            <a:r>
              <a:rPr lang="en-GB" sz="2400" dirty="0"/>
              <a:t> </a:t>
            </a:r>
            <a:r>
              <a:rPr lang="en-GB" sz="2400" dirty="0" err="1"/>
              <a:t>bir</a:t>
            </a:r>
            <a:r>
              <a:rPr lang="en-GB" sz="2400" dirty="0"/>
              <a:t> </a:t>
            </a:r>
            <a:r>
              <a:rPr lang="en-GB" sz="2400" dirty="0" err="1"/>
              <a:t>toprak</a:t>
            </a:r>
            <a:r>
              <a:rPr lang="en-GB" sz="2400" dirty="0"/>
              <a:t> </a:t>
            </a:r>
            <a:r>
              <a:rPr lang="en-GB" sz="2400" dirty="0" err="1"/>
              <a:t>örtüsü</a:t>
            </a:r>
            <a:r>
              <a:rPr lang="en-GB" sz="2400" dirty="0"/>
              <a:t> </a:t>
            </a:r>
            <a:r>
              <a:rPr lang="en-GB" sz="2400" dirty="0" err="1"/>
              <a:t>içermelidir</a:t>
            </a:r>
            <a:r>
              <a:rPr lang="en-GB" sz="2400" dirty="0"/>
              <a:t>. Bu, </a:t>
            </a:r>
            <a:r>
              <a:rPr lang="en-GB" sz="2400" dirty="0" err="1"/>
              <a:t>oksijen</a:t>
            </a:r>
            <a:r>
              <a:rPr lang="en-GB" sz="2400" dirty="0"/>
              <a:t> </a:t>
            </a:r>
            <a:r>
              <a:rPr lang="en-GB" sz="2400" dirty="0" err="1"/>
              <a:t>temasını</a:t>
            </a:r>
            <a:r>
              <a:rPr lang="en-GB" sz="2400" dirty="0"/>
              <a:t> </a:t>
            </a:r>
            <a:r>
              <a:rPr lang="en-GB" sz="2400" dirty="0" err="1"/>
              <a:t>azaltacak</a:t>
            </a:r>
            <a:r>
              <a:rPr lang="en-GB" sz="2400" dirty="0"/>
              <a:t> </a:t>
            </a:r>
            <a:r>
              <a:rPr lang="en-GB" sz="2400" dirty="0" err="1"/>
              <a:t>ve</a:t>
            </a:r>
            <a:r>
              <a:rPr lang="en-GB" sz="2400" dirty="0"/>
              <a:t> </a:t>
            </a:r>
            <a:r>
              <a:rPr lang="en-GB" sz="2400" dirty="0" err="1"/>
              <a:t>atmosfere</a:t>
            </a:r>
            <a:r>
              <a:rPr lang="en-GB" sz="2400" dirty="0"/>
              <a:t> </a:t>
            </a:r>
            <a:r>
              <a:rPr lang="en-GB" sz="2400" dirty="0" err="1"/>
              <a:t>kaçan</a:t>
            </a:r>
            <a:r>
              <a:rPr lang="en-GB" sz="2400" dirty="0"/>
              <a:t> </a:t>
            </a:r>
            <a:r>
              <a:rPr lang="en-GB" sz="2400" dirty="0" err="1"/>
              <a:t>ve</a:t>
            </a:r>
            <a:r>
              <a:rPr lang="en-GB" sz="2400" dirty="0"/>
              <a:t> </a:t>
            </a:r>
            <a:r>
              <a:rPr lang="en-GB" sz="2400" dirty="0" err="1"/>
              <a:t>nitratın</a:t>
            </a:r>
            <a:r>
              <a:rPr lang="en-GB" sz="2400" dirty="0"/>
              <a:t> </a:t>
            </a:r>
            <a:r>
              <a:rPr lang="en-GB" sz="2400" dirty="0" err="1"/>
              <a:t>yeraltı</a:t>
            </a:r>
            <a:r>
              <a:rPr lang="en-GB" sz="2400" dirty="0"/>
              <a:t> </a:t>
            </a:r>
            <a:r>
              <a:rPr lang="en-GB" sz="2400" dirty="0" err="1"/>
              <a:t>suyuna</a:t>
            </a:r>
            <a:r>
              <a:rPr lang="en-GB" sz="2400" dirty="0"/>
              <a:t> </a:t>
            </a:r>
            <a:r>
              <a:rPr lang="en-GB" sz="2400" dirty="0" err="1"/>
              <a:t>sızmasını</a:t>
            </a:r>
            <a:r>
              <a:rPr lang="en-GB" sz="2400" dirty="0"/>
              <a:t> </a:t>
            </a:r>
            <a:r>
              <a:rPr lang="en-GB" sz="2400" dirty="0" err="1"/>
              <a:t>azaltan</a:t>
            </a:r>
            <a:r>
              <a:rPr lang="en-GB" sz="2400" dirty="0"/>
              <a:t> </a:t>
            </a:r>
            <a:r>
              <a:rPr lang="en-GB" sz="2400" dirty="0" err="1"/>
              <a:t>nitratın</a:t>
            </a:r>
            <a:r>
              <a:rPr lang="en-GB" sz="2400" dirty="0"/>
              <a:t> </a:t>
            </a:r>
            <a:r>
              <a:rPr lang="en-GB" sz="2400" dirty="0" err="1"/>
              <a:t>nitrojen</a:t>
            </a:r>
            <a:r>
              <a:rPr lang="en-GB" sz="2400" dirty="0"/>
              <a:t> </a:t>
            </a:r>
            <a:r>
              <a:rPr lang="en-GB" sz="2400" dirty="0" err="1"/>
              <a:t>gazına</a:t>
            </a:r>
            <a:r>
              <a:rPr lang="en-GB" sz="2400" dirty="0"/>
              <a:t> </a:t>
            </a:r>
            <a:r>
              <a:rPr lang="en-GB" sz="2400" dirty="0" err="1"/>
              <a:t>mikrobiyal</a:t>
            </a:r>
            <a:r>
              <a:rPr lang="en-GB" sz="2400" dirty="0"/>
              <a:t> </a:t>
            </a:r>
            <a:r>
              <a:rPr lang="en-GB" sz="2400" dirty="0" err="1"/>
              <a:t>dönüşümünü</a:t>
            </a:r>
            <a:r>
              <a:rPr lang="en-GB" sz="2400" dirty="0"/>
              <a:t> </a:t>
            </a:r>
            <a:r>
              <a:rPr lang="en-GB" sz="2400" dirty="0" err="1"/>
              <a:t>destekleyen</a:t>
            </a:r>
            <a:r>
              <a:rPr lang="en-GB" sz="2400" dirty="0"/>
              <a:t> </a:t>
            </a:r>
            <a:r>
              <a:rPr lang="en-GB" sz="2400" dirty="0" err="1"/>
              <a:t>aerobik</a:t>
            </a:r>
            <a:r>
              <a:rPr lang="en-GB" sz="2400" dirty="0"/>
              <a:t> </a:t>
            </a:r>
            <a:r>
              <a:rPr lang="en-GB" sz="2400" dirty="0" err="1"/>
              <a:t>ayrışmayı</a:t>
            </a:r>
            <a:r>
              <a:rPr lang="en-GB" sz="2400" dirty="0"/>
              <a:t> </a:t>
            </a:r>
            <a:r>
              <a:rPr lang="en-GB" sz="2400" dirty="0" err="1"/>
              <a:t>azaltacaktır</a:t>
            </a:r>
            <a:r>
              <a:rPr lang="en-GB" sz="2400" dirty="0"/>
              <a:t>. Karst</a:t>
            </a:r>
            <a:r>
              <a:rPr lang="tr-TR" sz="2400" dirty="0" err="1"/>
              <a:t>ik</a:t>
            </a:r>
            <a:r>
              <a:rPr lang="en-GB" sz="2400" dirty="0"/>
              <a:t> </a:t>
            </a:r>
            <a:r>
              <a:rPr lang="en-GB" sz="2400" dirty="0" err="1"/>
              <a:t>topografyası</a:t>
            </a:r>
            <a:r>
              <a:rPr lang="en-GB" sz="2400" dirty="0"/>
              <a:t> </a:t>
            </a:r>
            <a:r>
              <a:rPr lang="en-GB" sz="2400" dirty="0" err="1"/>
              <a:t>durumunda</a:t>
            </a:r>
            <a:r>
              <a:rPr lang="en-GB" sz="2400" dirty="0"/>
              <a:t>, </a:t>
            </a:r>
            <a:r>
              <a:rPr lang="en-GB" sz="2400" dirty="0" err="1"/>
              <a:t>tesis</a:t>
            </a:r>
            <a:r>
              <a:rPr lang="en-GB" sz="2400" dirty="0"/>
              <a:t>, </a:t>
            </a:r>
            <a:r>
              <a:rPr lang="en-GB" sz="2400" dirty="0" err="1"/>
              <a:t>depolanan</a:t>
            </a:r>
            <a:r>
              <a:rPr lang="en-GB" sz="2400" dirty="0"/>
              <a:t> </a:t>
            </a:r>
            <a:r>
              <a:rPr lang="en-GB" sz="2400" dirty="0" err="1"/>
              <a:t>malzemenin</a:t>
            </a:r>
            <a:r>
              <a:rPr lang="en-GB" sz="2400" dirty="0"/>
              <a:t> </a:t>
            </a:r>
            <a:r>
              <a:rPr lang="en-GB" sz="2400" dirty="0" err="1"/>
              <a:t>yeraltı</a:t>
            </a:r>
            <a:r>
              <a:rPr lang="en-GB" sz="2400" dirty="0"/>
              <a:t> </a:t>
            </a:r>
            <a:r>
              <a:rPr lang="en-GB" sz="2400" dirty="0" err="1"/>
              <a:t>sularına</a:t>
            </a:r>
            <a:r>
              <a:rPr lang="en-GB" sz="2400" dirty="0"/>
              <a:t> </a:t>
            </a:r>
            <a:r>
              <a:rPr lang="en-GB" sz="2400" dirty="0" err="1"/>
              <a:t>sızmasını</a:t>
            </a:r>
            <a:r>
              <a:rPr lang="en-GB" sz="2400" dirty="0"/>
              <a:t> </a:t>
            </a:r>
            <a:r>
              <a:rPr lang="en-GB" sz="2400" dirty="0" err="1"/>
              <a:t>önlemek</a:t>
            </a:r>
            <a:r>
              <a:rPr lang="en-GB" sz="2400" dirty="0"/>
              <a:t> </a:t>
            </a:r>
            <a:r>
              <a:rPr lang="en-GB" sz="2400" dirty="0" err="1"/>
              <a:t>için</a:t>
            </a:r>
            <a:r>
              <a:rPr lang="en-GB" sz="2400" dirty="0"/>
              <a:t> </a:t>
            </a:r>
            <a:r>
              <a:rPr lang="en-GB" sz="2400" dirty="0" err="1"/>
              <a:t>beton</a:t>
            </a:r>
            <a:r>
              <a:rPr lang="en-GB" sz="2400" dirty="0"/>
              <a:t> </a:t>
            </a:r>
            <a:r>
              <a:rPr lang="en-GB" sz="2400" dirty="0" err="1"/>
              <a:t>veya</a:t>
            </a:r>
            <a:r>
              <a:rPr lang="en-GB" sz="2400" dirty="0"/>
              <a:t> </a:t>
            </a:r>
            <a:r>
              <a:rPr lang="en-GB" sz="2400" dirty="0" err="1"/>
              <a:t>çelik</a:t>
            </a:r>
            <a:r>
              <a:rPr lang="en-GB" sz="2400" dirty="0"/>
              <a:t> </a:t>
            </a:r>
            <a:r>
              <a:rPr lang="en-GB" sz="2400" dirty="0" err="1"/>
              <a:t>gibi</a:t>
            </a:r>
            <a:r>
              <a:rPr lang="en-GB" sz="2400" dirty="0"/>
              <a:t> </a:t>
            </a:r>
            <a:r>
              <a:rPr lang="en-GB" sz="2400" dirty="0" err="1"/>
              <a:t>sert</a:t>
            </a:r>
            <a:r>
              <a:rPr lang="en-GB" sz="2400" dirty="0"/>
              <a:t> </a:t>
            </a:r>
            <a:r>
              <a:rPr lang="en-GB" sz="2400" dirty="0" err="1"/>
              <a:t>bir</a:t>
            </a:r>
            <a:r>
              <a:rPr lang="en-GB" sz="2400" dirty="0"/>
              <a:t> </a:t>
            </a:r>
            <a:r>
              <a:rPr lang="en-GB" sz="2400" dirty="0" err="1"/>
              <a:t>malzeme</a:t>
            </a:r>
            <a:r>
              <a:rPr lang="en-GB" sz="2400" dirty="0"/>
              <a:t> </a:t>
            </a:r>
            <a:r>
              <a:rPr lang="en-GB" sz="2400" dirty="0" err="1"/>
              <a:t>kullanılarak</a:t>
            </a:r>
            <a:r>
              <a:rPr lang="en-GB" sz="2400" dirty="0"/>
              <a:t> </a:t>
            </a:r>
            <a:r>
              <a:rPr lang="en-GB" sz="2400" dirty="0" err="1"/>
              <a:t>inşa</a:t>
            </a:r>
            <a:r>
              <a:rPr lang="en-GB" sz="2400" dirty="0"/>
              <a:t> </a:t>
            </a:r>
            <a:r>
              <a:rPr lang="en-GB" sz="2400" dirty="0" err="1"/>
              <a:t>edilmelidir</a:t>
            </a:r>
            <a:r>
              <a:rPr lang="tr-TR" sz="2400" dirty="0"/>
              <a:t>.</a:t>
            </a:r>
            <a:endParaRPr lang="en-GB" sz="2400" dirty="0"/>
          </a:p>
          <a:p>
            <a:pPr algn="just"/>
            <a:endParaRPr lang="en-GB" sz="2400" dirty="0"/>
          </a:p>
        </p:txBody>
      </p:sp>
    </p:spTree>
    <p:extLst>
      <p:ext uri="{BB962C8B-B14F-4D97-AF65-F5344CB8AC3E}">
        <p14:creationId xmlns:p14="http://schemas.microsoft.com/office/powerpoint/2010/main" val="11012216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CD13FA1-0586-46F4-AB86-F5912C9D9A6E}"/>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155BDDB7-4B16-4D7C-B8F1-B23A0416FF56}"/>
              </a:ext>
            </a:extLst>
          </p:cNvPr>
          <p:cNvSpPr>
            <a:spLocks noGrp="1"/>
          </p:cNvSpPr>
          <p:nvPr>
            <p:ph idx="1"/>
          </p:nvPr>
        </p:nvSpPr>
        <p:spPr>
          <a:xfrm>
            <a:off x="609600" y="1954764"/>
            <a:ext cx="10972800" cy="4525963"/>
          </a:xfrm>
        </p:spPr>
        <p:txBody>
          <a:bodyPr/>
          <a:lstStyle/>
          <a:p>
            <a:pPr algn="just"/>
            <a:r>
              <a:rPr lang="en-GB" sz="2800" dirty="0" err="1"/>
              <a:t>Gübre</a:t>
            </a:r>
            <a:r>
              <a:rPr lang="en-GB" sz="2800" dirty="0"/>
              <a:t> </a:t>
            </a:r>
            <a:r>
              <a:rPr lang="en-GB" sz="2800" dirty="0" err="1"/>
              <a:t>depola</a:t>
            </a:r>
            <a:r>
              <a:rPr lang="tr-TR" sz="2800" dirty="0" err="1"/>
              <a:t>rının</a:t>
            </a:r>
            <a:r>
              <a:rPr lang="tr-TR" sz="2800" dirty="0"/>
              <a:t> </a:t>
            </a:r>
            <a:r>
              <a:rPr lang="en-GB" sz="2800" dirty="0" err="1"/>
              <a:t>yeri</a:t>
            </a:r>
            <a:r>
              <a:rPr lang="tr-TR" sz="2800" dirty="0"/>
              <a:t> için;</a:t>
            </a:r>
            <a:r>
              <a:rPr lang="en-GB" sz="2800" dirty="0"/>
              <a:t> </a:t>
            </a:r>
            <a:r>
              <a:rPr lang="en-GB" sz="2800" dirty="0" err="1"/>
              <a:t>jeolojik</a:t>
            </a:r>
            <a:r>
              <a:rPr lang="en-GB" sz="2800" dirty="0"/>
              <a:t> </a:t>
            </a:r>
            <a:r>
              <a:rPr lang="en-GB" sz="2800" dirty="0" err="1"/>
              <a:t>yapı</a:t>
            </a:r>
            <a:r>
              <a:rPr lang="en-GB" sz="2800" dirty="0"/>
              <a:t>, </a:t>
            </a:r>
            <a:r>
              <a:rPr lang="en-GB" sz="2800" dirty="0" err="1"/>
              <a:t>toprak</a:t>
            </a:r>
            <a:r>
              <a:rPr lang="en-GB" sz="2800" dirty="0"/>
              <a:t> </a:t>
            </a:r>
            <a:r>
              <a:rPr lang="tr-TR" sz="2800" dirty="0"/>
              <a:t>yapısı</a:t>
            </a:r>
            <a:r>
              <a:rPr lang="en-GB" sz="2800" dirty="0"/>
              <a:t>, </a:t>
            </a:r>
            <a:r>
              <a:rPr lang="en-GB" sz="2800" dirty="0" err="1"/>
              <a:t>su</a:t>
            </a:r>
            <a:r>
              <a:rPr lang="en-GB" sz="2800" dirty="0"/>
              <a:t> </a:t>
            </a:r>
            <a:r>
              <a:rPr lang="en-GB" sz="2800" dirty="0" err="1"/>
              <a:t>tablası</a:t>
            </a:r>
            <a:r>
              <a:rPr lang="en-GB" sz="2800" dirty="0"/>
              <a:t> </a:t>
            </a:r>
            <a:r>
              <a:rPr lang="en-GB" sz="2800" dirty="0" err="1"/>
              <a:t>derinliği</a:t>
            </a:r>
            <a:r>
              <a:rPr lang="en-GB" sz="2800" dirty="0"/>
              <a:t> </a:t>
            </a:r>
            <a:r>
              <a:rPr lang="en-GB" sz="2800" dirty="0" err="1"/>
              <a:t>ve</a:t>
            </a:r>
            <a:r>
              <a:rPr lang="en-GB" sz="2800" dirty="0"/>
              <a:t> </a:t>
            </a:r>
            <a:r>
              <a:rPr lang="en-GB" sz="2800" dirty="0" err="1"/>
              <a:t>ana</a:t>
            </a:r>
            <a:r>
              <a:rPr lang="en-GB" sz="2800" dirty="0"/>
              <a:t> </a:t>
            </a:r>
            <a:r>
              <a:rPr lang="en-GB" sz="2800" dirty="0" err="1"/>
              <a:t>kayaya</a:t>
            </a:r>
            <a:r>
              <a:rPr lang="en-GB" sz="2800" dirty="0"/>
              <a:t> </a:t>
            </a:r>
            <a:r>
              <a:rPr lang="en-GB" sz="2800" dirty="0" err="1"/>
              <a:t>kadar</a:t>
            </a:r>
            <a:r>
              <a:rPr lang="en-GB" sz="2800" dirty="0"/>
              <a:t> </a:t>
            </a:r>
            <a:r>
              <a:rPr lang="en-GB" sz="2800" dirty="0" err="1"/>
              <a:t>olan</a:t>
            </a:r>
            <a:r>
              <a:rPr lang="en-GB" sz="2800" dirty="0"/>
              <a:t> </a:t>
            </a:r>
            <a:r>
              <a:rPr lang="en-GB" sz="2800" dirty="0" err="1"/>
              <a:t>derinliği</a:t>
            </a:r>
            <a:r>
              <a:rPr lang="en-GB" sz="2800" dirty="0"/>
              <a:t> </a:t>
            </a:r>
            <a:r>
              <a:rPr lang="en-GB" sz="2800" dirty="0" err="1"/>
              <a:t>dikkate</a:t>
            </a:r>
            <a:r>
              <a:rPr lang="en-GB" sz="2800" dirty="0"/>
              <a:t> al</a:t>
            </a:r>
            <a:r>
              <a:rPr lang="tr-TR" sz="2800" dirty="0" err="1"/>
              <a:t>ın</a:t>
            </a:r>
            <a:r>
              <a:rPr lang="en-GB" sz="2800" dirty="0" err="1"/>
              <a:t>malıdır</a:t>
            </a:r>
            <a:r>
              <a:rPr lang="en-GB" sz="2800" dirty="0"/>
              <a:t>. Bir </a:t>
            </a:r>
            <a:r>
              <a:rPr lang="en-GB" sz="2800" dirty="0" err="1"/>
              <a:t>depolama</a:t>
            </a:r>
            <a:r>
              <a:rPr lang="en-GB" sz="2800" dirty="0"/>
              <a:t> </a:t>
            </a:r>
            <a:r>
              <a:rPr lang="en-GB" sz="2800" dirty="0" err="1"/>
              <a:t>tesisi</a:t>
            </a:r>
            <a:r>
              <a:rPr lang="en-GB" sz="2800" dirty="0"/>
              <a:t> </a:t>
            </a:r>
            <a:r>
              <a:rPr lang="tr-TR" sz="2800" dirty="0"/>
              <a:t>sığ</a:t>
            </a:r>
            <a:r>
              <a:rPr lang="en-GB" sz="2800" dirty="0"/>
              <a:t>, </a:t>
            </a:r>
            <a:r>
              <a:rPr lang="en-GB" sz="2800" dirty="0" err="1"/>
              <a:t>kaba</a:t>
            </a:r>
            <a:r>
              <a:rPr lang="en-GB" sz="2800" dirty="0"/>
              <a:t> </a:t>
            </a:r>
            <a:r>
              <a:rPr lang="tr-TR" sz="2800" dirty="0" err="1"/>
              <a:t>daneli</a:t>
            </a:r>
            <a:r>
              <a:rPr lang="tr-TR" sz="2800" dirty="0"/>
              <a:t>,</a:t>
            </a:r>
            <a:r>
              <a:rPr lang="en-GB" sz="2800" dirty="0"/>
              <a:t> </a:t>
            </a:r>
            <a:r>
              <a:rPr lang="en-GB" sz="2800" dirty="0" err="1"/>
              <a:t>geçirgen</a:t>
            </a:r>
            <a:r>
              <a:rPr lang="en-GB" sz="2800" dirty="0"/>
              <a:t> </a:t>
            </a:r>
            <a:r>
              <a:rPr lang="en-GB" sz="2800" dirty="0" err="1"/>
              <a:t>topraklı</a:t>
            </a:r>
            <a:r>
              <a:rPr lang="en-GB" sz="2800" dirty="0"/>
              <a:t>, </a:t>
            </a:r>
            <a:r>
              <a:rPr lang="en-GB" sz="2800" dirty="0" err="1"/>
              <a:t>kum</a:t>
            </a:r>
            <a:r>
              <a:rPr lang="en-GB" sz="2800" dirty="0"/>
              <a:t> </a:t>
            </a:r>
            <a:r>
              <a:rPr lang="en-GB" sz="2800" dirty="0" err="1"/>
              <a:t>veya</a:t>
            </a:r>
            <a:r>
              <a:rPr lang="en-GB" sz="2800" dirty="0"/>
              <a:t> </a:t>
            </a:r>
            <a:r>
              <a:rPr lang="en-GB" sz="2800" dirty="0" err="1"/>
              <a:t>çakıllı</a:t>
            </a:r>
            <a:r>
              <a:rPr lang="en-GB" sz="2800" dirty="0"/>
              <a:t> </a:t>
            </a:r>
            <a:r>
              <a:rPr lang="en-GB" sz="2800" dirty="0" err="1"/>
              <a:t>akiferlerin</a:t>
            </a:r>
            <a:r>
              <a:rPr lang="en-GB" sz="2800" dirty="0"/>
              <a:t> </a:t>
            </a:r>
            <a:r>
              <a:rPr lang="en-GB" sz="2800" dirty="0" err="1"/>
              <a:t>üzerinde</a:t>
            </a:r>
            <a:r>
              <a:rPr lang="en-GB" sz="2800" dirty="0"/>
              <a:t> </a:t>
            </a:r>
            <a:r>
              <a:rPr lang="en-GB" sz="2800" dirty="0" err="1"/>
              <a:t>kuruluysa</a:t>
            </a:r>
            <a:r>
              <a:rPr lang="en-GB" sz="2800" dirty="0"/>
              <a:t>, </a:t>
            </a:r>
            <a:r>
              <a:rPr lang="en-GB" sz="2800" dirty="0" err="1"/>
              <a:t>su</a:t>
            </a:r>
            <a:r>
              <a:rPr lang="en-GB" sz="2800" dirty="0"/>
              <a:t> </a:t>
            </a:r>
            <a:r>
              <a:rPr lang="en-GB" sz="2800" dirty="0" err="1"/>
              <a:t>tablası</a:t>
            </a:r>
            <a:r>
              <a:rPr lang="en-GB" sz="2800" dirty="0"/>
              <a:t> </a:t>
            </a:r>
            <a:r>
              <a:rPr lang="en-GB" sz="2800" dirty="0" err="1"/>
              <a:t>yüzeyde</a:t>
            </a:r>
            <a:r>
              <a:rPr lang="en-GB" sz="2800" dirty="0"/>
              <a:t> </a:t>
            </a:r>
            <a:r>
              <a:rPr lang="en-GB" sz="2800" dirty="0" err="1"/>
              <a:t>veya</a:t>
            </a:r>
            <a:r>
              <a:rPr lang="en-GB" sz="2800" dirty="0"/>
              <a:t> </a:t>
            </a:r>
            <a:r>
              <a:rPr lang="en-GB" sz="2800" dirty="0" err="1"/>
              <a:t>yüzeye</a:t>
            </a:r>
            <a:r>
              <a:rPr lang="en-GB" sz="2800" dirty="0"/>
              <a:t> </a:t>
            </a:r>
            <a:r>
              <a:rPr lang="en-GB" sz="2800" dirty="0" err="1"/>
              <a:t>yakınsa</a:t>
            </a:r>
            <a:r>
              <a:rPr lang="en-GB" sz="2800" dirty="0"/>
              <a:t> </a:t>
            </a:r>
            <a:r>
              <a:rPr lang="en-GB" sz="2800" dirty="0" err="1"/>
              <a:t>veya</a:t>
            </a:r>
            <a:r>
              <a:rPr lang="en-GB" sz="2800" dirty="0"/>
              <a:t> </a:t>
            </a:r>
            <a:r>
              <a:rPr lang="en-GB" sz="2800" dirty="0" err="1"/>
              <a:t>çatlaklı</a:t>
            </a:r>
            <a:r>
              <a:rPr lang="en-GB" sz="2800" dirty="0"/>
              <a:t> </a:t>
            </a:r>
            <a:r>
              <a:rPr lang="en-GB" sz="2800" dirty="0" err="1"/>
              <a:t>ana</a:t>
            </a:r>
            <a:r>
              <a:rPr lang="en-GB" sz="2800" dirty="0"/>
              <a:t> kaya/</a:t>
            </a:r>
            <a:r>
              <a:rPr lang="en-GB" sz="2800" dirty="0" err="1"/>
              <a:t>karstik</a:t>
            </a:r>
            <a:r>
              <a:rPr lang="en-GB" sz="2800" dirty="0"/>
              <a:t> </a:t>
            </a:r>
            <a:r>
              <a:rPr lang="en-GB" sz="2800" dirty="0" err="1"/>
              <a:t>arazi</a:t>
            </a:r>
            <a:r>
              <a:rPr lang="en-GB" sz="2800" dirty="0"/>
              <a:t> </a:t>
            </a:r>
            <a:r>
              <a:rPr lang="en-GB" sz="2800" dirty="0" err="1"/>
              <a:t>içindeyse</a:t>
            </a:r>
            <a:r>
              <a:rPr lang="en-GB" sz="2800" dirty="0"/>
              <a:t>, </a:t>
            </a:r>
            <a:r>
              <a:rPr lang="tr-TR" sz="2800" dirty="0"/>
              <a:t>bu koşulda, </a:t>
            </a:r>
            <a:r>
              <a:rPr lang="en-GB" sz="2800" dirty="0" err="1"/>
              <a:t>hayvan</a:t>
            </a:r>
            <a:r>
              <a:rPr lang="en-GB" sz="2800" dirty="0"/>
              <a:t> </a:t>
            </a:r>
            <a:r>
              <a:rPr lang="tr-TR" sz="2800" dirty="0"/>
              <a:t>gübreleri</a:t>
            </a:r>
            <a:r>
              <a:rPr lang="en-GB" sz="2800" dirty="0"/>
              <a:t> </a:t>
            </a:r>
            <a:r>
              <a:rPr lang="en-GB" sz="2800" dirty="0" err="1"/>
              <a:t>yeraltı</a:t>
            </a:r>
            <a:r>
              <a:rPr lang="en-GB" sz="2800" dirty="0"/>
              <a:t> </a:t>
            </a:r>
            <a:r>
              <a:rPr lang="en-GB" sz="2800" dirty="0" err="1"/>
              <a:t>suyunu</a:t>
            </a:r>
            <a:r>
              <a:rPr lang="en-GB" sz="2800" dirty="0"/>
              <a:t> </a:t>
            </a:r>
            <a:r>
              <a:rPr lang="en-GB" sz="2800" dirty="0" err="1"/>
              <a:t>kolaylıkla</a:t>
            </a:r>
            <a:r>
              <a:rPr lang="en-GB" sz="2800" dirty="0"/>
              <a:t> </a:t>
            </a:r>
            <a:r>
              <a:rPr lang="en-GB" sz="2800" dirty="0" err="1"/>
              <a:t>kirletebilir</a:t>
            </a:r>
            <a:r>
              <a:rPr lang="en-GB" sz="2800" dirty="0"/>
              <a:t>.</a:t>
            </a:r>
            <a:r>
              <a:rPr lang="tr-TR" sz="2800" dirty="0"/>
              <a:t> </a:t>
            </a:r>
            <a:r>
              <a:rPr lang="en-GB" sz="2800" dirty="0"/>
              <a:t>Bu </a:t>
            </a:r>
            <a:r>
              <a:rPr lang="en-GB" sz="2800" dirty="0" err="1"/>
              <a:t>nedenle</a:t>
            </a:r>
            <a:r>
              <a:rPr lang="en-GB" sz="2800" dirty="0"/>
              <a:t>, </a:t>
            </a:r>
            <a:r>
              <a:rPr lang="tr-TR" sz="2800" dirty="0"/>
              <a:t>alanın</a:t>
            </a:r>
            <a:r>
              <a:rPr lang="en-GB" sz="2800" dirty="0"/>
              <a:t> </a:t>
            </a:r>
            <a:r>
              <a:rPr lang="en-GB" sz="2800" dirty="0" err="1"/>
              <a:t>depolamaya</a:t>
            </a:r>
            <a:r>
              <a:rPr lang="en-GB" sz="2800" dirty="0"/>
              <a:t> </a:t>
            </a:r>
            <a:r>
              <a:rPr lang="en-GB" sz="2800" dirty="0" err="1"/>
              <a:t>uygun</a:t>
            </a:r>
            <a:r>
              <a:rPr lang="en-GB" sz="2800" dirty="0"/>
              <a:t> </a:t>
            </a:r>
            <a:r>
              <a:rPr lang="en-GB" sz="2800" dirty="0" err="1"/>
              <a:t>olduğundan</a:t>
            </a:r>
            <a:r>
              <a:rPr lang="en-GB" sz="2800" dirty="0"/>
              <a:t> </a:t>
            </a:r>
            <a:r>
              <a:rPr lang="en-GB" sz="2800" dirty="0" err="1"/>
              <a:t>emin</a:t>
            </a:r>
            <a:r>
              <a:rPr lang="en-GB" sz="2800" dirty="0"/>
              <a:t> </a:t>
            </a:r>
            <a:r>
              <a:rPr lang="en-GB" sz="2800" dirty="0" err="1"/>
              <a:t>olmak</a:t>
            </a:r>
            <a:r>
              <a:rPr lang="en-GB" sz="2800" dirty="0"/>
              <a:t> </a:t>
            </a:r>
            <a:r>
              <a:rPr lang="en-GB" sz="2800" dirty="0" err="1"/>
              <a:t>için</a:t>
            </a:r>
            <a:r>
              <a:rPr lang="en-GB" sz="2800" dirty="0"/>
              <a:t> </a:t>
            </a:r>
            <a:r>
              <a:rPr lang="en-GB" sz="2800" dirty="0" err="1"/>
              <a:t>sahanın</a:t>
            </a:r>
            <a:r>
              <a:rPr lang="en-GB" sz="2800" dirty="0"/>
              <a:t> </a:t>
            </a:r>
            <a:r>
              <a:rPr lang="en-GB" sz="2800" dirty="0" err="1"/>
              <a:t>hidrojeolojik</a:t>
            </a:r>
            <a:r>
              <a:rPr lang="en-GB" sz="2800" dirty="0"/>
              <a:t> </a:t>
            </a:r>
            <a:r>
              <a:rPr lang="en-GB" sz="2800" dirty="0" err="1"/>
              <a:t>özellikleri</a:t>
            </a:r>
            <a:r>
              <a:rPr lang="en-GB" sz="2800" dirty="0"/>
              <a:t> </a:t>
            </a:r>
            <a:r>
              <a:rPr lang="en-GB" sz="2800" dirty="0" err="1"/>
              <a:t>değerlendirilmelidir</a:t>
            </a:r>
            <a:r>
              <a:rPr lang="tr-TR" sz="2800" dirty="0"/>
              <a:t>. </a:t>
            </a:r>
            <a:endParaRPr lang="en-GB" sz="2800" dirty="0"/>
          </a:p>
          <a:p>
            <a:pPr algn="just"/>
            <a:endParaRPr lang="en-GB" sz="2800" dirty="0"/>
          </a:p>
        </p:txBody>
      </p:sp>
    </p:spTree>
    <p:extLst>
      <p:ext uri="{BB962C8B-B14F-4D97-AF65-F5344CB8AC3E}">
        <p14:creationId xmlns:p14="http://schemas.microsoft.com/office/powerpoint/2010/main" val="3240179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73633B8-892A-4695-A43A-7FB1209D79F6}"/>
              </a:ext>
            </a:extLst>
          </p:cNvPr>
          <p:cNvSpPr>
            <a:spLocks noGrp="1"/>
          </p:cNvSpPr>
          <p:nvPr>
            <p:ph type="title"/>
          </p:nvPr>
        </p:nvSpPr>
        <p:spPr/>
        <p:txBody>
          <a:bodyPr/>
          <a:lstStyle/>
          <a:p>
            <a:endParaRPr lang="en-GB"/>
          </a:p>
        </p:txBody>
      </p:sp>
      <p:sp>
        <p:nvSpPr>
          <p:cNvPr id="4" name="İçerik Yer Tutucusu 2">
            <a:extLst>
              <a:ext uri="{FF2B5EF4-FFF2-40B4-BE49-F238E27FC236}">
                <a16:creationId xmlns:a16="http://schemas.microsoft.com/office/drawing/2014/main" id="{09C6294C-4DCA-4308-B6FD-B607290385E8}"/>
              </a:ext>
            </a:extLst>
          </p:cNvPr>
          <p:cNvSpPr>
            <a:spLocks noGrp="1"/>
          </p:cNvSpPr>
          <p:nvPr>
            <p:ph idx="1"/>
          </p:nvPr>
        </p:nvSpPr>
        <p:spPr>
          <a:xfrm>
            <a:off x="609600" y="2057399"/>
            <a:ext cx="10972800" cy="4525963"/>
          </a:xfrm>
        </p:spPr>
        <p:txBody>
          <a:bodyPr>
            <a:normAutofit fontScale="92500" lnSpcReduction="20000"/>
          </a:bodyPr>
          <a:lstStyle/>
          <a:p>
            <a:pPr algn="just"/>
            <a:r>
              <a:rPr lang="en-GB" dirty="0" err="1"/>
              <a:t>Gübre</a:t>
            </a:r>
            <a:r>
              <a:rPr lang="en-GB" dirty="0"/>
              <a:t> </a:t>
            </a:r>
            <a:r>
              <a:rPr lang="en-GB" dirty="0" err="1"/>
              <a:t>deposu</a:t>
            </a:r>
            <a:r>
              <a:rPr lang="tr-TR" dirty="0"/>
              <a:t>,</a:t>
            </a:r>
            <a:r>
              <a:rPr lang="en-GB" dirty="0"/>
              <a:t> </a:t>
            </a:r>
            <a:r>
              <a:rPr lang="en-GB" dirty="0" err="1"/>
              <a:t>içme</a:t>
            </a:r>
            <a:r>
              <a:rPr lang="en-GB" dirty="0"/>
              <a:t> </a:t>
            </a:r>
            <a:r>
              <a:rPr lang="en-GB" dirty="0" err="1"/>
              <a:t>suyu</a:t>
            </a:r>
            <a:r>
              <a:rPr lang="en-GB" dirty="0"/>
              <a:t> </a:t>
            </a:r>
            <a:r>
              <a:rPr lang="en-GB" dirty="0" err="1"/>
              <a:t>kaynaklarına</a:t>
            </a:r>
            <a:r>
              <a:rPr lang="en-GB" dirty="0"/>
              <a:t> </a:t>
            </a:r>
            <a:r>
              <a:rPr lang="en-GB" dirty="0" err="1"/>
              <a:t>veya</a:t>
            </a:r>
            <a:r>
              <a:rPr lang="en-GB" dirty="0"/>
              <a:t> </a:t>
            </a:r>
            <a:r>
              <a:rPr lang="en-GB" dirty="0" err="1"/>
              <a:t>kuyulara</a:t>
            </a:r>
            <a:r>
              <a:rPr lang="en-GB" dirty="0"/>
              <a:t> </a:t>
            </a:r>
            <a:r>
              <a:rPr lang="en-GB" dirty="0" err="1"/>
              <a:t>yakınsa</a:t>
            </a:r>
            <a:r>
              <a:rPr lang="en-GB" dirty="0"/>
              <a:t>, </a:t>
            </a:r>
            <a:r>
              <a:rPr lang="en-GB" dirty="0" err="1"/>
              <a:t>gübre</a:t>
            </a:r>
            <a:r>
              <a:rPr lang="en-GB" dirty="0"/>
              <a:t> </a:t>
            </a:r>
            <a:r>
              <a:rPr lang="en-GB" dirty="0" err="1"/>
              <a:t>sızıntı</a:t>
            </a:r>
            <a:r>
              <a:rPr lang="en-GB" dirty="0"/>
              <a:t> </a:t>
            </a:r>
            <a:r>
              <a:rPr lang="en-GB" dirty="0" err="1"/>
              <a:t>suyuyla</a:t>
            </a:r>
            <a:r>
              <a:rPr lang="en-GB" dirty="0"/>
              <a:t> </a:t>
            </a:r>
            <a:r>
              <a:rPr lang="en-GB" dirty="0" err="1"/>
              <a:t>potansiyel</a:t>
            </a:r>
            <a:r>
              <a:rPr lang="en-GB" dirty="0"/>
              <a:t> </a:t>
            </a:r>
            <a:r>
              <a:rPr lang="en-GB" dirty="0" err="1"/>
              <a:t>yeraltı</a:t>
            </a:r>
            <a:r>
              <a:rPr lang="en-GB" dirty="0"/>
              <a:t> </a:t>
            </a:r>
            <a:r>
              <a:rPr lang="en-GB" dirty="0" err="1"/>
              <a:t>suyu</a:t>
            </a:r>
            <a:r>
              <a:rPr lang="en-GB" dirty="0"/>
              <a:t> </a:t>
            </a:r>
            <a:r>
              <a:rPr lang="tr-TR" dirty="0"/>
              <a:t>kirliliği tehlikesi artacaktır</a:t>
            </a:r>
            <a:r>
              <a:rPr lang="en-GB" dirty="0"/>
              <a:t>. Bu </a:t>
            </a:r>
            <a:r>
              <a:rPr lang="en-GB" dirty="0" err="1"/>
              <a:t>riski</a:t>
            </a:r>
            <a:r>
              <a:rPr lang="en-GB" dirty="0"/>
              <a:t> </a:t>
            </a:r>
            <a:r>
              <a:rPr lang="en-GB" dirty="0" err="1"/>
              <a:t>en</a:t>
            </a:r>
            <a:r>
              <a:rPr lang="en-GB" dirty="0"/>
              <a:t> </a:t>
            </a:r>
            <a:r>
              <a:rPr lang="en-GB" dirty="0" err="1"/>
              <a:t>aza</a:t>
            </a:r>
            <a:r>
              <a:rPr lang="en-GB" dirty="0"/>
              <a:t> </a:t>
            </a:r>
            <a:r>
              <a:rPr lang="en-GB" dirty="0" err="1"/>
              <a:t>indirmek</a:t>
            </a:r>
            <a:r>
              <a:rPr lang="en-GB" dirty="0"/>
              <a:t> </a:t>
            </a:r>
            <a:r>
              <a:rPr lang="en-GB" dirty="0" err="1"/>
              <a:t>için</a:t>
            </a:r>
            <a:r>
              <a:rPr lang="en-GB" dirty="0"/>
              <a:t>, </a:t>
            </a:r>
            <a:r>
              <a:rPr lang="en-GB" dirty="0" err="1"/>
              <a:t>tüm</a:t>
            </a:r>
            <a:r>
              <a:rPr lang="en-GB" dirty="0"/>
              <a:t> </a:t>
            </a:r>
            <a:r>
              <a:rPr lang="en-GB" dirty="0" err="1"/>
              <a:t>gübre</a:t>
            </a:r>
            <a:r>
              <a:rPr lang="en-GB" dirty="0"/>
              <a:t> </a:t>
            </a:r>
            <a:r>
              <a:rPr lang="en-GB" dirty="0" err="1"/>
              <a:t>depoları</a:t>
            </a:r>
            <a:r>
              <a:rPr lang="en-GB" dirty="0"/>
              <a:t> her </a:t>
            </a:r>
            <a:r>
              <a:rPr lang="en-GB" dirty="0" err="1"/>
              <a:t>kuyuya</a:t>
            </a:r>
            <a:r>
              <a:rPr lang="en-GB" dirty="0"/>
              <a:t> </a:t>
            </a:r>
            <a:r>
              <a:rPr lang="en-GB" dirty="0" err="1"/>
              <a:t>göre</a:t>
            </a:r>
            <a:r>
              <a:rPr lang="tr-TR" dirty="0"/>
              <a:t> </a:t>
            </a:r>
            <a:r>
              <a:rPr lang="en-GB" dirty="0"/>
              <a:t>minimum</a:t>
            </a:r>
            <a:r>
              <a:rPr lang="tr-TR" dirty="0"/>
              <a:t> </a:t>
            </a:r>
            <a:r>
              <a:rPr lang="en-GB" dirty="0" err="1"/>
              <a:t>mesafelere</a:t>
            </a:r>
            <a:r>
              <a:rPr lang="en-GB" dirty="0"/>
              <a:t> </a:t>
            </a:r>
            <a:r>
              <a:rPr lang="en-GB" dirty="0" err="1"/>
              <a:t>yerleştirilmelidir</a:t>
            </a:r>
            <a:r>
              <a:rPr lang="en-GB" dirty="0"/>
              <a:t>. </a:t>
            </a:r>
            <a:r>
              <a:rPr lang="tr-TR" dirty="0"/>
              <a:t>M</a:t>
            </a:r>
            <a:r>
              <a:rPr lang="en-GB" dirty="0" err="1"/>
              <a:t>inimum</a:t>
            </a:r>
            <a:r>
              <a:rPr lang="en-GB" dirty="0"/>
              <a:t> </a:t>
            </a:r>
            <a:r>
              <a:rPr lang="en-GB" dirty="0" err="1"/>
              <a:t>ayırma</a:t>
            </a:r>
            <a:r>
              <a:rPr lang="en-GB" dirty="0"/>
              <a:t> </a:t>
            </a:r>
            <a:r>
              <a:rPr lang="en-GB" dirty="0" err="1"/>
              <a:t>mesafesi</a:t>
            </a:r>
            <a:r>
              <a:rPr lang="en-GB" dirty="0"/>
              <a:t> 30 </a:t>
            </a:r>
            <a:r>
              <a:rPr lang="en-GB" dirty="0" err="1"/>
              <a:t>ila</a:t>
            </a:r>
            <a:r>
              <a:rPr lang="en-GB" dirty="0"/>
              <a:t> 90 m </a:t>
            </a:r>
            <a:r>
              <a:rPr lang="en-GB" dirty="0" err="1"/>
              <a:t>arasında</a:t>
            </a:r>
            <a:r>
              <a:rPr lang="en-GB" dirty="0"/>
              <a:t> </a:t>
            </a:r>
            <a:r>
              <a:rPr lang="en-GB" dirty="0" err="1"/>
              <a:t>olmalıdır</a:t>
            </a:r>
            <a:r>
              <a:rPr lang="en-GB" dirty="0"/>
              <a:t> </a:t>
            </a:r>
            <a:r>
              <a:rPr lang="en-GB" dirty="0" err="1"/>
              <a:t>ve</a:t>
            </a:r>
            <a:r>
              <a:rPr lang="en-GB" dirty="0"/>
              <a:t> </a:t>
            </a:r>
            <a:r>
              <a:rPr lang="en-GB" dirty="0" err="1"/>
              <a:t>riski</a:t>
            </a:r>
            <a:r>
              <a:rPr lang="en-GB" dirty="0"/>
              <a:t> </a:t>
            </a:r>
            <a:r>
              <a:rPr lang="en-GB" dirty="0" err="1"/>
              <a:t>azaltmak</a:t>
            </a:r>
            <a:r>
              <a:rPr lang="en-GB" dirty="0"/>
              <a:t> </a:t>
            </a:r>
            <a:r>
              <a:rPr lang="en-GB" dirty="0" err="1"/>
              <a:t>için</a:t>
            </a:r>
            <a:r>
              <a:rPr lang="en-GB" dirty="0"/>
              <a:t> 100 m</a:t>
            </a:r>
            <a:r>
              <a:rPr lang="tr-TR" dirty="0"/>
              <a:t>,</a:t>
            </a:r>
            <a:r>
              <a:rPr lang="en-GB" dirty="0"/>
              <a:t> </a:t>
            </a:r>
            <a:r>
              <a:rPr lang="en-GB" dirty="0" err="1"/>
              <a:t>tercih</a:t>
            </a:r>
            <a:r>
              <a:rPr lang="en-GB" dirty="0"/>
              <a:t> </a:t>
            </a:r>
            <a:r>
              <a:rPr lang="en-GB" dirty="0" err="1"/>
              <a:t>edilen</a:t>
            </a:r>
            <a:r>
              <a:rPr lang="en-GB" dirty="0"/>
              <a:t> </a:t>
            </a:r>
            <a:r>
              <a:rPr lang="en-GB" dirty="0" err="1"/>
              <a:t>bir</a:t>
            </a:r>
            <a:r>
              <a:rPr lang="en-GB" dirty="0"/>
              <a:t> </a:t>
            </a:r>
            <a:r>
              <a:rPr lang="en-GB" dirty="0" err="1"/>
              <a:t>mesafedir</a:t>
            </a:r>
            <a:r>
              <a:rPr lang="en-GB" dirty="0"/>
              <a:t>. </a:t>
            </a:r>
            <a:r>
              <a:rPr lang="tr-TR" dirty="0"/>
              <a:t>G</a:t>
            </a:r>
            <a:r>
              <a:rPr lang="en-GB" dirty="0" err="1"/>
              <a:t>übre</a:t>
            </a:r>
            <a:r>
              <a:rPr lang="en-GB" dirty="0"/>
              <a:t> </a:t>
            </a:r>
            <a:r>
              <a:rPr lang="en-GB" dirty="0" err="1"/>
              <a:t>deposu</a:t>
            </a:r>
            <a:r>
              <a:rPr lang="en-GB" dirty="0"/>
              <a:t>, </a:t>
            </a:r>
            <a:r>
              <a:rPr lang="en-GB" dirty="0" err="1"/>
              <a:t>yüzey</a:t>
            </a:r>
            <a:r>
              <a:rPr lang="en-GB" dirty="0"/>
              <a:t> </a:t>
            </a:r>
            <a:r>
              <a:rPr lang="en-GB" dirty="0" err="1"/>
              <a:t>akışının</a:t>
            </a:r>
            <a:r>
              <a:rPr lang="en-GB" dirty="0"/>
              <a:t> </a:t>
            </a:r>
            <a:r>
              <a:rPr lang="en-GB" dirty="0" err="1"/>
              <a:t>kuyulara</a:t>
            </a:r>
            <a:r>
              <a:rPr lang="en-GB" dirty="0"/>
              <a:t> </a:t>
            </a:r>
            <a:r>
              <a:rPr lang="en-GB" dirty="0" err="1"/>
              <a:t>akmaması</a:t>
            </a:r>
            <a:r>
              <a:rPr lang="en-GB" dirty="0"/>
              <a:t> </a:t>
            </a:r>
            <a:r>
              <a:rPr lang="en-GB" dirty="0" err="1"/>
              <a:t>için</a:t>
            </a:r>
            <a:r>
              <a:rPr lang="en-GB" dirty="0"/>
              <a:t> </a:t>
            </a:r>
            <a:r>
              <a:rPr lang="en-GB" dirty="0" err="1"/>
              <a:t>kuyulardan</a:t>
            </a:r>
            <a:r>
              <a:rPr lang="en-GB" dirty="0"/>
              <a:t> </a:t>
            </a:r>
            <a:r>
              <a:rPr lang="en-GB" dirty="0" err="1"/>
              <a:t>aşağıya</a:t>
            </a:r>
            <a:r>
              <a:rPr lang="en-GB" dirty="0"/>
              <a:t> </a:t>
            </a:r>
            <a:r>
              <a:rPr lang="en-GB" dirty="0" err="1"/>
              <a:t>doğru</a:t>
            </a:r>
            <a:r>
              <a:rPr lang="en-GB" dirty="0"/>
              <a:t> </a:t>
            </a:r>
            <a:r>
              <a:rPr lang="en-GB" dirty="0" err="1"/>
              <a:t>konumlandırılmalıdır</a:t>
            </a:r>
            <a:r>
              <a:rPr lang="en-GB" dirty="0"/>
              <a:t>. </a:t>
            </a:r>
            <a:r>
              <a:rPr lang="en-GB" dirty="0" err="1"/>
              <a:t>Depolama</a:t>
            </a:r>
            <a:r>
              <a:rPr lang="en-GB" dirty="0"/>
              <a:t> </a:t>
            </a:r>
            <a:r>
              <a:rPr lang="en-GB" dirty="0" err="1"/>
              <a:t>tesisinin</a:t>
            </a:r>
            <a:r>
              <a:rPr lang="en-GB" dirty="0"/>
              <a:t> tipi de </a:t>
            </a:r>
            <a:r>
              <a:rPr lang="en-GB" dirty="0" err="1"/>
              <a:t>tercih</a:t>
            </a:r>
            <a:r>
              <a:rPr lang="en-GB" dirty="0"/>
              <a:t> </a:t>
            </a:r>
            <a:r>
              <a:rPr lang="en-GB" dirty="0" err="1"/>
              <a:t>edilen</a:t>
            </a:r>
            <a:r>
              <a:rPr lang="en-GB" dirty="0"/>
              <a:t> </a:t>
            </a:r>
            <a:r>
              <a:rPr lang="en-GB" dirty="0" err="1"/>
              <a:t>depolama</a:t>
            </a:r>
            <a:r>
              <a:rPr lang="en-GB" dirty="0"/>
              <a:t> </a:t>
            </a:r>
            <a:r>
              <a:rPr lang="en-GB" dirty="0" err="1"/>
              <a:t>yöntemini</a:t>
            </a:r>
            <a:r>
              <a:rPr lang="en-GB" dirty="0"/>
              <a:t> </a:t>
            </a:r>
            <a:r>
              <a:rPr lang="en-GB" dirty="0" err="1"/>
              <a:t>belirler</a:t>
            </a:r>
            <a:r>
              <a:rPr lang="en-GB" dirty="0"/>
              <a:t>. </a:t>
            </a:r>
            <a:r>
              <a:rPr lang="tr-TR" dirty="0"/>
              <a:t>G</a:t>
            </a:r>
            <a:r>
              <a:rPr lang="en-GB" dirty="0" err="1"/>
              <a:t>übre</a:t>
            </a:r>
            <a:r>
              <a:rPr lang="en-GB" dirty="0"/>
              <a:t> </a:t>
            </a:r>
            <a:r>
              <a:rPr lang="en-GB" dirty="0" err="1"/>
              <a:t>deposu</a:t>
            </a:r>
            <a:r>
              <a:rPr lang="en-GB" dirty="0"/>
              <a:t> </a:t>
            </a:r>
            <a:r>
              <a:rPr lang="en-GB" dirty="0" err="1"/>
              <a:t>ile</a:t>
            </a:r>
            <a:r>
              <a:rPr lang="en-GB" dirty="0"/>
              <a:t> </a:t>
            </a:r>
            <a:r>
              <a:rPr lang="en-GB" dirty="0" err="1"/>
              <a:t>kuyular</a:t>
            </a:r>
            <a:r>
              <a:rPr lang="en-GB" dirty="0"/>
              <a:t> </a:t>
            </a:r>
            <a:r>
              <a:rPr lang="en-GB" dirty="0" err="1"/>
              <a:t>arasındaki</a:t>
            </a:r>
            <a:r>
              <a:rPr lang="en-GB" dirty="0"/>
              <a:t> minimum </a:t>
            </a:r>
            <a:r>
              <a:rPr lang="en-GB" dirty="0" err="1"/>
              <a:t>ayırma</a:t>
            </a:r>
            <a:r>
              <a:rPr lang="en-GB" dirty="0"/>
              <a:t> </a:t>
            </a:r>
            <a:r>
              <a:rPr lang="en-GB" dirty="0" err="1"/>
              <a:t>mesafesi</a:t>
            </a:r>
            <a:r>
              <a:rPr lang="en-GB" dirty="0"/>
              <a:t> </a:t>
            </a:r>
            <a:r>
              <a:rPr lang="en-GB" dirty="0" err="1"/>
              <a:t>toprak</a:t>
            </a:r>
            <a:r>
              <a:rPr lang="en-GB" dirty="0"/>
              <a:t> </a:t>
            </a:r>
            <a:r>
              <a:rPr lang="en-GB" dirty="0" err="1"/>
              <a:t>depolama</a:t>
            </a:r>
            <a:r>
              <a:rPr lang="en-GB" dirty="0"/>
              <a:t> </a:t>
            </a:r>
            <a:r>
              <a:rPr lang="en-GB" dirty="0" err="1"/>
              <a:t>için</a:t>
            </a:r>
            <a:r>
              <a:rPr lang="en-GB" dirty="0"/>
              <a:t> 100 m, </a:t>
            </a:r>
            <a:r>
              <a:rPr lang="en-GB" dirty="0" err="1"/>
              <a:t>sentetik</a:t>
            </a:r>
            <a:r>
              <a:rPr lang="en-GB" dirty="0"/>
              <a:t> </a:t>
            </a:r>
            <a:r>
              <a:rPr lang="en-GB" dirty="0" err="1"/>
              <a:t>veya</a:t>
            </a:r>
            <a:r>
              <a:rPr lang="en-GB" dirty="0"/>
              <a:t> </a:t>
            </a:r>
            <a:r>
              <a:rPr lang="en-GB" dirty="0" err="1"/>
              <a:t>beton</a:t>
            </a:r>
            <a:r>
              <a:rPr lang="en-GB" dirty="0"/>
              <a:t> </a:t>
            </a:r>
            <a:r>
              <a:rPr lang="en-GB" dirty="0" err="1"/>
              <a:t>depolama</a:t>
            </a:r>
            <a:r>
              <a:rPr lang="en-GB" dirty="0"/>
              <a:t> </a:t>
            </a:r>
            <a:r>
              <a:rPr lang="en-GB" dirty="0" err="1"/>
              <a:t>için</a:t>
            </a:r>
            <a:r>
              <a:rPr lang="en-GB" dirty="0"/>
              <a:t> </a:t>
            </a:r>
            <a:r>
              <a:rPr lang="en-GB" dirty="0" err="1"/>
              <a:t>ise</a:t>
            </a:r>
            <a:r>
              <a:rPr lang="en-GB" dirty="0"/>
              <a:t> </a:t>
            </a:r>
            <a:r>
              <a:rPr lang="en-GB" dirty="0" err="1"/>
              <a:t>yalnızca</a:t>
            </a:r>
            <a:r>
              <a:rPr lang="en-GB" dirty="0"/>
              <a:t> 50 </a:t>
            </a:r>
            <a:r>
              <a:rPr lang="en-GB" dirty="0" err="1"/>
              <a:t>m'dir</a:t>
            </a:r>
            <a:r>
              <a:rPr lang="en-GB" dirty="0"/>
              <a:t>. </a:t>
            </a:r>
          </a:p>
        </p:txBody>
      </p:sp>
    </p:spTree>
    <p:extLst>
      <p:ext uri="{BB962C8B-B14F-4D97-AF65-F5344CB8AC3E}">
        <p14:creationId xmlns:p14="http://schemas.microsoft.com/office/powerpoint/2010/main" val="4217424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7CF3EC0-9017-4C7F-9B95-90F91381A703}"/>
              </a:ext>
            </a:extLst>
          </p:cNvPr>
          <p:cNvSpPr>
            <a:spLocks noGrp="1"/>
          </p:cNvSpPr>
          <p:nvPr>
            <p:ph type="title"/>
          </p:nvPr>
        </p:nvSpPr>
        <p:spPr/>
        <p:txBody>
          <a:bodyPr/>
          <a:lstStyle/>
          <a:p>
            <a:endParaRPr lang="en-GB"/>
          </a:p>
        </p:txBody>
      </p:sp>
      <p:pic>
        <p:nvPicPr>
          <p:cNvPr id="4" name="İçerik Yer Tutucusu 3">
            <a:extLst>
              <a:ext uri="{FF2B5EF4-FFF2-40B4-BE49-F238E27FC236}">
                <a16:creationId xmlns:a16="http://schemas.microsoft.com/office/drawing/2014/main" id="{0C0E6429-30F3-4442-9CD2-6CD0C4ADA3DC}"/>
              </a:ext>
            </a:extLst>
          </p:cNvPr>
          <p:cNvPicPr>
            <a:picLocks noGrp="1" noChangeAspect="1"/>
          </p:cNvPicPr>
          <p:nvPr>
            <p:ph idx="1"/>
          </p:nvPr>
        </p:nvPicPr>
        <p:blipFill>
          <a:blip r:embed="rId2"/>
          <a:stretch>
            <a:fillRect/>
          </a:stretch>
        </p:blipFill>
        <p:spPr>
          <a:xfrm>
            <a:off x="3245146" y="1763931"/>
            <a:ext cx="6315090" cy="5094069"/>
          </a:xfrm>
          <a:prstGeom prst="rect">
            <a:avLst/>
          </a:prstGeom>
        </p:spPr>
      </p:pic>
    </p:spTree>
    <p:extLst>
      <p:ext uri="{BB962C8B-B14F-4D97-AF65-F5344CB8AC3E}">
        <p14:creationId xmlns:p14="http://schemas.microsoft.com/office/powerpoint/2010/main" val="20760533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6C019A1-2A1E-4F4C-A1EB-239B8F4C8283}"/>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BEE1E233-A976-4ED0-8D4A-B0BE966C9701}"/>
              </a:ext>
            </a:extLst>
          </p:cNvPr>
          <p:cNvSpPr>
            <a:spLocks noGrp="1"/>
          </p:cNvSpPr>
          <p:nvPr>
            <p:ph idx="1"/>
          </p:nvPr>
        </p:nvSpPr>
        <p:spPr>
          <a:xfrm>
            <a:off x="609600" y="1805475"/>
            <a:ext cx="10972800" cy="4525963"/>
          </a:xfrm>
        </p:spPr>
        <p:txBody>
          <a:bodyPr/>
          <a:lstStyle/>
          <a:p>
            <a:pPr algn="just"/>
            <a:r>
              <a:rPr lang="en-GB" sz="2800" dirty="0" err="1"/>
              <a:t>Hayvancılık</a:t>
            </a:r>
            <a:r>
              <a:rPr lang="en-GB" sz="2800" dirty="0"/>
              <a:t> </a:t>
            </a:r>
            <a:r>
              <a:rPr lang="en-GB" sz="2800" dirty="0" err="1"/>
              <a:t>tesisine</a:t>
            </a:r>
            <a:r>
              <a:rPr lang="en-GB" sz="2800" dirty="0"/>
              <a:t> </a:t>
            </a:r>
            <a:r>
              <a:rPr lang="en-GB" sz="2800" dirty="0" err="1"/>
              <a:t>giren</a:t>
            </a:r>
            <a:r>
              <a:rPr lang="en-GB" sz="2800" dirty="0"/>
              <a:t> </a:t>
            </a:r>
            <a:r>
              <a:rPr lang="en-GB" sz="2800" dirty="0" err="1"/>
              <a:t>tatlı</a:t>
            </a:r>
            <a:r>
              <a:rPr lang="en-GB" sz="2800" dirty="0"/>
              <a:t> </a:t>
            </a:r>
            <a:r>
              <a:rPr lang="en-GB" sz="2800" dirty="0" err="1"/>
              <a:t>su</a:t>
            </a:r>
            <a:r>
              <a:rPr lang="en-GB" sz="2800" dirty="0"/>
              <a:t> </a:t>
            </a:r>
            <a:r>
              <a:rPr lang="en-GB" sz="2800" dirty="0" err="1"/>
              <a:t>miktarını</a:t>
            </a:r>
            <a:r>
              <a:rPr lang="en-GB" sz="2800" dirty="0"/>
              <a:t> </a:t>
            </a:r>
            <a:r>
              <a:rPr lang="en-GB" sz="2800" dirty="0" err="1"/>
              <a:t>azaltmak</a:t>
            </a:r>
            <a:r>
              <a:rPr lang="en-GB" sz="2800" dirty="0"/>
              <a:t> </a:t>
            </a:r>
            <a:r>
              <a:rPr lang="en-GB" sz="2800" dirty="0" err="1"/>
              <a:t>su</a:t>
            </a:r>
            <a:r>
              <a:rPr lang="en-GB" sz="2800" dirty="0"/>
              <a:t> </a:t>
            </a:r>
            <a:r>
              <a:rPr lang="en-GB" sz="2800" dirty="0" err="1"/>
              <a:t>kirliliğini</a:t>
            </a:r>
            <a:r>
              <a:rPr lang="en-GB" sz="2800" dirty="0"/>
              <a:t> </a:t>
            </a:r>
            <a:r>
              <a:rPr lang="en-GB" sz="2800" dirty="0" err="1"/>
              <a:t>azaltabilir</a:t>
            </a:r>
            <a:r>
              <a:rPr lang="tr-TR" sz="2800" dirty="0"/>
              <a:t>. Temiz suyu s</a:t>
            </a:r>
            <a:r>
              <a:rPr lang="en-GB" sz="2800" dirty="0" err="1"/>
              <a:t>aptırma</a:t>
            </a:r>
            <a:r>
              <a:rPr lang="en-GB" sz="2800" dirty="0"/>
              <a:t> </a:t>
            </a:r>
            <a:r>
              <a:rPr lang="en-GB" sz="2800" dirty="0" err="1"/>
              <a:t>yöntemleri</a:t>
            </a:r>
            <a:r>
              <a:rPr lang="tr-TR" sz="2800" dirty="0"/>
              <a:t>, </a:t>
            </a:r>
            <a:r>
              <a:rPr lang="en-GB" sz="2800" dirty="0" err="1"/>
              <a:t>suyu</a:t>
            </a:r>
            <a:r>
              <a:rPr lang="en-GB" sz="2800" dirty="0"/>
              <a:t> </a:t>
            </a:r>
            <a:r>
              <a:rPr lang="en-GB" sz="2800" dirty="0" err="1"/>
              <a:t>hayvancılık</a:t>
            </a:r>
            <a:r>
              <a:rPr lang="en-GB" sz="2800" dirty="0"/>
              <a:t> </a:t>
            </a:r>
            <a:r>
              <a:rPr lang="en-GB" sz="2800" dirty="0" err="1"/>
              <a:t>alanlarından</a:t>
            </a:r>
            <a:r>
              <a:rPr lang="en-GB" sz="2800" dirty="0"/>
              <a:t> </a:t>
            </a:r>
            <a:r>
              <a:rPr lang="en-GB" sz="2800" dirty="0" err="1"/>
              <a:t>uzağa</a:t>
            </a:r>
            <a:r>
              <a:rPr lang="en-GB" sz="2800" dirty="0"/>
              <a:t> </a:t>
            </a:r>
            <a:r>
              <a:rPr lang="en-GB" sz="2800" dirty="0" err="1"/>
              <a:t>yönlendirmek</a:t>
            </a:r>
            <a:r>
              <a:rPr lang="en-GB" sz="2800" dirty="0"/>
              <a:t> </a:t>
            </a:r>
            <a:r>
              <a:rPr lang="tr-TR" sz="2800" dirty="0"/>
              <a:t>ve </a:t>
            </a:r>
            <a:r>
              <a:rPr lang="en-GB" sz="2800" dirty="0" err="1"/>
              <a:t>yüzey</a:t>
            </a:r>
            <a:r>
              <a:rPr lang="en-GB" sz="2800" dirty="0"/>
              <a:t> </a:t>
            </a:r>
            <a:r>
              <a:rPr lang="en-GB" sz="2800" dirty="0" err="1"/>
              <a:t>akışının</a:t>
            </a:r>
            <a:r>
              <a:rPr lang="en-GB" sz="2800" dirty="0"/>
              <a:t> </a:t>
            </a:r>
            <a:r>
              <a:rPr lang="en-GB" sz="2800" dirty="0" err="1"/>
              <a:t>avluya</a:t>
            </a:r>
            <a:r>
              <a:rPr lang="en-GB" sz="2800" dirty="0"/>
              <a:t> </a:t>
            </a:r>
            <a:r>
              <a:rPr lang="en-GB" sz="2800" dirty="0" err="1"/>
              <a:t>girmesini</a:t>
            </a:r>
            <a:r>
              <a:rPr lang="en-GB" sz="2800" dirty="0"/>
              <a:t> </a:t>
            </a:r>
            <a:r>
              <a:rPr lang="en-GB" sz="2800" dirty="0" err="1"/>
              <a:t>önlemek</a:t>
            </a:r>
            <a:r>
              <a:rPr lang="en-GB" sz="2800" dirty="0"/>
              <a:t> </a:t>
            </a:r>
            <a:r>
              <a:rPr lang="en-GB" sz="2800" dirty="0" err="1"/>
              <a:t>için</a:t>
            </a:r>
            <a:r>
              <a:rPr lang="en-GB" sz="2800" dirty="0"/>
              <a:t> </a:t>
            </a:r>
            <a:r>
              <a:rPr lang="en-GB" sz="2800" dirty="0" err="1"/>
              <a:t>küçük</a:t>
            </a:r>
            <a:r>
              <a:rPr lang="en-GB" sz="2800" dirty="0"/>
              <a:t> </a:t>
            </a:r>
            <a:r>
              <a:rPr lang="tr-TR" sz="2800" dirty="0"/>
              <a:t>toprak </a:t>
            </a:r>
            <a:r>
              <a:rPr lang="en-GB" sz="2800" dirty="0" err="1"/>
              <a:t>teraslar</a:t>
            </a:r>
            <a:r>
              <a:rPr lang="tr-TR" sz="2800" dirty="0"/>
              <a:t>, </a:t>
            </a:r>
            <a:r>
              <a:rPr lang="en-GB" sz="2800" dirty="0" err="1"/>
              <a:t>çatı</a:t>
            </a:r>
            <a:r>
              <a:rPr lang="en-GB" sz="2800" dirty="0"/>
              <a:t> </a:t>
            </a:r>
            <a:r>
              <a:rPr lang="en-GB" sz="2800" dirty="0" err="1"/>
              <a:t>olukları</a:t>
            </a:r>
            <a:r>
              <a:rPr lang="en-GB" sz="2800" dirty="0"/>
              <a:t> </a:t>
            </a:r>
            <a:r>
              <a:rPr lang="en-GB" sz="2800" dirty="0" err="1"/>
              <a:t>ve</a:t>
            </a:r>
            <a:r>
              <a:rPr lang="en-GB" sz="2800" dirty="0"/>
              <a:t> </a:t>
            </a:r>
            <a:r>
              <a:rPr lang="en-GB" sz="2800" dirty="0" err="1"/>
              <a:t>hayvancılık</a:t>
            </a:r>
            <a:r>
              <a:rPr lang="en-GB" sz="2800" dirty="0"/>
              <a:t> </a:t>
            </a:r>
            <a:r>
              <a:rPr lang="en-GB" sz="2800" dirty="0" err="1"/>
              <a:t>alanından</a:t>
            </a:r>
            <a:r>
              <a:rPr lang="en-GB" sz="2800" dirty="0"/>
              <a:t> </a:t>
            </a:r>
            <a:r>
              <a:rPr lang="en-GB" sz="2800" dirty="0" err="1"/>
              <a:t>yükseltilen</a:t>
            </a:r>
            <a:r>
              <a:rPr lang="en-GB" sz="2800" dirty="0"/>
              <a:t> </a:t>
            </a:r>
            <a:r>
              <a:rPr lang="en-GB" sz="2800" dirty="0" err="1"/>
              <a:t>yamaç</a:t>
            </a:r>
            <a:r>
              <a:rPr lang="en-GB" sz="2800" dirty="0"/>
              <a:t> </a:t>
            </a:r>
            <a:r>
              <a:rPr lang="en-GB" sz="2800" dirty="0" err="1"/>
              <a:t>boyunca</a:t>
            </a:r>
            <a:r>
              <a:rPr lang="en-GB" sz="2800" dirty="0"/>
              <a:t> </a:t>
            </a:r>
            <a:r>
              <a:rPr lang="en-GB" sz="2800" dirty="0" err="1"/>
              <a:t>bir</a:t>
            </a:r>
            <a:r>
              <a:rPr lang="en-GB" sz="2800" dirty="0"/>
              <a:t> </a:t>
            </a:r>
            <a:r>
              <a:rPr lang="en-GB" sz="2800" dirty="0" err="1"/>
              <a:t>toprak</a:t>
            </a:r>
            <a:r>
              <a:rPr lang="en-GB" sz="2800" dirty="0"/>
              <a:t> </a:t>
            </a:r>
            <a:r>
              <a:rPr lang="en-GB" sz="2800" dirty="0" err="1"/>
              <a:t>sırt</a:t>
            </a:r>
            <a:r>
              <a:rPr lang="en-GB" sz="2800" dirty="0"/>
              <a:t> </a:t>
            </a:r>
            <a:r>
              <a:rPr lang="en-GB" sz="2800" dirty="0" err="1"/>
              <a:t>veya</a:t>
            </a:r>
            <a:r>
              <a:rPr lang="en-GB" sz="2800" dirty="0"/>
              <a:t> </a:t>
            </a:r>
            <a:r>
              <a:rPr lang="en-GB" sz="2800" dirty="0" err="1"/>
              <a:t>teras</a:t>
            </a:r>
            <a:r>
              <a:rPr lang="en-GB" sz="2800" dirty="0"/>
              <a:t> </a:t>
            </a:r>
            <a:r>
              <a:rPr lang="en-GB" sz="2800" dirty="0" err="1"/>
              <a:t>inşa</a:t>
            </a:r>
            <a:r>
              <a:rPr lang="en-GB" sz="2800" dirty="0"/>
              <a:t> </a:t>
            </a:r>
            <a:r>
              <a:rPr lang="en-GB" sz="2800" dirty="0" err="1"/>
              <a:t>etme</a:t>
            </a:r>
            <a:r>
              <a:rPr lang="tr-TR" sz="2800" dirty="0"/>
              <a:t>k</a:t>
            </a:r>
            <a:r>
              <a:rPr lang="en-GB" sz="2800" dirty="0"/>
              <a:t> </a:t>
            </a:r>
            <a:r>
              <a:rPr lang="tr-TR" sz="2800" dirty="0"/>
              <a:t>faydalı olur</a:t>
            </a:r>
            <a:r>
              <a:rPr lang="en-GB" sz="2800" dirty="0"/>
              <a:t>. </a:t>
            </a:r>
            <a:r>
              <a:rPr lang="tr-TR" sz="2800" dirty="0"/>
              <a:t>Yerel b</a:t>
            </a:r>
            <a:r>
              <a:rPr lang="en-GB" sz="2800" dirty="0" err="1"/>
              <a:t>itki</a:t>
            </a:r>
            <a:r>
              <a:rPr lang="en-GB" sz="2800" dirty="0"/>
              <a:t> </a:t>
            </a:r>
            <a:r>
              <a:rPr lang="en-GB" sz="2800" dirty="0" err="1"/>
              <a:t>örtüsü</a:t>
            </a:r>
            <a:r>
              <a:rPr lang="tr-TR" sz="2800" dirty="0"/>
              <a:t> ve </a:t>
            </a:r>
            <a:r>
              <a:rPr lang="en-GB" sz="2800" dirty="0" err="1"/>
              <a:t>filtre</a:t>
            </a:r>
            <a:r>
              <a:rPr lang="en-GB" sz="2800" dirty="0"/>
              <a:t> </a:t>
            </a:r>
            <a:r>
              <a:rPr lang="en-GB" sz="2800" dirty="0" err="1"/>
              <a:t>şeritleri</a:t>
            </a:r>
            <a:r>
              <a:rPr lang="en-GB" sz="2800" dirty="0"/>
              <a:t> </a:t>
            </a:r>
            <a:r>
              <a:rPr lang="en-GB" sz="2800" dirty="0" err="1"/>
              <a:t>akıştaki</a:t>
            </a:r>
            <a:r>
              <a:rPr lang="en-GB" sz="2800" dirty="0"/>
              <a:t> </a:t>
            </a:r>
            <a:r>
              <a:rPr lang="en-GB" sz="2800" dirty="0" err="1"/>
              <a:t>kirleticileri</a:t>
            </a:r>
            <a:r>
              <a:rPr lang="en-GB" sz="2800" dirty="0"/>
              <a:t> </a:t>
            </a:r>
            <a:r>
              <a:rPr lang="en-GB" sz="2800" dirty="0" err="1"/>
              <a:t>kontrol</a:t>
            </a:r>
            <a:r>
              <a:rPr lang="en-GB" sz="2800" dirty="0"/>
              <a:t> </a:t>
            </a:r>
            <a:r>
              <a:rPr lang="en-GB" sz="2800" dirty="0" err="1"/>
              <a:t>etmede</a:t>
            </a:r>
            <a:r>
              <a:rPr lang="en-GB" sz="2800" dirty="0"/>
              <a:t> </a:t>
            </a:r>
            <a:r>
              <a:rPr lang="en-GB" sz="2800" dirty="0" err="1"/>
              <a:t>etkilidir</a:t>
            </a:r>
            <a:r>
              <a:rPr lang="en-GB" sz="2800" dirty="0"/>
              <a:t>. Tampon </a:t>
            </a:r>
            <a:r>
              <a:rPr lang="en-GB" sz="2800" dirty="0" err="1"/>
              <a:t>şeritlerin</a:t>
            </a:r>
            <a:r>
              <a:rPr lang="en-GB" sz="2800" dirty="0"/>
              <a:t> </a:t>
            </a:r>
            <a:r>
              <a:rPr lang="en-GB" sz="2800" dirty="0" err="1"/>
              <a:t>uygulanmasının</a:t>
            </a:r>
            <a:r>
              <a:rPr lang="en-GB" sz="2800" dirty="0"/>
              <a:t>, </a:t>
            </a:r>
            <a:r>
              <a:rPr lang="en-GB" sz="2800" dirty="0" err="1"/>
              <a:t>hayvancılık</a:t>
            </a:r>
            <a:r>
              <a:rPr lang="en-GB" sz="2800" dirty="0"/>
              <a:t> </a:t>
            </a:r>
            <a:r>
              <a:rPr lang="en-GB" sz="2800" dirty="0" err="1"/>
              <a:t>alanı</a:t>
            </a:r>
            <a:r>
              <a:rPr lang="en-GB" sz="2800" dirty="0"/>
              <a:t> </a:t>
            </a:r>
            <a:r>
              <a:rPr lang="en-GB" sz="2800" dirty="0" err="1"/>
              <a:t>çevresindeki</a:t>
            </a:r>
            <a:r>
              <a:rPr lang="en-GB" sz="2800" dirty="0"/>
              <a:t> </a:t>
            </a:r>
            <a:r>
              <a:rPr lang="en-GB" sz="2800" dirty="0" err="1"/>
              <a:t>su</a:t>
            </a:r>
            <a:r>
              <a:rPr lang="en-GB" sz="2800" dirty="0"/>
              <a:t> </a:t>
            </a:r>
            <a:r>
              <a:rPr lang="tr-TR" sz="2800" dirty="0"/>
              <a:t>kaynaklarına</a:t>
            </a:r>
            <a:r>
              <a:rPr lang="en-GB" sz="2800" dirty="0"/>
              <a:t> </a:t>
            </a:r>
            <a:r>
              <a:rPr lang="en-GB" sz="2800" dirty="0" err="1"/>
              <a:t>kirletici</a:t>
            </a:r>
            <a:r>
              <a:rPr lang="en-GB" sz="2800" dirty="0"/>
              <a:t> </a:t>
            </a:r>
            <a:r>
              <a:rPr lang="en-GB" sz="2800" dirty="0" err="1"/>
              <a:t>girdilerini</a:t>
            </a:r>
            <a:r>
              <a:rPr lang="en-GB" sz="2800" dirty="0"/>
              <a:t> </a:t>
            </a:r>
            <a:r>
              <a:rPr lang="en-GB" sz="2800" dirty="0" err="1"/>
              <a:t>en</a:t>
            </a:r>
            <a:r>
              <a:rPr lang="en-GB" sz="2800" dirty="0"/>
              <a:t> </a:t>
            </a:r>
            <a:r>
              <a:rPr lang="en-GB" sz="2800" dirty="0" err="1"/>
              <a:t>aza</a:t>
            </a:r>
            <a:r>
              <a:rPr lang="en-GB" sz="2800" dirty="0"/>
              <a:t> </a:t>
            </a:r>
            <a:r>
              <a:rPr lang="en-GB" sz="2800" dirty="0" err="1"/>
              <a:t>indirmeye</a:t>
            </a:r>
            <a:r>
              <a:rPr lang="en-GB" sz="2800" dirty="0"/>
              <a:t> de </a:t>
            </a:r>
            <a:r>
              <a:rPr lang="en-GB" sz="2800" dirty="0" err="1"/>
              <a:t>yardımcı</a:t>
            </a:r>
            <a:r>
              <a:rPr lang="en-GB" sz="2800" dirty="0"/>
              <a:t> </a:t>
            </a:r>
            <a:r>
              <a:rPr lang="en-GB" sz="2800" dirty="0" err="1"/>
              <a:t>olduğu</a:t>
            </a:r>
            <a:r>
              <a:rPr lang="en-GB" sz="2800" dirty="0"/>
              <a:t> </a:t>
            </a:r>
            <a:r>
              <a:rPr lang="tr-TR" sz="2800" dirty="0"/>
              <a:t>yapılan çalışmalarda görülmüştür. </a:t>
            </a:r>
            <a:endParaRPr lang="en-GB" sz="2800" dirty="0"/>
          </a:p>
        </p:txBody>
      </p:sp>
    </p:spTree>
    <p:extLst>
      <p:ext uri="{BB962C8B-B14F-4D97-AF65-F5344CB8AC3E}">
        <p14:creationId xmlns:p14="http://schemas.microsoft.com/office/powerpoint/2010/main" val="12557513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05B482BB-E654-4D33-B6E9-2C5A38F98467}"/>
              </a:ext>
            </a:extLst>
          </p:cNvPr>
          <p:cNvSpPr>
            <a:spLocks noGrp="1"/>
          </p:cNvSpPr>
          <p:nvPr>
            <p:ph type="subTitle" idx="1"/>
          </p:nvPr>
        </p:nvSpPr>
        <p:spPr/>
        <p:txBody>
          <a:bodyPr/>
          <a:lstStyle/>
          <a:p>
            <a:r>
              <a:rPr lang="tr-TR" dirty="0"/>
              <a:t>Barınaktan çıkış</a:t>
            </a:r>
          </a:p>
        </p:txBody>
      </p:sp>
      <p:pic>
        <p:nvPicPr>
          <p:cNvPr id="4" name="İçerik Yer Tutucusu 5">
            <a:extLst>
              <a:ext uri="{FF2B5EF4-FFF2-40B4-BE49-F238E27FC236}">
                <a16:creationId xmlns:a16="http://schemas.microsoft.com/office/drawing/2014/main" id="{03D8161D-C263-435E-A9C5-DE28FD7056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2537926"/>
            <a:ext cx="5184767" cy="3303037"/>
          </a:xfrm>
          <a:prstGeom prst="rect">
            <a:avLst/>
          </a:prstGeom>
        </p:spPr>
      </p:pic>
      <p:pic>
        <p:nvPicPr>
          <p:cNvPr id="5" name="İçerik Yer Tutucusu 7">
            <a:extLst>
              <a:ext uri="{FF2B5EF4-FFF2-40B4-BE49-F238E27FC236}">
                <a16:creationId xmlns:a16="http://schemas.microsoft.com/office/drawing/2014/main" id="{63A2697C-FD2C-4D47-AC2E-7BC3A5AD344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794367" y="2537926"/>
            <a:ext cx="6025087" cy="3303037"/>
          </a:xfrm>
          <a:prstGeom prst="rect">
            <a:avLst/>
          </a:prstGeom>
        </p:spPr>
      </p:pic>
    </p:spTree>
    <p:extLst>
      <p:ext uri="{BB962C8B-B14F-4D97-AF65-F5344CB8AC3E}">
        <p14:creationId xmlns:p14="http://schemas.microsoft.com/office/powerpoint/2010/main" val="22089924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FBB50628-37D6-455C-8D11-57A7C1FC3D04}"/>
              </a:ext>
            </a:extLst>
          </p:cNvPr>
          <p:cNvPicPr>
            <a:picLocks noGrp="1" noChangeAspect="1" noChangeArrowheads="1"/>
          </p:cNvPicPr>
          <p:nvPr>
            <p:ph idx="4294967295"/>
          </p:nvPr>
        </p:nvPicPr>
        <p:blipFill>
          <a:blip r:embed="rId2" cstate="email">
            <a:extLst>
              <a:ext uri="{28A0092B-C50C-407E-A947-70E740481C1C}">
                <a14:useLocalDpi xmlns:a14="http://schemas.microsoft.com/office/drawing/2010/main" val="0"/>
              </a:ext>
            </a:extLst>
          </a:blip>
          <a:srcRect/>
          <a:stretch>
            <a:fillRect/>
          </a:stretch>
        </p:blipFill>
        <p:spPr bwMode="auto">
          <a:xfrm>
            <a:off x="1027522" y="1926243"/>
            <a:ext cx="7136091" cy="4167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a:extLst>
              <a:ext uri="{FF2B5EF4-FFF2-40B4-BE49-F238E27FC236}">
                <a16:creationId xmlns:a16="http://schemas.microsoft.com/office/drawing/2014/main" id="{53D9C054-D0A1-4602-A1A9-D965B6D78DFB}"/>
              </a:ext>
            </a:extLst>
          </p:cNvPr>
          <p:cNvSpPr/>
          <p:nvPr/>
        </p:nvSpPr>
        <p:spPr>
          <a:xfrm>
            <a:off x="8938225" y="1832708"/>
            <a:ext cx="2348335" cy="369332"/>
          </a:xfrm>
          <a:prstGeom prst="rect">
            <a:avLst/>
          </a:prstGeom>
        </p:spPr>
        <p:txBody>
          <a:bodyPr wrap="none">
            <a:spAutoFit/>
          </a:bodyPr>
          <a:lstStyle/>
          <a:p>
            <a:r>
              <a:rPr lang="en-GB" b="1" dirty="0">
                <a:solidFill>
                  <a:srgbClr val="00B050"/>
                </a:solidFill>
              </a:rPr>
              <a:t>KATI GÜBRE DEPOLARI</a:t>
            </a:r>
          </a:p>
        </p:txBody>
      </p:sp>
    </p:spTree>
    <p:extLst>
      <p:ext uri="{BB962C8B-B14F-4D97-AF65-F5344CB8AC3E}">
        <p14:creationId xmlns:p14="http://schemas.microsoft.com/office/powerpoint/2010/main" val="1538357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B5D78F1-1FCE-46C8-A5AD-0E520FC57226}"/>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09648FC9-49C6-4F6A-BE98-6376B5783703}"/>
              </a:ext>
            </a:extLst>
          </p:cNvPr>
          <p:cNvSpPr>
            <a:spLocks noGrp="1"/>
          </p:cNvSpPr>
          <p:nvPr>
            <p:ph idx="1"/>
          </p:nvPr>
        </p:nvSpPr>
        <p:spPr>
          <a:xfrm>
            <a:off x="603380" y="1880119"/>
            <a:ext cx="10972800" cy="4525963"/>
          </a:xfrm>
        </p:spPr>
        <p:txBody>
          <a:bodyPr/>
          <a:lstStyle/>
          <a:p>
            <a:pPr algn="just"/>
            <a:r>
              <a:rPr lang="tr-TR" sz="2800" dirty="0">
                <a:solidFill>
                  <a:srgbClr val="FF0000"/>
                </a:solidFill>
              </a:rPr>
              <a:t>Gübre uygulamalarındaki başarının 4 anahtarı: (Nitrat Direktifi)</a:t>
            </a:r>
          </a:p>
          <a:p>
            <a:pPr algn="just"/>
            <a:r>
              <a:rPr lang="tr-TR" sz="2800" dirty="0"/>
              <a:t>Kimyasal formda azot gübresi uygulamalarının gereği kadar yapılması</a:t>
            </a:r>
          </a:p>
          <a:p>
            <a:pPr algn="just"/>
            <a:r>
              <a:rPr lang="tr-TR" sz="2800" dirty="0"/>
              <a:t>Organik gübre uygulamalarının kısıtlanması</a:t>
            </a:r>
          </a:p>
          <a:p>
            <a:pPr algn="just"/>
            <a:r>
              <a:rPr lang="tr-TR" sz="2800" dirty="0"/>
              <a:t>Kumlu ve geçirimsiz katmanın toprak yüzeyine yakın olduğu, sığ topraklarda mevsimsel olarak, çiftlik gübresi ve arıtma çamurlarının uygulanması ve miktarlarının gözlemlenmesi ve denetlenmesi</a:t>
            </a:r>
          </a:p>
          <a:p>
            <a:pPr algn="just"/>
            <a:r>
              <a:rPr lang="tr-TR" sz="2800" dirty="0"/>
              <a:t>Yetiştirilen bitki çeşitlerinin, hayvan kapasitelerinin denetlenmesi ve gübre uygulamalarını doğru bir biçimde yönetilmesi</a:t>
            </a:r>
            <a:endParaRPr lang="en-GB" sz="2800" dirty="0"/>
          </a:p>
          <a:p>
            <a:pPr algn="just"/>
            <a:endParaRPr lang="en-GB" sz="2800" dirty="0">
              <a:solidFill>
                <a:srgbClr val="FF0000"/>
              </a:solidFill>
            </a:endParaRPr>
          </a:p>
        </p:txBody>
      </p:sp>
    </p:spTree>
    <p:extLst>
      <p:ext uri="{BB962C8B-B14F-4D97-AF65-F5344CB8AC3E}">
        <p14:creationId xmlns:p14="http://schemas.microsoft.com/office/powerpoint/2010/main" val="37579307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5">
            <a:extLst>
              <a:ext uri="{FF2B5EF4-FFF2-40B4-BE49-F238E27FC236}">
                <a16:creationId xmlns:a16="http://schemas.microsoft.com/office/drawing/2014/main" id="{A2EAAF28-BB5C-492A-B9CE-67E7317B29F0}"/>
              </a:ext>
            </a:extLst>
          </p:cNvPr>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829559" y="1847850"/>
            <a:ext cx="5084763" cy="3813175"/>
          </a:xfrm>
          <a:prstGeom prst="rect">
            <a:avLst/>
          </a:prstGeom>
        </p:spPr>
      </p:pic>
      <p:pic>
        <p:nvPicPr>
          <p:cNvPr id="5" name="İçerik Yer Tutucusu 5">
            <a:extLst>
              <a:ext uri="{FF2B5EF4-FFF2-40B4-BE49-F238E27FC236}">
                <a16:creationId xmlns:a16="http://schemas.microsoft.com/office/drawing/2014/main" id="{288D7232-3556-4273-BED6-16D4DFDD9C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1368" y="2081899"/>
            <a:ext cx="4401074" cy="3300805"/>
          </a:xfrm>
          <a:prstGeom prst="rect">
            <a:avLst/>
          </a:prstGeom>
        </p:spPr>
      </p:pic>
    </p:spTree>
    <p:extLst>
      <p:ext uri="{BB962C8B-B14F-4D97-AF65-F5344CB8AC3E}">
        <p14:creationId xmlns:p14="http://schemas.microsoft.com/office/powerpoint/2010/main" val="25167720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503C62-86B7-43CB-8BF2-1C2B91E93F3A}"/>
              </a:ext>
            </a:extLst>
          </p:cNvPr>
          <p:cNvSpPr>
            <a:spLocks noGrp="1" noChangeArrowheads="1"/>
          </p:cNvSpPr>
          <p:nvPr>
            <p:ph type="subTitle" idx="1"/>
          </p:nvPr>
        </p:nvSpPr>
        <p:spPr>
          <a:xfrm>
            <a:off x="446713" y="1961904"/>
            <a:ext cx="5754809" cy="4149406"/>
          </a:xfrm>
        </p:spPr>
        <p:txBody>
          <a:bodyPr/>
          <a:lstStyle/>
          <a:p>
            <a:pPr algn="l">
              <a:buFont typeface="Wingdings" panose="05000000000000000000" pitchFamily="2" charset="2"/>
              <a:buChar char="q"/>
            </a:pPr>
            <a:r>
              <a:rPr lang="tr-TR" altLang="en-US" sz="2400" b="1" dirty="0">
                <a:solidFill>
                  <a:srgbClr val="00B050"/>
                </a:solidFill>
              </a:rPr>
              <a:t>Katı gübre depolama yapıları için gerekli alan hesaplaması yapılırken;</a:t>
            </a:r>
          </a:p>
          <a:p>
            <a:pPr algn="l">
              <a:buFont typeface="Wingdings" panose="05000000000000000000" pitchFamily="2" charset="2"/>
              <a:buChar char="q"/>
            </a:pPr>
            <a:r>
              <a:rPr lang="tr-TR" altLang="en-US" sz="2400" dirty="0"/>
              <a:t> </a:t>
            </a:r>
            <a:r>
              <a:rPr lang="tr-TR" altLang="en-US" sz="2400" dirty="0">
                <a:solidFill>
                  <a:schemeClr val="tx1"/>
                </a:solidFill>
              </a:rPr>
              <a:t>Gübrenin kıvamı (altlık miktarına göre, 500-1000  kg\m</a:t>
            </a:r>
            <a:r>
              <a:rPr lang="tr-TR" altLang="en-US" sz="2400" baseline="30000" dirty="0">
                <a:solidFill>
                  <a:schemeClr val="tx1"/>
                </a:solidFill>
              </a:rPr>
              <a:t>3</a:t>
            </a:r>
            <a:r>
              <a:rPr lang="tr-TR" altLang="en-US" sz="2400" dirty="0">
                <a:solidFill>
                  <a:schemeClr val="tx1"/>
                </a:solidFill>
              </a:rPr>
              <a:t>)</a:t>
            </a:r>
          </a:p>
          <a:p>
            <a:pPr algn="l">
              <a:buFont typeface="Wingdings" panose="05000000000000000000" pitchFamily="2" charset="2"/>
              <a:buChar char="q"/>
            </a:pPr>
            <a:r>
              <a:rPr lang="tr-TR" altLang="en-US" sz="2400" dirty="0">
                <a:solidFill>
                  <a:schemeClr val="tx1"/>
                </a:solidFill>
              </a:rPr>
              <a:t> Gübrenin yığılma yüksekliği (2.5-5.0 m)</a:t>
            </a:r>
          </a:p>
          <a:p>
            <a:pPr algn="l">
              <a:buFont typeface="Wingdings" panose="05000000000000000000" pitchFamily="2" charset="2"/>
              <a:buChar char="q"/>
            </a:pPr>
            <a:r>
              <a:rPr lang="tr-TR" altLang="en-US" sz="2400" dirty="0">
                <a:solidFill>
                  <a:schemeClr val="tx1"/>
                </a:solidFill>
              </a:rPr>
              <a:t> Bekletme süresi</a:t>
            </a:r>
          </a:p>
          <a:p>
            <a:pPr algn="l">
              <a:buFont typeface="Wingdings" panose="05000000000000000000" pitchFamily="2" charset="2"/>
              <a:buChar char="q"/>
            </a:pPr>
            <a:r>
              <a:rPr lang="tr-TR" altLang="en-US" sz="2400" dirty="0">
                <a:solidFill>
                  <a:schemeClr val="tx1"/>
                </a:solidFill>
              </a:rPr>
              <a:t> Her </a:t>
            </a:r>
            <a:r>
              <a:rPr lang="tr-TR" altLang="en-US" sz="2400" dirty="0" err="1">
                <a:solidFill>
                  <a:schemeClr val="tx1"/>
                </a:solidFill>
              </a:rPr>
              <a:t>BHB’ne</a:t>
            </a:r>
            <a:r>
              <a:rPr lang="tr-TR" altLang="en-US" sz="2400" dirty="0">
                <a:solidFill>
                  <a:schemeClr val="tx1"/>
                </a:solidFill>
              </a:rPr>
              <a:t> (500 kg canlı ağırlık) 2.0 m</a:t>
            </a:r>
            <a:r>
              <a:rPr lang="tr-TR" altLang="en-US" sz="2400" baseline="30000" dirty="0">
                <a:solidFill>
                  <a:schemeClr val="tx1"/>
                </a:solidFill>
              </a:rPr>
              <a:t>2</a:t>
            </a:r>
            <a:r>
              <a:rPr lang="tr-TR" altLang="en-US" sz="2400" dirty="0">
                <a:solidFill>
                  <a:schemeClr val="tx1"/>
                </a:solidFill>
              </a:rPr>
              <a:t>’lik alan yeterlidir. Ancak bu değer altlık miktarı ve bekletme süresinin artması ile fazlalaşmaktadır.</a:t>
            </a:r>
            <a:endParaRPr lang="en-US" altLang="en-US" sz="2400" dirty="0">
              <a:solidFill>
                <a:schemeClr val="tx1"/>
              </a:solidFill>
            </a:endParaRPr>
          </a:p>
        </p:txBody>
      </p:sp>
      <p:pic>
        <p:nvPicPr>
          <p:cNvPr id="5" name="İçerik Yer Tutucusu 5">
            <a:extLst>
              <a:ext uri="{FF2B5EF4-FFF2-40B4-BE49-F238E27FC236}">
                <a16:creationId xmlns:a16="http://schemas.microsoft.com/office/drawing/2014/main" id="{B8021F31-C0A5-49BB-A01D-8BB7617EB530}"/>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201522" y="2017239"/>
            <a:ext cx="5384982" cy="4038737"/>
          </a:xfrm>
          <a:prstGeom prst="rect">
            <a:avLst/>
          </a:prstGeom>
        </p:spPr>
      </p:pic>
    </p:spTree>
    <p:extLst>
      <p:ext uri="{BB962C8B-B14F-4D97-AF65-F5344CB8AC3E}">
        <p14:creationId xmlns:p14="http://schemas.microsoft.com/office/powerpoint/2010/main" val="19270427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5223B4-81BC-4A23-8139-0E1CD5F912D6}"/>
              </a:ext>
            </a:extLst>
          </p:cNvPr>
          <p:cNvSpPr txBox="1">
            <a:spLocks noChangeArrowheads="1"/>
          </p:cNvSpPr>
          <p:nvPr/>
        </p:nvSpPr>
        <p:spPr>
          <a:xfrm>
            <a:off x="628649" y="1901857"/>
            <a:ext cx="7237057" cy="4704215"/>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50000"/>
              </a:lnSpc>
              <a:spcBef>
                <a:spcPts val="1200"/>
              </a:spcBef>
              <a:buFont typeface="Wingdings" panose="05000000000000000000" pitchFamily="2" charset="2"/>
              <a:buChar char="q"/>
            </a:pPr>
            <a:r>
              <a:rPr lang="tr-TR" altLang="en-US" sz="2000" dirty="0"/>
              <a:t> </a:t>
            </a:r>
            <a:r>
              <a:rPr lang="tr-TR" altLang="en-US" sz="2000" dirty="0">
                <a:solidFill>
                  <a:schemeClr val="accent3"/>
                </a:solidFill>
              </a:rPr>
              <a:t>Katı gübre depolama yapısı planlanırken göz önüne alınacak ilkeler;</a:t>
            </a:r>
            <a:endParaRPr lang="tr-TR" altLang="en-US" sz="2000" dirty="0"/>
          </a:p>
          <a:p>
            <a:pPr algn="just">
              <a:lnSpc>
                <a:spcPct val="150000"/>
              </a:lnSpc>
              <a:spcBef>
                <a:spcPts val="1200"/>
              </a:spcBef>
              <a:buFont typeface="Wingdings" panose="05000000000000000000" pitchFamily="2" charset="2"/>
              <a:buChar char="q"/>
            </a:pPr>
            <a:r>
              <a:rPr lang="tr-TR" altLang="en-US" sz="2000" dirty="0"/>
              <a:t>Zeminin düz olması.</a:t>
            </a:r>
          </a:p>
          <a:p>
            <a:pPr algn="just">
              <a:lnSpc>
                <a:spcPct val="150000"/>
              </a:lnSpc>
              <a:spcBef>
                <a:spcPts val="1200"/>
              </a:spcBef>
              <a:buFont typeface="Wingdings" panose="05000000000000000000" pitchFamily="2" charset="2"/>
              <a:buChar char="q"/>
            </a:pPr>
            <a:r>
              <a:rPr lang="tr-TR" altLang="en-US" sz="2000" dirty="0"/>
              <a:t> Depolama yapısına en az serbestçe bir girişin olması.</a:t>
            </a:r>
          </a:p>
          <a:p>
            <a:pPr marL="357188" indent="-357188" algn="just">
              <a:lnSpc>
                <a:spcPct val="150000"/>
              </a:lnSpc>
              <a:spcBef>
                <a:spcPts val="1200"/>
              </a:spcBef>
              <a:buFont typeface="Wingdings" panose="05000000000000000000" pitchFamily="2" charset="2"/>
              <a:buChar char="q"/>
            </a:pPr>
            <a:r>
              <a:rPr lang="tr-TR" altLang="en-US" sz="2000" dirty="0"/>
              <a:t>Katı gübre depolama yapısının yanında idrarın  depolanacağı bir yapı da düşünülmelidir. İdrar deposunun kapasitesi </a:t>
            </a:r>
            <a:r>
              <a:rPr lang="tr-TR" altLang="en-US" sz="2000" b="1" dirty="0"/>
              <a:t>0.5 m</a:t>
            </a:r>
            <a:r>
              <a:rPr lang="tr-TR" altLang="en-US" sz="2000" b="1" baseline="30000" dirty="0"/>
              <a:t>3</a:t>
            </a:r>
            <a:r>
              <a:rPr lang="tr-TR" altLang="en-US" sz="2000" b="1" dirty="0"/>
              <a:t>\BHB\ay </a:t>
            </a:r>
            <a:r>
              <a:rPr lang="tr-TR" altLang="en-US" sz="2000" dirty="0"/>
              <a:t>olarak hesaplanmalıdır.</a:t>
            </a:r>
          </a:p>
          <a:p>
            <a:pPr algn="just">
              <a:lnSpc>
                <a:spcPct val="150000"/>
              </a:lnSpc>
              <a:spcBef>
                <a:spcPts val="1200"/>
              </a:spcBef>
              <a:buFont typeface="Wingdings" panose="05000000000000000000" pitchFamily="2" charset="2"/>
              <a:buChar char="q"/>
            </a:pPr>
            <a:endParaRPr lang="en-US" altLang="en-US" sz="2000" dirty="0"/>
          </a:p>
        </p:txBody>
      </p:sp>
      <p:grpSp>
        <p:nvGrpSpPr>
          <p:cNvPr id="5" name="Group 13">
            <a:extLst>
              <a:ext uri="{FF2B5EF4-FFF2-40B4-BE49-F238E27FC236}">
                <a16:creationId xmlns:a16="http://schemas.microsoft.com/office/drawing/2014/main" id="{A78972F3-2C38-4B1D-91F6-66D7D7FB47C1}"/>
              </a:ext>
            </a:extLst>
          </p:cNvPr>
          <p:cNvGrpSpPr>
            <a:grpSpLocks/>
          </p:cNvGrpSpPr>
          <p:nvPr/>
        </p:nvGrpSpPr>
        <p:grpSpPr bwMode="auto">
          <a:xfrm>
            <a:off x="8624971" y="2106795"/>
            <a:ext cx="2333297" cy="2062410"/>
            <a:chOff x="1224" y="912"/>
            <a:chExt cx="4008" cy="3059"/>
          </a:xfrm>
        </p:grpSpPr>
        <p:pic>
          <p:nvPicPr>
            <p:cNvPr id="6" name="Picture 7" descr="30">
              <a:extLst>
                <a:ext uri="{FF2B5EF4-FFF2-40B4-BE49-F238E27FC236}">
                  <a16:creationId xmlns:a16="http://schemas.microsoft.com/office/drawing/2014/main" id="{3BA35160-D159-4123-8B54-095AC8BCBF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4" y="922"/>
              <a:ext cx="4008" cy="304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Rectangle 8">
              <a:extLst>
                <a:ext uri="{FF2B5EF4-FFF2-40B4-BE49-F238E27FC236}">
                  <a16:creationId xmlns:a16="http://schemas.microsoft.com/office/drawing/2014/main" id="{F21D8EF7-FEBA-4921-B40A-76E9C4070B4D}"/>
                </a:ext>
              </a:extLst>
            </p:cNvPr>
            <p:cNvSpPr>
              <a:spLocks noChangeArrowheads="1"/>
            </p:cNvSpPr>
            <p:nvPr/>
          </p:nvSpPr>
          <p:spPr bwMode="auto">
            <a:xfrm>
              <a:off x="3114" y="912"/>
              <a:ext cx="1603" cy="40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tr-TR" altLang="en-US" sz="1400" b="1" dirty="0">
                  <a:solidFill>
                    <a:schemeClr val="accent2"/>
                  </a:solidFill>
                </a:rPr>
                <a:t>19 mm çaplı</a:t>
              </a:r>
              <a:endParaRPr lang="en-US" altLang="en-US" sz="1400" b="1" dirty="0">
                <a:solidFill>
                  <a:schemeClr val="accent2"/>
                </a:solidFill>
              </a:endParaRPr>
            </a:p>
          </p:txBody>
        </p:sp>
        <p:sp>
          <p:nvSpPr>
            <p:cNvPr id="8" name="Rectangle 9">
              <a:extLst>
                <a:ext uri="{FF2B5EF4-FFF2-40B4-BE49-F238E27FC236}">
                  <a16:creationId xmlns:a16="http://schemas.microsoft.com/office/drawing/2014/main" id="{DC02F7B9-9E82-4A35-9B6F-E06E7E1105C5}"/>
                </a:ext>
              </a:extLst>
            </p:cNvPr>
            <p:cNvSpPr>
              <a:spLocks noChangeArrowheads="1"/>
            </p:cNvSpPr>
            <p:nvPr/>
          </p:nvSpPr>
          <p:spPr bwMode="auto">
            <a:xfrm>
              <a:off x="1920" y="1632"/>
              <a:ext cx="916" cy="30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tr-TR" altLang="en-US" sz="1400" b="1" dirty="0">
                  <a:solidFill>
                    <a:schemeClr val="accent2"/>
                  </a:solidFill>
                </a:rPr>
                <a:t>eğim</a:t>
              </a:r>
              <a:endParaRPr lang="en-US" altLang="en-US" sz="1400" b="1" dirty="0">
                <a:solidFill>
                  <a:schemeClr val="accent2"/>
                </a:solidFill>
              </a:endParaRPr>
            </a:p>
          </p:txBody>
        </p:sp>
        <p:sp>
          <p:nvSpPr>
            <p:cNvPr id="9" name="Rectangle 10">
              <a:extLst>
                <a:ext uri="{FF2B5EF4-FFF2-40B4-BE49-F238E27FC236}">
                  <a16:creationId xmlns:a16="http://schemas.microsoft.com/office/drawing/2014/main" id="{98F406C2-0743-4E21-BC79-53D2BDE2F67F}"/>
                </a:ext>
              </a:extLst>
            </p:cNvPr>
            <p:cNvSpPr>
              <a:spLocks noChangeArrowheads="1"/>
            </p:cNvSpPr>
            <p:nvPr/>
          </p:nvSpPr>
          <p:spPr bwMode="auto">
            <a:xfrm>
              <a:off x="3572" y="1615"/>
              <a:ext cx="916" cy="30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tr-TR" altLang="en-US" sz="1400" b="1">
                  <a:solidFill>
                    <a:schemeClr val="accent2"/>
                  </a:solidFill>
                </a:rPr>
                <a:t>eğim</a:t>
              </a:r>
              <a:endParaRPr lang="en-US" altLang="en-US" sz="1400" b="1">
                <a:solidFill>
                  <a:schemeClr val="accent2"/>
                </a:solidFill>
              </a:endParaRPr>
            </a:p>
          </p:txBody>
        </p:sp>
        <p:sp>
          <p:nvSpPr>
            <p:cNvPr id="10" name="Rectangle 11">
              <a:extLst>
                <a:ext uri="{FF2B5EF4-FFF2-40B4-BE49-F238E27FC236}">
                  <a16:creationId xmlns:a16="http://schemas.microsoft.com/office/drawing/2014/main" id="{1D09DD0E-43AD-4F70-A5F2-3B6F3A8E4E05}"/>
                </a:ext>
              </a:extLst>
            </p:cNvPr>
            <p:cNvSpPr>
              <a:spLocks noChangeArrowheads="1"/>
            </p:cNvSpPr>
            <p:nvPr/>
          </p:nvSpPr>
          <p:spPr bwMode="auto">
            <a:xfrm>
              <a:off x="1872" y="3312"/>
              <a:ext cx="2176" cy="65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tr-TR" altLang="en-US" sz="1400" b="1">
                  <a:solidFill>
                    <a:schemeClr val="accent2"/>
                  </a:solidFill>
                </a:rPr>
                <a:t>150 mm çaplı boru ile</a:t>
              </a:r>
            </a:p>
            <a:p>
              <a:pPr algn="ctr" eaLnBrk="1" hangingPunct="1"/>
              <a:r>
                <a:rPr lang="tr-TR" altLang="en-US" sz="1400" b="1">
                  <a:solidFill>
                    <a:schemeClr val="accent2"/>
                  </a:solidFill>
                </a:rPr>
                <a:t>Tanka bağlantı</a:t>
              </a:r>
              <a:endParaRPr lang="en-US" altLang="en-US" sz="1400" b="1">
                <a:solidFill>
                  <a:schemeClr val="accent2"/>
                </a:solidFill>
              </a:endParaRPr>
            </a:p>
          </p:txBody>
        </p:sp>
        <p:sp>
          <p:nvSpPr>
            <p:cNvPr id="11" name="Rectangle 12">
              <a:extLst>
                <a:ext uri="{FF2B5EF4-FFF2-40B4-BE49-F238E27FC236}">
                  <a16:creationId xmlns:a16="http://schemas.microsoft.com/office/drawing/2014/main" id="{C9A4B1EB-009A-4E8D-B687-8D0DC4EE5F33}"/>
                </a:ext>
              </a:extLst>
            </p:cNvPr>
            <p:cNvSpPr>
              <a:spLocks noChangeArrowheads="1"/>
            </p:cNvSpPr>
            <p:nvPr/>
          </p:nvSpPr>
          <p:spPr bwMode="auto">
            <a:xfrm>
              <a:off x="1296" y="3024"/>
              <a:ext cx="1360" cy="30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tr-TR" altLang="en-US" sz="1400" b="1">
                  <a:solidFill>
                    <a:schemeClr val="accent2"/>
                  </a:solidFill>
                </a:rPr>
                <a:t>Kanal </a:t>
              </a:r>
              <a:endParaRPr lang="en-US" altLang="en-US" sz="1400" b="1">
                <a:solidFill>
                  <a:schemeClr val="accent2"/>
                </a:solidFill>
              </a:endParaRPr>
            </a:p>
          </p:txBody>
        </p:sp>
      </p:grpSp>
      <p:pic>
        <p:nvPicPr>
          <p:cNvPr id="13" name="Picture 5" descr="34">
            <a:extLst>
              <a:ext uri="{FF2B5EF4-FFF2-40B4-BE49-F238E27FC236}">
                <a16:creationId xmlns:a16="http://schemas.microsoft.com/office/drawing/2014/main" id="{761189EA-A267-44D8-829E-FE395F7624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4971" y="4395065"/>
            <a:ext cx="2650330" cy="206136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4" name="Rectangle 20">
            <a:extLst>
              <a:ext uri="{FF2B5EF4-FFF2-40B4-BE49-F238E27FC236}">
                <a16:creationId xmlns:a16="http://schemas.microsoft.com/office/drawing/2014/main" id="{3E8C79C2-04B9-4221-B1C5-27ACF068D610}"/>
              </a:ext>
            </a:extLst>
          </p:cNvPr>
          <p:cNvSpPr>
            <a:spLocks noChangeArrowheads="1"/>
          </p:cNvSpPr>
          <p:nvPr/>
        </p:nvSpPr>
        <p:spPr bwMode="auto">
          <a:xfrm>
            <a:off x="9296783" y="5975023"/>
            <a:ext cx="1144461" cy="166534"/>
          </a:xfrm>
          <a:prstGeom prst="rect">
            <a:avLst/>
          </a:prstGeom>
          <a:solidFill>
            <a:schemeClr val="bg1"/>
          </a:solidFill>
          <a:ln>
            <a:noFill/>
          </a:ln>
          <a:effec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tr-TR" altLang="en-US" sz="1400" b="1" dirty="0">
                <a:solidFill>
                  <a:schemeClr val="accent2"/>
                </a:solidFill>
              </a:rPr>
              <a:t>Sıvı akış açıklığı</a:t>
            </a:r>
            <a:r>
              <a:rPr lang="tr-TR" altLang="en-US" sz="1400" dirty="0">
                <a:solidFill>
                  <a:schemeClr val="accent2"/>
                </a:solidFill>
              </a:rPr>
              <a:t> </a:t>
            </a:r>
            <a:endParaRPr lang="en-US" altLang="en-US" sz="1400" dirty="0">
              <a:solidFill>
                <a:schemeClr val="accent2"/>
              </a:solidFill>
            </a:endParaRPr>
          </a:p>
        </p:txBody>
      </p:sp>
      <p:sp>
        <p:nvSpPr>
          <p:cNvPr id="16" name="Rectangle 22">
            <a:extLst>
              <a:ext uri="{FF2B5EF4-FFF2-40B4-BE49-F238E27FC236}">
                <a16:creationId xmlns:a16="http://schemas.microsoft.com/office/drawing/2014/main" id="{57F20FBF-CCD3-46AA-A4D2-F5004924FCDB}"/>
              </a:ext>
            </a:extLst>
          </p:cNvPr>
          <p:cNvSpPr>
            <a:spLocks noChangeArrowheads="1"/>
          </p:cNvSpPr>
          <p:nvPr/>
        </p:nvSpPr>
        <p:spPr bwMode="auto">
          <a:xfrm>
            <a:off x="8269928" y="6178635"/>
            <a:ext cx="1258237" cy="400793"/>
          </a:xfrm>
          <a:prstGeom prst="rect">
            <a:avLst/>
          </a:prstGeom>
          <a:solidFill>
            <a:schemeClr val="bg1"/>
          </a:solidFill>
          <a:ln>
            <a:noFill/>
          </a:ln>
          <a:effec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tr-TR" altLang="en-US" sz="1400" b="1" dirty="0">
                <a:solidFill>
                  <a:schemeClr val="accent2"/>
                </a:solidFill>
              </a:rPr>
              <a:t>Drenaj için açıklık </a:t>
            </a:r>
            <a:endParaRPr lang="en-US" altLang="en-US" sz="1400" b="1" dirty="0">
              <a:solidFill>
                <a:schemeClr val="accent2"/>
              </a:solidFill>
            </a:endParaRPr>
          </a:p>
        </p:txBody>
      </p:sp>
      <p:sp>
        <p:nvSpPr>
          <p:cNvPr id="15" name="Rectangle 21">
            <a:extLst>
              <a:ext uri="{FF2B5EF4-FFF2-40B4-BE49-F238E27FC236}">
                <a16:creationId xmlns:a16="http://schemas.microsoft.com/office/drawing/2014/main" id="{A69A6C1B-2F6A-4FD7-AD2C-FB426BFBC02E}"/>
              </a:ext>
            </a:extLst>
          </p:cNvPr>
          <p:cNvSpPr>
            <a:spLocks noChangeArrowheads="1"/>
          </p:cNvSpPr>
          <p:nvPr/>
        </p:nvSpPr>
        <p:spPr bwMode="auto">
          <a:xfrm>
            <a:off x="9991883" y="5802834"/>
            <a:ext cx="1305003" cy="166534"/>
          </a:xfrm>
          <a:prstGeom prst="rect">
            <a:avLst/>
          </a:prstGeom>
          <a:solidFill>
            <a:schemeClr val="bg1"/>
          </a:solidFill>
          <a:ln>
            <a:noFill/>
          </a:ln>
          <a:effec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tr-TR" altLang="en-US" sz="1400" b="1" dirty="0">
                <a:solidFill>
                  <a:schemeClr val="accent2"/>
                </a:solidFill>
              </a:rPr>
              <a:t>100 mm çaplı delik </a:t>
            </a:r>
            <a:endParaRPr lang="en-US" altLang="en-US" sz="1400" b="1" dirty="0">
              <a:solidFill>
                <a:schemeClr val="accent2"/>
              </a:solidFill>
            </a:endParaRPr>
          </a:p>
        </p:txBody>
      </p:sp>
    </p:spTree>
    <p:extLst>
      <p:ext uri="{BB962C8B-B14F-4D97-AF65-F5344CB8AC3E}">
        <p14:creationId xmlns:p14="http://schemas.microsoft.com/office/powerpoint/2010/main" val="41945129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55C3A2A5-BA4F-4249-A1C0-07D46747F942}"/>
              </a:ext>
            </a:extLst>
          </p:cNvPr>
          <p:cNvSpPr/>
          <p:nvPr/>
        </p:nvSpPr>
        <p:spPr>
          <a:xfrm>
            <a:off x="438539" y="2342485"/>
            <a:ext cx="5962261" cy="2173031"/>
          </a:xfrm>
          <a:prstGeom prst="rect">
            <a:avLst/>
          </a:prstGeom>
        </p:spPr>
        <p:txBody>
          <a:bodyPr wrap="square">
            <a:spAutoFit/>
          </a:bodyPr>
          <a:lstStyle/>
          <a:p>
            <a:pPr algn="just">
              <a:lnSpc>
                <a:spcPct val="150000"/>
              </a:lnSpc>
              <a:spcBef>
                <a:spcPts val="1200"/>
              </a:spcBef>
            </a:pPr>
            <a:r>
              <a:rPr lang="tr-TR" altLang="en-US" u="sng" dirty="0">
                <a:solidFill>
                  <a:schemeClr val="accent3"/>
                </a:solidFill>
              </a:rPr>
              <a:t>DEPOLAMA KAPASİTESİ:</a:t>
            </a:r>
          </a:p>
          <a:p>
            <a:pPr algn="just">
              <a:lnSpc>
                <a:spcPct val="150000"/>
              </a:lnSpc>
              <a:spcBef>
                <a:spcPts val="1200"/>
              </a:spcBef>
              <a:buFont typeface="Wingdings" panose="05000000000000000000" pitchFamily="2" charset="2"/>
              <a:buChar char="q"/>
            </a:pPr>
            <a:r>
              <a:rPr lang="tr-TR" altLang="en-US" dirty="0"/>
              <a:t> Hayvan sayısı</a:t>
            </a:r>
          </a:p>
          <a:p>
            <a:pPr algn="just">
              <a:lnSpc>
                <a:spcPct val="150000"/>
              </a:lnSpc>
              <a:spcBef>
                <a:spcPts val="1200"/>
              </a:spcBef>
              <a:buFont typeface="Wingdings" panose="05000000000000000000" pitchFamily="2" charset="2"/>
              <a:buChar char="q"/>
            </a:pPr>
            <a:r>
              <a:rPr lang="tr-TR" altLang="en-US" dirty="0"/>
              <a:t> Hayvanların günlük gübre üretimleri</a:t>
            </a:r>
          </a:p>
          <a:p>
            <a:pPr marL="357188" indent="-357188" algn="just">
              <a:lnSpc>
                <a:spcPct val="150000"/>
              </a:lnSpc>
              <a:spcBef>
                <a:spcPts val="1200"/>
              </a:spcBef>
              <a:buFont typeface="Wingdings" panose="05000000000000000000" pitchFamily="2" charset="2"/>
              <a:buChar char="q"/>
            </a:pPr>
            <a:r>
              <a:rPr lang="tr-TR" altLang="en-US" dirty="0"/>
              <a:t>Depolama süresi elemanlarının çarpımı ile bulunur.</a:t>
            </a:r>
          </a:p>
        </p:txBody>
      </p:sp>
    </p:spTree>
    <p:extLst>
      <p:ext uri="{BB962C8B-B14F-4D97-AF65-F5344CB8AC3E}">
        <p14:creationId xmlns:p14="http://schemas.microsoft.com/office/powerpoint/2010/main" val="5065999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7C4ACEB1-1ED6-48AE-BED0-B3DB75912F3E}"/>
              </a:ext>
            </a:extLst>
          </p:cNvPr>
          <p:cNvSpPr/>
          <p:nvPr/>
        </p:nvSpPr>
        <p:spPr>
          <a:xfrm>
            <a:off x="768764" y="1997562"/>
            <a:ext cx="7837908" cy="4036426"/>
          </a:xfrm>
          <a:prstGeom prst="rect">
            <a:avLst/>
          </a:prstGeom>
        </p:spPr>
        <p:txBody>
          <a:bodyPr wrap="square">
            <a:spAutoFit/>
          </a:bodyPr>
          <a:lstStyle/>
          <a:p>
            <a:pPr>
              <a:buClr>
                <a:srgbClr val="0070C0"/>
              </a:buClr>
            </a:pPr>
            <a:endParaRPr lang="tr-TR" sz="2000" b="1" u="sng" kern="0" dirty="0">
              <a:latin typeface="Arial" panose="020B0604020202020204" pitchFamily="34" charset="0"/>
              <a:cs typeface="Arial" panose="020B0604020202020204" pitchFamily="34" charset="0"/>
            </a:endParaRPr>
          </a:p>
          <a:p>
            <a:pPr>
              <a:buClr>
                <a:srgbClr val="0070C0"/>
              </a:buClr>
            </a:pPr>
            <a:r>
              <a:rPr lang="tr-TR" sz="2000" b="1" kern="0" dirty="0">
                <a:solidFill>
                  <a:srgbClr val="00B050"/>
                </a:solidFill>
                <a:latin typeface="Arial" panose="020B0604020202020204" pitchFamily="34" charset="0"/>
                <a:cs typeface="Arial" panose="020B0604020202020204" pitchFamily="34" charset="0"/>
              </a:rPr>
              <a:t>DEPOLAMA HACMİ</a:t>
            </a:r>
          </a:p>
          <a:p>
            <a:pPr>
              <a:buClr>
                <a:srgbClr val="0070C0"/>
              </a:buClr>
            </a:pPr>
            <a:endParaRPr lang="tr-TR" sz="2000" kern="0" dirty="0">
              <a:latin typeface="Arial" panose="020B0604020202020204" pitchFamily="34" charset="0"/>
              <a:cs typeface="Arial" panose="020B0604020202020204" pitchFamily="34" charset="0"/>
            </a:endParaRPr>
          </a:p>
          <a:p>
            <a:pPr algn="ctr">
              <a:buClr>
                <a:srgbClr val="0070C0"/>
              </a:buClr>
            </a:pPr>
            <a:r>
              <a:rPr lang="tr-TR" sz="2000" i="1" kern="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VMD = BHB× DVM ×D</a:t>
            </a:r>
            <a:endParaRPr lang="tr-TR" sz="2000" b="1" kern="0" dirty="0">
              <a:latin typeface="Arial" panose="020B0604020202020204" pitchFamily="34" charset="0"/>
              <a:cs typeface="Arial" panose="020B0604020202020204" pitchFamily="34" charset="0"/>
            </a:endParaRPr>
          </a:p>
          <a:p>
            <a:pPr marL="808038" indent="-808038">
              <a:lnSpc>
                <a:spcPct val="150000"/>
              </a:lnSpc>
              <a:buClr>
                <a:srgbClr val="0070C0"/>
              </a:buClr>
            </a:pPr>
            <a:r>
              <a:rPr lang="tr-TR" sz="2000" b="1" kern="0" dirty="0">
                <a:latin typeface="Arial" panose="020B0604020202020204" pitchFamily="34" charset="0"/>
                <a:cs typeface="Arial" panose="020B0604020202020204" pitchFamily="34" charset="0"/>
              </a:rPr>
              <a:t>VMD	:</a:t>
            </a:r>
            <a:r>
              <a:rPr lang="tr-TR" sz="2000" kern="0" dirty="0">
                <a:latin typeface="Arial" panose="020B0604020202020204" pitchFamily="34" charset="0"/>
                <a:cs typeface="Arial" panose="020B0604020202020204" pitchFamily="34" charset="0"/>
              </a:rPr>
              <a:t> Bir depolama periyodunda hayvanlardan elde edilen toplam atık miktarı, m</a:t>
            </a:r>
            <a:r>
              <a:rPr lang="tr-TR" sz="2000" kern="0" baseline="30000" dirty="0">
                <a:latin typeface="Arial" panose="020B0604020202020204" pitchFamily="34" charset="0"/>
                <a:cs typeface="Arial" panose="020B0604020202020204" pitchFamily="34" charset="0"/>
              </a:rPr>
              <a:t>3</a:t>
            </a:r>
          </a:p>
          <a:p>
            <a:pPr>
              <a:lnSpc>
                <a:spcPct val="150000"/>
              </a:lnSpc>
              <a:buClr>
                <a:srgbClr val="0070C0"/>
              </a:buClr>
            </a:pPr>
            <a:r>
              <a:rPr lang="tr-TR" sz="2000" b="1" kern="0" dirty="0">
                <a:latin typeface="Arial" panose="020B0604020202020204" pitchFamily="34" charset="0"/>
                <a:cs typeface="Arial" panose="020B0604020202020204" pitchFamily="34" charset="0"/>
              </a:rPr>
              <a:t>BHB</a:t>
            </a:r>
            <a:r>
              <a:rPr lang="tr-TR" sz="2000" kern="0" dirty="0">
                <a:latin typeface="Arial" panose="020B0604020202020204" pitchFamily="34" charset="0"/>
                <a:cs typeface="Arial" panose="020B0604020202020204" pitchFamily="34" charset="0"/>
              </a:rPr>
              <a:t>	: 454 kg canlı ağırlığına eşdeğer büyükbaş hayvan birimi 	(pratikte 500 kg canlı ağırlık için hesaplanır) = </a:t>
            </a:r>
            <a:r>
              <a:rPr lang="tr-TR" sz="2000" kern="0" dirty="0">
                <a:solidFill>
                  <a:srgbClr val="FF0000"/>
                </a:solidFill>
                <a:latin typeface="Arial" panose="020B0604020202020204" pitchFamily="34" charset="0"/>
                <a:cs typeface="Arial" panose="020B0604020202020204" pitchFamily="34" charset="0"/>
              </a:rPr>
              <a:t>AU(</a:t>
            </a:r>
            <a:r>
              <a:rPr lang="tr-TR" sz="2000" kern="0" dirty="0" err="1">
                <a:solidFill>
                  <a:srgbClr val="FF0000"/>
                </a:solidFill>
                <a:latin typeface="Arial" panose="020B0604020202020204" pitchFamily="34" charset="0"/>
                <a:cs typeface="Arial" panose="020B0604020202020204" pitchFamily="34" charset="0"/>
              </a:rPr>
              <a:t>Animal</a:t>
            </a:r>
            <a:r>
              <a:rPr lang="tr-TR" sz="2000" kern="0" dirty="0">
                <a:solidFill>
                  <a:srgbClr val="FF0000"/>
                </a:solidFill>
                <a:latin typeface="Arial" panose="020B0604020202020204" pitchFamily="34" charset="0"/>
                <a:cs typeface="Arial" panose="020B0604020202020204" pitchFamily="34" charset="0"/>
              </a:rPr>
              <a:t> </a:t>
            </a:r>
            <a:r>
              <a:rPr lang="tr-TR" sz="2000" kern="0" dirty="0" err="1">
                <a:solidFill>
                  <a:srgbClr val="FF0000"/>
                </a:solidFill>
                <a:latin typeface="Arial" panose="020B0604020202020204" pitchFamily="34" charset="0"/>
                <a:cs typeface="Arial" panose="020B0604020202020204" pitchFamily="34" charset="0"/>
              </a:rPr>
              <a:t>Unit</a:t>
            </a:r>
            <a:r>
              <a:rPr lang="tr-TR" sz="2000" kern="0" dirty="0">
                <a:solidFill>
                  <a:srgbClr val="FF0000"/>
                </a:solidFill>
                <a:latin typeface="Arial" panose="020B0604020202020204" pitchFamily="34" charset="0"/>
                <a:cs typeface="Arial" panose="020B0604020202020204" pitchFamily="34" charset="0"/>
              </a:rPr>
              <a:t>)</a:t>
            </a:r>
          </a:p>
          <a:p>
            <a:pPr>
              <a:lnSpc>
                <a:spcPct val="150000"/>
              </a:lnSpc>
              <a:buClr>
                <a:srgbClr val="0070C0"/>
              </a:buClr>
            </a:pPr>
            <a:r>
              <a:rPr lang="tr-TR" sz="2000" b="1" kern="0" dirty="0">
                <a:latin typeface="Arial" panose="020B0604020202020204" pitchFamily="34" charset="0"/>
                <a:cs typeface="Arial" panose="020B0604020202020204" pitchFamily="34" charset="0"/>
              </a:rPr>
              <a:t>DVM</a:t>
            </a:r>
            <a:r>
              <a:rPr lang="tr-TR" sz="2000" kern="0" dirty="0">
                <a:latin typeface="Arial" panose="020B0604020202020204" pitchFamily="34" charset="0"/>
                <a:cs typeface="Arial" panose="020B0604020202020204" pitchFamily="34" charset="0"/>
              </a:rPr>
              <a:t>	: Günlük gübre üretim hacmi, m</a:t>
            </a:r>
            <a:r>
              <a:rPr lang="tr-TR" sz="2000" kern="0" baseline="30000" dirty="0">
                <a:latin typeface="Arial" panose="020B0604020202020204" pitchFamily="34" charset="0"/>
                <a:cs typeface="Arial" panose="020B0604020202020204" pitchFamily="34" charset="0"/>
              </a:rPr>
              <a:t>3</a:t>
            </a:r>
            <a:r>
              <a:rPr lang="tr-TR" sz="2000" kern="0" dirty="0">
                <a:latin typeface="Arial" panose="020B0604020202020204" pitchFamily="34" charset="0"/>
                <a:cs typeface="Arial" panose="020B0604020202020204" pitchFamily="34" charset="0"/>
              </a:rPr>
              <a:t>/BHB/gün</a:t>
            </a:r>
          </a:p>
          <a:p>
            <a:pPr>
              <a:lnSpc>
                <a:spcPct val="150000"/>
              </a:lnSpc>
              <a:buClr>
                <a:srgbClr val="0070C0"/>
              </a:buClr>
            </a:pPr>
            <a:r>
              <a:rPr lang="tr-TR" sz="2000" b="1" kern="0" dirty="0">
                <a:latin typeface="Arial" panose="020B0604020202020204" pitchFamily="34" charset="0"/>
                <a:cs typeface="Arial" panose="020B0604020202020204" pitchFamily="34" charset="0"/>
              </a:rPr>
              <a:t>D</a:t>
            </a:r>
            <a:r>
              <a:rPr lang="tr-TR" sz="2000" kern="0" dirty="0">
                <a:latin typeface="Arial" panose="020B0604020202020204" pitchFamily="34" charset="0"/>
                <a:cs typeface="Arial" panose="020B0604020202020204" pitchFamily="34" charset="0"/>
              </a:rPr>
              <a:t>	: Depolama süresi, gün (En az 180 gün)</a:t>
            </a:r>
          </a:p>
        </p:txBody>
      </p:sp>
    </p:spTree>
    <p:extLst>
      <p:ext uri="{BB962C8B-B14F-4D97-AF65-F5344CB8AC3E}">
        <p14:creationId xmlns:p14="http://schemas.microsoft.com/office/powerpoint/2010/main" val="19607558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Unvan 1">
                <a:extLst>
                  <a:ext uri="{FF2B5EF4-FFF2-40B4-BE49-F238E27FC236}">
                    <a16:creationId xmlns:a16="http://schemas.microsoft.com/office/drawing/2014/main" id="{DD278BBE-829C-43E8-9936-E50C3E61D521}"/>
                  </a:ext>
                </a:extLst>
              </p:cNvPr>
              <p:cNvSpPr>
                <a:spLocks noGrp="1"/>
              </p:cNvSpPr>
              <p:nvPr>
                <p:ph type="ctrTitle"/>
              </p:nvPr>
            </p:nvSpPr>
            <p:spPr/>
            <p:txBody>
              <a:bodyPr/>
              <a:lstStyle/>
              <a:p>
                <a:pPr algn="l">
                  <a:lnSpc>
                    <a:spcPct val="150000"/>
                  </a:lnSpc>
                </a:pPr>
                <a:r>
                  <a:rPr lang="tr-TR" sz="2000" b="1" dirty="0">
                    <a:solidFill>
                      <a:srgbClr val="00B050"/>
                    </a:solidFill>
                  </a:rPr>
                  <a:t>Yataklık kullanılan sistemlerde, yataklık hacmi de eklenmelidir.</a:t>
                </a:r>
                <a:br>
                  <a:rPr lang="tr-TR" sz="2000" b="1" dirty="0">
                    <a:solidFill>
                      <a:srgbClr val="00B050"/>
                    </a:solidFill>
                  </a:rPr>
                </a:br>
                <a:br>
                  <a:rPr lang="tr-TR" sz="2000" dirty="0"/>
                </a:br>
                <a14:m>
                  <m:oMathPara xmlns:m="http://schemas.openxmlformats.org/officeDocument/2006/math">
                    <m:oMathParaPr>
                      <m:jc m:val="centerGroup"/>
                    </m:oMathParaPr>
                    <m:oMath xmlns:m="http://schemas.openxmlformats.org/officeDocument/2006/math">
                      <m:f>
                        <m:fPr>
                          <m:ctrlPr>
                            <a:rPr lang="tr-TR" sz="2000" i="1" smtClean="0">
                              <a:latin typeface="Cambria Math" panose="02040503050406030204" pitchFamily="18" charset="0"/>
                            </a:rPr>
                          </m:ctrlPr>
                        </m:fPr>
                        <m:num>
                          <m:r>
                            <a:rPr lang="tr-TR" sz="2000" b="0" i="1" smtClean="0">
                              <a:latin typeface="Cambria Math" panose="02040503050406030204" pitchFamily="18" charset="0"/>
                            </a:rPr>
                            <m:t>0,5</m:t>
                          </m:r>
                          <m:r>
                            <a:rPr lang="tr-TR" sz="2000" b="0" i="1" smtClean="0">
                              <a:latin typeface="Cambria Math" panose="02040503050406030204" pitchFamily="18" charset="0"/>
                              <a:ea typeface="Cambria Math" panose="02040503050406030204" pitchFamily="18" charset="0"/>
                            </a:rPr>
                            <m:t>×</m:t>
                          </m:r>
                          <m:r>
                            <a:rPr lang="tr-TR" sz="2000" b="0" i="1" smtClean="0">
                              <a:latin typeface="Cambria Math" panose="02040503050406030204" pitchFamily="18" charset="0"/>
                              <a:ea typeface="Cambria Math" panose="02040503050406030204" pitchFamily="18" charset="0"/>
                            </a:rPr>
                            <m:t>𝑊𝐵</m:t>
                          </m:r>
                          <m:r>
                            <a:rPr lang="tr-TR" sz="2000" b="0" i="1" smtClean="0">
                              <a:latin typeface="Cambria Math" panose="02040503050406030204" pitchFamily="18" charset="0"/>
                              <a:ea typeface="Cambria Math" panose="02040503050406030204" pitchFamily="18" charset="0"/>
                            </a:rPr>
                            <m:t>×</m:t>
                          </m:r>
                          <m:r>
                            <a:rPr lang="tr-TR" sz="2000" b="0" i="1" smtClean="0">
                              <a:latin typeface="Cambria Math" panose="02040503050406030204" pitchFamily="18" charset="0"/>
                              <a:ea typeface="Cambria Math" panose="02040503050406030204" pitchFamily="18" charset="0"/>
                            </a:rPr>
                            <m:t>𝐵𝐻𝐵</m:t>
                          </m:r>
                          <m:r>
                            <a:rPr lang="tr-TR" sz="2000" b="0" i="1" smtClean="0">
                              <a:latin typeface="Cambria Math" panose="02040503050406030204" pitchFamily="18" charset="0"/>
                              <a:ea typeface="Cambria Math" panose="02040503050406030204" pitchFamily="18" charset="0"/>
                            </a:rPr>
                            <m:t>×</m:t>
                          </m:r>
                          <m:r>
                            <a:rPr lang="tr-TR" sz="2000" b="0" i="1" smtClean="0">
                              <a:latin typeface="Cambria Math" panose="02040503050406030204" pitchFamily="18" charset="0"/>
                              <a:ea typeface="Cambria Math" panose="02040503050406030204" pitchFamily="18" charset="0"/>
                            </a:rPr>
                            <m:t>𝐷</m:t>
                          </m:r>
                        </m:num>
                        <m:den>
                          <m:r>
                            <a:rPr lang="tr-TR" sz="2000" b="0" i="1" smtClean="0">
                              <a:latin typeface="Cambria Math" panose="02040503050406030204" pitchFamily="18" charset="0"/>
                            </a:rPr>
                            <m:t>𝐵𝑈𝑊</m:t>
                          </m:r>
                        </m:den>
                      </m:f>
                      <m:r>
                        <a:rPr lang="tr-TR" sz="2000" b="0" i="0" smtClean="0">
                          <a:latin typeface="Cambria Math" panose="02040503050406030204" pitchFamily="18" charset="0"/>
                        </a:rPr>
                        <m:t>=</m:t>
                      </m:r>
                      <m:r>
                        <m:rPr>
                          <m:sty m:val="p"/>
                        </m:rPr>
                        <a:rPr lang="tr-TR" sz="2000" b="0" i="0" smtClean="0">
                          <a:latin typeface="Cambria Math" panose="02040503050406030204" pitchFamily="18" charset="0"/>
                        </a:rPr>
                        <m:t>BV</m:t>
                      </m:r>
                    </m:oMath>
                  </m:oMathPara>
                </a14:m>
                <a:br>
                  <a:rPr lang="tr-TR" sz="2000" dirty="0"/>
                </a:br>
                <a:r>
                  <a:rPr lang="tr-TR" sz="2000" b="1" dirty="0"/>
                  <a:t>BV:		</a:t>
                </a:r>
                <a:r>
                  <a:rPr lang="tr-TR" sz="2000" b="0" dirty="0"/>
                  <a:t>Yataklık hacmi, m</a:t>
                </a:r>
                <a:r>
                  <a:rPr lang="tr-TR" sz="2000" b="0" baseline="30000" dirty="0"/>
                  <a:t>3 </a:t>
                </a:r>
                <a:br>
                  <a:rPr lang="tr-TR" sz="2000" b="0" dirty="0"/>
                </a:br>
                <a:r>
                  <a:rPr lang="tr-TR" sz="2000" b="1" dirty="0"/>
                  <a:t>WB:		</a:t>
                </a:r>
                <a:r>
                  <a:rPr lang="tr-TR" sz="2000" dirty="0"/>
                  <a:t>Hayvan başına günlük yataklık materyal miktarı, kg/BHB/gün</a:t>
                </a:r>
                <a:br>
                  <a:rPr lang="tr-TR" sz="2000" dirty="0"/>
                </a:br>
                <a:r>
                  <a:rPr lang="tr-TR" sz="2000" b="1" dirty="0"/>
                  <a:t>BUW:	</a:t>
                </a:r>
                <a:r>
                  <a:rPr lang="tr-TR" sz="2000" dirty="0"/>
                  <a:t>Yataklık materyalin birim hacim ağırlığı, kg/m</a:t>
                </a:r>
                <a:r>
                  <a:rPr lang="tr-TR" sz="2000" baseline="30000" dirty="0"/>
                  <a:t>3</a:t>
                </a:r>
                <a:br>
                  <a:rPr lang="tr-TR" sz="2000" baseline="30000" dirty="0"/>
                </a:br>
                <a:endParaRPr lang="tr-TR" sz="2000" dirty="0"/>
              </a:p>
            </p:txBody>
          </p:sp>
        </mc:Choice>
        <mc:Fallback xmlns="">
          <p:sp>
            <p:nvSpPr>
              <p:cNvPr id="4" name="Unvan 1">
                <a:extLst>
                  <a:ext uri="{FF2B5EF4-FFF2-40B4-BE49-F238E27FC236}">
                    <a16:creationId xmlns:a16="http://schemas.microsoft.com/office/drawing/2014/main" id="{DD278BBE-829C-43E8-9936-E50C3E61D521}"/>
                  </a:ext>
                </a:extLst>
              </p:cNvPr>
              <p:cNvSpPr>
                <a:spLocks noGrp="1" noRot="1" noChangeAspect="1" noMove="1" noResize="1" noEditPoints="1" noAdjustHandles="1" noChangeArrowheads="1" noChangeShapeType="1" noTextEdit="1"/>
              </p:cNvSpPr>
              <p:nvPr>
                <p:ph type="ctrTitle"/>
              </p:nvPr>
            </p:nvSpPr>
            <p:spPr>
              <a:blipFill>
                <a:blip r:embed="rId2"/>
                <a:stretch>
                  <a:fillRect l="-588" b="-124380"/>
                </a:stretch>
              </a:blipFill>
            </p:spPr>
            <p:txBody>
              <a:bodyPr/>
              <a:lstStyle/>
              <a:p>
                <a:r>
                  <a:rPr lang="en-GB">
                    <a:noFill/>
                  </a:rPr>
                  <a:t> </a:t>
                </a:r>
              </a:p>
            </p:txBody>
          </p:sp>
        </mc:Fallback>
      </mc:AlternateContent>
    </p:spTree>
    <p:extLst>
      <p:ext uri="{BB962C8B-B14F-4D97-AF65-F5344CB8AC3E}">
        <p14:creationId xmlns:p14="http://schemas.microsoft.com/office/powerpoint/2010/main" val="17452647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Unvan 4">
                <a:extLst>
                  <a:ext uri="{FF2B5EF4-FFF2-40B4-BE49-F238E27FC236}">
                    <a16:creationId xmlns:a16="http://schemas.microsoft.com/office/drawing/2014/main" id="{CCD477AE-9AFA-4DC6-8A93-715D38B995AD}"/>
                  </a:ext>
                </a:extLst>
              </p:cNvPr>
              <p:cNvSpPr>
                <a:spLocks noGrp="1"/>
              </p:cNvSpPr>
              <p:nvPr>
                <p:ph type="ctrTitle"/>
              </p:nvPr>
            </p:nvSpPr>
            <p:spPr/>
            <p:txBody>
              <a:bodyPr/>
              <a:lstStyle/>
              <a:p>
                <a:pPr algn="l">
                  <a:lnSpc>
                    <a:spcPct val="150000"/>
                  </a:lnSpc>
                  <a:spcBef>
                    <a:spcPts val="600"/>
                  </a:spcBef>
                </a:pPr>
                <a:r>
                  <a:rPr lang="tr-TR" sz="2000" dirty="0">
                    <a:solidFill>
                      <a:srgbClr val="FF0000"/>
                    </a:solidFill>
                  </a:rPr>
                  <a:t>Katı atık depolama yapısı boyutları</a:t>
                </a:r>
                <a:br>
                  <a:rPr lang="tr-TR" sz="2000" dirty="0"/>
                </a:br>
                <a:r>
                  <a:rPr lang="tr-TR" sz="2000" b="1" dirty="0"/>
                  <a:t>L	: </a:t>
                </a:r>
                <a:r>
                  <a:rPr lang="tr-TR" sz="2000" dirty="0"/>
                  <a:t>Depolama yapısının uzunluğu, m</a:t>
                </a:r>
                <a:br>
                  <a:rPr lang="tr-TR" sz="2000" dirty="0"/>
                </a:br>
                <a:r>
                  <a:rPr lang="tr-TR" sz="2000" b="1" dirty="0"/>
                  <a:t>WV	: </a:t>
                </a:r>
                <a:r>
                  <a:rPr lang="tr-TR" sz="2000" dirty="0"/>
                  <a:t>Bir depolama süresinde oluşan toplam katı atık hacmi, m</a:t>
                </a:r>
                <a:r>
                  <a:rPr lang="tr-TR" sz="2000" baseline="30000" dirty="0"/>
                  <a:t>3</a:t>
                </a:r>
                <a:br>
                  <a:rPr lang="tr-TR" sz="2000" dirty="0"/>
                </a:br>
                <a:r>
                  <a:rPr lang="tr-TR" sz="2000" b="1" dirty="0"/>
                  <a:t>WI	: </a:t>
                </a:r>
                <a:r>
                  <a:rPr lang="tr-TR" sz="2000" dirty="0"/>
                  <a:t>Depolama yapısının genişliği, m</a:t>
                </a:r>
                <a:br>
                  <a:rPr lang="tr-TR" sz="2000" dirty="0"/>
                </a:br>
                <a:r>
                  <a:rPr lang="tr-TR" sz="2000" b="1" dirty="0"/>
                  <a:t>H	: </a:t>
                </a:r>
                <a:r>
                  <a:rPr lang="tr-TR" sz="2000" dirty="0"/>
                  <a:t>Depolama yapısının yüksekliği, m</a:t>
                </a:r>
                <a:br>
                  <a:rPr lang="tr-TR" sz="2000" dirty="0"/>
                </a:br>
                <a14:m>
                  <m:oMath xmlns:m="http://schemas.openxmlformats.org/officeDocument/2006/math">
                    <m:r>
                      <a:rPr lang="tr-TR" sz="2800" b="0" i="1" smtClean="0">
                        <a:latin typeface="Cambria Math" panose="02040503050406030204" pitchFamily="18" charset="0"/>
                      </a:rPr>
                      <m:t>𝐿</m:t>
                    </m:r>
                    <m:r>
                      <a:rPr lang="tr-TR" sz="2800" b="0" i="1" smtClean="0">
                        <a:latin typeface="Cambria Math" panose="02040503050406030204" pitchFamily="18" charset="0"/>
                      </a:rPr>
                      <m:t>=</m:t>
                    </m:r>
                    <m:f>
                      <m:fPr>
                        <m:ctrlPr>
                          <a:rPr lang="tr-TR" sz="2800" b="0" i="1" smtClean="0">
                            <a:latin typeface="Cambria Math" panose="02040503050406030204" pitchFamily="18" charset="0"/>
                          </a:rPr>
                        </m:ctrlPr>
                      </m:fPr>
                      <m:num>
                        <m:r>
                          <a:rPr lang="tr-TR" sz="2800" b="0" i="1" smtClean="0">
                            <a:latin typeface="Cambria Math" panose="02040503050406030204" pitchFamily="18" charset="0"/>
                          </a:rPr>
                          <m:t>𝑊𝑉</m:t>
                        </m:r>
                      </m:num>
                      <m:den>
                        <m:r>
                          <a:rPr lang="tr-TR" sz="2800" b="0" i="1" smtClean="0">
                            <a:latin typeface="Cambria Math" panose="02040503050406030204" pitchFamily="18" charset="0"/>
                          </a:rPr>
                          <m:t>𝑊𝐼</m:t>
                        </m:r>
                        <m:r>
                          <a:rPr lang="tr-TR" sz="2800" b="0" i="1" smtClean="0">
                            <a:latin typeface="Cambria Math" panose="02040503050406030204" pitchFamily="18" charset="0"/>
                            <a:ea typeface="Cambria Math" panose="02040503050406030204" pitchFamily="18" charset="0"/>
                          </a:rPr>
                          <m:t>×</m:t>
                        </m:r>
                        <m:r>
                          <a:rPr lang="tr-TR" sz="2800" b="0" i="1" smtClean="0">
                            <a:latin typeface="Cambria Math" panose="02040503050406030204" pitchFamily="18" charset="0"/>
                            <a:ea typeface="Cambria Math" panose="02040503050406030204" pitchFamily="18" charset="0"/>
                          </a:rPr>
                          <m:t>𝐻</m:t>
                        </m:r>
                      </m:den>
                    </m:f>
                  </m:oMath>
                </a14:m>
                <a:r>
                  <a:rPr lang="tr-TR" sz="2800" dirty="0"/>
                  <a:t>      </a:t>
                </a:r>
                <a14:m>
                  <m:oMath xmlns:m="http://schemas.openxmlformats.org/officeDocument/2006/math">
                    <m:r>
                      <a:rPr lang="tr-TR" sz="2800" b="0" i="1" smtClean="0">
                        <a:latin typeface="Cambria Math" panose="02040503050406030204" pitchFamily="18" charset="0"/>
                      </a:rPr>
                      <m:t>𝑊𝐼</m:t>
                    </m:r>
                    <m:r>
                      <a:rPr lang="tr-TR" sz="2800" b="0" i="1" smtClean="0">
                        <a:latin typeface="Cambria Math" panose="02040503050406030204" pitchFamily="18" charset="0"/>
                      </a:rPr>
                      <m:t>=</m:t>
                    </m:r>
                    <m:f>
                      <m:fPr>
                        <m:ctrlPr>
                          <a:rPr lang="tr-TR" sz="2800" b="0" i="1" smtClean="0">
                            <a:latin typeface="Cambria Math" panose="02040503050406030204" pitchFamily="18" charset="0"/>
                          </a:rPr>
                        </m:ctrlPr>
                      </m:fPr>
                      <m:num>
                        <m:r>
                          <a:rPr lang="tr-TR" sz="2800" b="0" i="1" smtClean="0">
                            <a:latin typeface="Cambria Math" panose="02040503050406030204" pitchFamily="18" charset="0"/>
                          </a:rPr>
                          <m:t>𝑊𝑉</m:t>
                        </m:r>
                      </m:num>
                      <m:den>
                        <m:r>
                          <a:rPr lang="tr-TR" sz="2800" b="0" i="1" smtClean="0">
                            <a:latin typeface="Cambria Math" panose="02040503050406030204" pitchFamily="18" charset="0"/>
                          </a:rPr>
                          <m:t>𝐿</m:t>
                        </m:r>
                        <m:r>
                          <a:rPr lang="tr-TR" sz="2800" b="0" i="1" smtClean="0">
                            <a:latin typeface="Cambria Math" panose="02040503050406030204" pitchFamily="18" charset="0"/>
                            <a:ea typeface="Cambria Math" panose="02040503050406030204" pitchFamily="18" charset="0"/>
                          </a:rPr>
                          <m:t>×</m:t>
                        </m:r>
                        <m:r>
                          <a:rPr lang="tr-TR" sz="2800" b="0" i="1" smtClean="0">
                            <a:latin typeface="Cambria Math" panose="02040503050406030204" pitchFamily="18" charset="0"/>
                            <a:ea typeface="Cambria Math" panose="02040503050406030204" pitchFamily="18" charset="0"/>
                          </a:rPr>
                          <m:t>𝐻</m:t>
                        </m:r>
                      </m:den>
                    </m:f>
                    <m:r>
                      <a:rPr lang="tr-TR" sz="2800" b="0" i="0" smtClean="0">
                        <a:latin typeface="Cambria Math" panose="02040503050406030204" pitchFamily="18" charset="0"/>
                      </a:rPr>
                      <m:t>      </m:t>
                    </m:r>
                  </m:oMath>
                </a14:m>
                <a:r>
                  <a:rPr lang="tr-TR" sz="2800" dirty="0"/>
                  <a:t>     </a:t>
                </a:r>
                <a14:m>
                  <m:oMath xmlns:m="http://schemas.openxmlformats.org/officeDocument/2006/math">
                    <m:r>
                      <a:rPr lang="tr-TR" sz="2800" b="0" i="1" smtClean="0">
                        <a:latin typeface="Cambria Math" panose="02040503050406030204" pitchFamily="18" charset="0"/>
                      </a:rPr>
                      <m:t>𝐻</m:t>
                    </m:r>
                    <m:r>
                      <a:rPr lang="tr-TR" sz="2800" b="0" i="1" smtClean="0">
                        <a:latin typeface="Cambria Math" panose="02040503050406030204" pitchFamily="18" charset="0"/>
                      </a:rPr>
                      <m:t>=</m:t>
                    </m:r>
                    <m:f>
                      <m:fPr>
                        <m:ctrlPr>
                          <a:rPr lang="tr-TR" sz="2800" b="0" i="1" smtClean="0">
                            <a:latin typeface="Cambria Math" panose="02040503050406030204" pitchFamily="18" charset="0"/>
                          </a:rPr>
                        </m:ctrlPr>
                      </m:fPr>
                      <m:num>
                        <m:r>
                          <a:rPr lang="tr-TR" sz="2800" b="0" i="1" smtClean="0">
                            <a:latin typeface="Cambria Math" panose="02040503050406030204" pitchFamily="18" charset="0"/>
                          </a:rPr>
                          <m:t>𝑊𝑉</m:t>
                        </m:r>
                      </m:num>
                      <m:den>
                        <m:r>
                          <a:rPr lang="tr-TR" sz="2800" b="0" i="1" smtClean="0">
                            <a:latin typeface="Cambria Math" panose="02040503050406030204" pitchFamily="18" charset="0"/>
                          </a:rPr>
                          <m:t>𝐿</m:t>
                        </m:r>
                        <m:r>
                          <a:rPr lang="tr-TR" sz="2800" b="0" i="1" smtClean="0">
                            <a:latin typeface="Cambria Math" panose="02040503050406030204" pitchFamily="18" charset="0"/>
                            <a:ea typeface="Cambria Math" panose="02040503050406030204" pitchFamily="18" charset="0"/>
                          </a:rPr>
                          <m:t>×</m:t>
                        </m:r>
                        <m:r>
                          <a:rPr lang="tr-TR" sz="2800" b="0" i="1" smtClean="0">
                            <a:latin typeface="Cambria Math" panose="02040503050406030204" pitchFamily="18" charset="0"/>
                            <a:ea typeface="Cambria Math" panose="02040503050406030204" pitchFamily="18" charset="0"/>
                          </a:rPr>
                          <m:t>𝑊𝐼</m:t>
                        </m:r>
                      </m:den>
                    </m:f>
                  </m:oMath>
                </a14:m>
                <a:endParaRPr lang="tr-TR" sz="2800" dirty="0"/>
              </a:p>
            </p:txBody>
          </p:sp>
        </mc:Choice>
        <mc:Fallback xmlns="">
          <p:sp>
            <p:nvSpPr>
              <p:cNvPr id="4" name="Unvan 4">
                <a:extLst>
                  <a:ext uri="{FF2B5EF4-FFF2-40B4-BE49-F238E27FC236}">
                    <a16:creationId xmlns:a16="http://schemas.microsoft.com/office/drawing/2014/main" id="{CCD477AE-9AFA-4DC6-8A93-715D38B995AD}"/>
                  </a:ext>
                </a:extLst>
              </p:cNvPr>
              <p:cNvSpPr>
                <a:spLocks noGrp="1" noRot="1" noChangeAspect="1" noMove="1" noResize="1" noEditPoints="1" noAdjustHandles="1" noChangeArrowheads="1" noChangeShapeType="1" noTextEdit="1"/>
              </p:cNvSpPr>
              <p:nvPr>
                <p:ph type="ctrTitle"/>
              </p:nvPr>
            </p:nvSpPr>
            <p:spPr>
              <a:blipFill>
                <a:blip r:embed="rId2"/>
                <a:stretch>
                  <a:fillRect l="-588" b="-114876"/>
                </a:stretch>
              </a:blipFill>
            </p:spPr>
            <p:txBody>
              <a:bodyPr/>
              <a:lstStyle/>
              <a:p>
                <a:r>
                  <a:rPr lang="en-GB">
                    <a:noFill/>
                  </a:rPr>
                  <a:t> </a:t>
                </a:r>
              </a:p>
            </p:txBody>
          </p:sp>
        </mc:Fallback>
      </mc:AlternateContent>
    </p:spTree>
    <p:extLst>
      <p:ext uri="{BB962C8B-B14F-4D97-AF65-F5344CB8AC3E}">
        <p14:creationId xmlns:p14="http://schemas.microsoft.com/office/powerpoint/2010/main" val="28407789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Yer Tutucusu 10">
            <a:extLst>
              <a:ext uri="{FF2B5EF4-FFF2-40B4-BE49-F238E27FC236}">
                <a16:creationId xmlns:a16="http://schemas.microsoft.com/office/drawing/2014/main" id="{C93350B5-F4F2-45D8-828A-2DA3468F737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375" t="27623" r="15165" b="12775"/>
          <a:stretch/>
        </p:blipFill>
        <p:spPr>
          <a:xfrm>
            <a:off x="591974" y="1924812"/>
            <a:ext cx="7188185" cy="3894139"/>
          </a:xfrm>
          <a:prstGeom prst="flowChartOffpageConnector">
            <a:avLst/>
          </a:prstGeom>
        </p:spPr>
      </p:pic>
      <p:pic>
        <p:nvPicPr>
          <p:cNvPr id="5" name="Picture 17" descr="earthen_store">
            <a:extLst>
              <a:ext uri="{FF2B5EF4-FFF2-40B4-BE49-F238E27FC236}">
                <a16:creationId xmlns:a16="http://schemas.microsoft.com/office/drawing/2014/main" id="{4D500671-2319-466E-B912-F43D1980F0FB}"/>
              </a:ext>
            </a:extLst>
          </p:cNvPr>
          <p:cNvPicPr>
            <a:picLocks noChangeAspect="1" noChangeArrowheads="1"/>
          </p:cNvPicPr>
          <p:nvPr/>
        </p:nvPicPr>
        <p:blipFill rotWithShape="1">
          <a:blip r:embed="rId3">
            <a:lum bright="12000"/>
            <a:extLst>
              <a:ext uri="{28A0092B-C50C-407E-A947-70E740481C1C}">
                <a14:useLocalDpi xmlns:a14="http://schemas.microsoft.com/office/drawing/2010/main" val="0"/>
              </a:ext>
            </a:extLst>
          </a:blip>
          <a:srcRect l="1055" t="1523" r="672" b="996"/>
          <a:stretch/>
        </p:blipFill>
        <p:spPr>
          <a:xfrm>
            <a:off x="7780159" y="1924812"/>
            <a:ext cx="3997438" cy="27482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Metin kutusu 5">
            <a:extLst>
              <a:ext uri="{FF2B5EF4-FFF2-40B4-BE49-F238E27FC236}">
                <a16:creationId xmlns:a16="http://schemas.microsoft.com/office/drawing/2014/main" id="{0AF6262B-7F42-4C94-B225-DA7F18C32760}"/>
              </a:ext>
            </a:extLst>
          </p:cNvPr>
          <p:cNvSpPr txBox="1"/>
          <p:nvPr/>
        </p:nvSpPr>
        <p:spPr>
          <a:xfrm>
            <a:off x="7780159" y="4722349"/>
            <a:ext cx="3332719" cy="369332"/>
          </a:xfrm>
          <a:prstGeom prst="rect">
            <a:avLst/>
          </a:prstGeom>
          <a:noFill/>
        </p:spPr>
        <p:txBody>
          <a:bodyPr wrap="square" rtlCol="0">
            <a:spAutoFit/>
          </a:bodyPr>
          <a:lstStyle/>
          <a:p>
            <a:r>
              <a:rPr lang="tr-TR" b="1" dirty="0">
                <a:solidFill>
                  <a:srgbClr val="00B050"/>
                </a:solidFill>
              </a:rPr>
              <a:t>SIVI GÜBRE DEPOLARI</a:t>
            </a:r>
            <a:endParaRPr lang="en-GB" b="1" dirty="0">
              <a:solidFill>
                <a:srgbClr val="00B050"/>
              </a:solidFill>
            </a:endParaRPr>
          </a:p>
        </p:txBody>
      </p:sp>
    </p:spTree>
    <p:extLst>
      <p:ext uri="{BB962C8B-B14F-4D97-AF65-F5344CB8AC3E}">
        <p14:creationId xmlns:p14="http://schemas.microsoft.com/office/powerpoint/2010/main" val="12570158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www.cstindustries.com/wp-content/uploads/2016/09/IMG_0152-min.jpg">
            <a:extLst>
              <a:ext uri="{FF2B5EF4-FFF2-40B4-BE49-F238E27FC236}">
                <a16:creationId xmlns:a16="http://schemas.microsoft.com/office/drawing/2014/main" id="{C792A1C0-2BC0-4A98-8ED6-D13EB806FE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828" y="2014892"/>
            <a:ext cx="6676831" cy="445122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www.cstindustries.com/wp-content/uploads/2016/09/IMG_0324-min.jpg">
            <a:extLst>
              <a:ext uri="{FF2B5EF4-FFF2-40B4-BE49-F238E27FC236}">
                <a16:creationId xmlns:a16="http://schemas.microsoft.com/office/drawing/2014/main" id="{C976BE46-E744-465E-BA90-E1F349061D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5956" y="2014892"/>
            <a:ext cx="3946850" cy="2631233"/>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a:extLst>
              <a:ext uri="{FF2B5EF4-FFF2-40B4-BE49-F238E27FC236}">
                <a16:creationId xmlns:a16="http://schemas.microsoft.com/office/drawing/2014/main" id="{13C03891-0F08-4C3E-94AF-0B2850B8F498}"/>
              </a:ext>
            </a:extLst>
          </p:cNvPr>
          <p:cNvSpPr/>
          <p:nvPr/>
        </p:nvSpPr>
        <p:spPr>
          <a:xfrm>
            <a:off x="7264659" y="4909257"/>
            <a:ext cx="4927341" cy="1200329"/>
          </a:xfrm>
          <a:prstGeom prst="rect">
            <a:avLst/>
          </a:prstGeom>
        </p:spPr>
        <p:txBody>
          <a:bodyPr wrap="square">
            <a:spAutoFit/>
          </a:bodyPr>
          <a:lstStyle/>
          <a:p>
            <a:r>
              <a:rPr lang="tr-TR" altLang="en-US" dirty="0">
                <a:cs typeface="Times New Roman" pitchFamily="18" charset="0"/>
              </a:rPr>
              <a:t>Günlük sıvı atık miktarı; sığırda 0.05 m</a:t>
            </a:r>
            <a:r>
              <a:rPr lang="tr-TR" altLang="en-US" baseline="30000" dirty="0">
                <a:cs typeface="Times New Roman" pitchFamily="18" charset="0"/>
              </a:rPr>
              <a:t>3</a:t>
            </a:r>
            <a:r>
              <a:rPr lang="tr-TR" altLang="en-US" dirty="0">
                <a:cs typeface="Times New Roman" pitchFamily="18" charset="0"/>
              </a:rPr>
              <a:t> / BHB, tavukta ise 0.01 m</a:t>
            </a:r>
            <a:r>
              <a:rPr lang="tr-TR" altLang="en-US" baseline="30000" dirty="0">
                <a:cs typeface="Times New Roman" pitchFamily="18" charset="0"/>
              </a:rPr>
              <a:t>3</a:t>
            </a:r>
            <a:r>
              <a:rPr lang="tr-TR" altLang="en-US" dirty="0">
                <a:cs typeface="Times New Roman" pitchFamily="18" charset="0"/>
              </a:rPr>
              <a:t> / BHB kadardır. Sıvı gübrenin depolama süresi barınak sistemine göre 3 – 6 ay arasında değişmektedir.</a:t>
            </a:r>
            <a:r>
              <a:rPr lang="en-US" altLang="en-US" dirty="0"/>
              <a:t> </a:t>
            </a:r>
          </a:p>
        </p:txBody>
      </p:sp>
    </p:spTree>
    <p:extLst>
      <p:ext uri="{BB962C8B-B14F-4D97-AF65-F5344CB8AC3E}">
        <p14:creationId xmlns:p14="http://schemas.microsoft.com/office/powerpoint/2010/main" val="9017799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09AAB17-0E83-4018-8BB5-533F6D867684}"/>
              </a:ext>
            </a:extLst>
          </p:cNvPr>
          <p:cNvSpPr>
            <a:spLocks noGrp="1" noChangeArrowheads="1"/>
          </p:cNvSpPr>
          <p:nvPr>
            <p:ph type="subTitle" idx="1"/>
          </p:nvPr>
        </p:nvSpPr>
        <p:spPr>
          <a:xfrm>
            <a:off x="618542" y="1850009"/>
            <a:ext cx="8534400" cy="4045829"/>
          </a:xfrm>
        </p:spPr>
        <p:txBody>
          <a:bodyPr/>
          <a:lstStyle/>
          <a:p>
            <a:pPr marL="0" indent="0" algn="just">
              <a:buNone/>
            </a:pPr>
            <a:r>
              <a:rPr lang="tr-TR" altLang="en-US" sz="2400" b="1" dirty="0">
                <a:solidFill>
                  <a:srgbClr val="00B050"/>
                </a:solidFill>
              </a:rPr>
              <a:t>Sıvı gübre depolama yapıları tipleri: </a:t>
            </a:r>
          </a:p>
          <a:p>
            <a:pPr marL="0" indent="0" algn="just">
              <a:buNone/>
            </a:pPr>
            <a:endParaRPr lang="tr-TR" altLang="en-US" sz="2400" b="1" dirty="0">
              <a:solidFill>
                <a:srgbClr val="00B050"/>
              </a:solidFill>
            </a:endParaRPr>
          </a:p>
          <a:p>
            <a:pPr algn="just">
              <a:buFont typeface="Wingdings" panose="05000000000000000000" pitchFamily="2" charset="2"/>
              <a:buChar char="q"/>
            </a:pPr>
            <a:r>
              <a:rPr lang="tr-TR" altLang="en-US" sz="2400" dirty="0">
                <a:solidFill>
                  <a:schemeClr val="tx1"/>
                </a:solidFill>
              </a:rPr>
              <a:t>Derin (yeraltı) depolama yapıları.</a:t>
            </a:r>
          </a:p>
          <a:p>
            <a:pPr marL="0" indent="0" algn="just">
              <a:buNone/>
            </a:pPr>
            <a:endParaRPr lang="tr-TR" altLang="en-US" sz="2400" dirty="0">
              <a:solidFill>
                <a:schemeClr val="tx1"/>
              </a:solidFill>
            </a:endParaRPr>
          </a:p>
          <a:p>
            <a:pPr algn="just">
              <a:buFont typeface="Wingdings" panose="05000000000000000000" pitchFamily="2" charset="2"/>
              <a:buChar char="q"/>
            </a:pPr>
            <a:r>
              <a:rPr lang="tr-TR" altLang="en-US" sz="2400" dirty="0">
                <a:solidFill>
                  <a:schemeClr val="tx1"/>
                </a:solidFill>
              </a:rPr>
              <a:t> Yüksek (yerüstü) depolama tankları.</a:t>
            </a:r>
          </a:p>
          <a:p>
            <a:pPr algn="just"/>
            <a:endParaRPr lang="tr-TR" altLang="en-US" sz="2400" dirty="0">
              <a:solidFill>
                <a:schemeClr val="tx1"/>
              </a:solidFill>
            </a:endParaRPr>
          </a:p>
          <a:p>
            <a:pPr algn="just">
              <a:buFont typeface="Wingdings" panose="05000000000000000000" pitchFamily="2" charset="2"/>
              <a:buChar char="q"/>
            </a:pPr>
            <a:r>
              <a:rPr lang="tr-TR" altLang="en-US" sz="2400" dirty="0">
                <a:solidFill>
                  <a:schemeClr val="tx1"/>
                </a:solidFill>
              </a:rPr>
              <a:t> Toprak havuzlar.</a:t>
            </a:r>
          </a:p>
          <a:p>
            <a:pPr algn="just">
              <a:buFont typeface="Wingdings" panose="05000000000000000000" pitchFamily="2" charset="2"/>
              <a:buChar char="q"/>
            </a:pPr>
            <a:endParaRPr lang="tr-TR" altLang="en-US" sz="2400" dirty="0">
              <a:solidFill>
                <a:schemeClr val="tx1"/>
              </a:solidFill>
            </a:endParaRPr>
          </a:p>
          <a:p>
            <a:pPr algn="just">
              <a:buFont typeface="Wingdings" panose="05000000000000000000" pitchFamily="2" charset="2"/>
              <a:buChar char="q"/>
            </a:pPr>
            <a:r>
              <a:rPr lang="tr-TR" altLang="en-US" sz="2400" dirty="0">
                <a:solidFill>
                  <a:schemeClr val="tx1"/>
                </a:solidFill>
              </a:rPr>
              <a:t> Barınak tabanının altındaki depolar.</a:t>
            </a:r>
            <a:endParaRPr lang="en-US" altLang="en-US" sz="2400" dirty="0">
              <a:solidFill>
                <a:schemeClr val="tx1"/>
              </a:solidFill>
            </a:endParaRPr>
          </a:p>
        </p:txBody>
      </p:sp>
      <p:pic>
        <p:nvPicPr>
          <p:cNvPr id="5" name="Picture 3" descr="Pict0018">
            <a:extLst>
              <a:ext uri="{FF2B5EF4-FFF2-40B4-BE49-F238E27FC236}">
                <a16:creationId xmlns:a16="http://schemas.microsoft.com/office/drawing/2014/main" id="{47430C44-5969-4C25-B06A-8040DA0E5627}"/>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768878" y="1996751"/>
            <a:ext cx="5804580" cy="404583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7288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1BAF365-9654-4CF3-BF75-FF07CF1FFF32}"/>
              </a:ext>
            </a:extLst>
          </p:cNvPr>
          <p:cNvSpPr>
            <a:spLocks noGrp="1"/>
          </p:cNvSpPr>
          <p:nvPr>
            <p:ph type="title"/>
          </p:nvPr>
        </p:nvSpPr>
        <p:spPr>
          <a:xfrm>
            <a:off x="7636213" y="731836"/>
            <a:ext cx="4181173" cy="1143000"/>
          </a:xfrm>
        </p:spPr>
        <p:txBody>
          <a:bodyPr/>
          <a:lstStyle/>
          <a:p>
            <a:r>
              <a:rPr lang="tr-TR" sz="2800" b="1" dirty="0">
                <a:effectLst>
                  <a:outerShdw blurRad="38100" dist="38100" dir="2700000" algn="tl">
                    <a:srgbClr val="000000">
                      <a:alpha val="43137"/>
                    </a:srgbClr>
                  </a:outerShdw>
                </a:effectLst>
              </a:rPr>
              <a:t>GÜBRE UYGULAMALARI</a:t>
            </a:r>
            <a:endParaRPr lang="en-GB" sz="2800" b="1" dirty="0">
              <a:effectLst>
                <a:outerShdw blurRad="38100" dist="38100" dir="2700000" algn="tl">
                  <a:srgbClr val="000000">
                    <a:alpha val="43137"/>
                  </a:srgbClr>
                </a:outerShdw>
              </a:effectLst>
            </a:endParaRPr>
          </a:p>
        </p:txBody>
      </p:sp>
      <p:sp>
        <p:nvSpPr>
          <p:cNvPr id="3" name="İçerik Yer Tutucusu 2">
            <a:extLst>
              <a:ext uri="{FF2B5EF4-FFF2-40B4-BE49-F238E27FC236}">
                <a16:creationId xmlns:a16="http://schemas.microsoft.com/office/drawing/2014/main" id="{E16050A5-F3F7-46E9-BE5B-6CB62FD585E6}"/>
              </a:ext>
            </a:extLst>
          </p:cNvPr>
          <p:cNvSpPr>
            <a:spLocks noGrp="1"/>
          </p:cNvSpPr>
          <p:nvPr>
            <p:ph idx="1"/>
          </p:nvPr>
        </p:nvSpPr>
        <p:spPr>
          <a:xfrm>
            <a:off x="609600" y="2047673"/>
            <a:ext cx="10972800" cy="4525963"/>
          </a:xfrm>
        </p:spPr>
        <p:txBody>
          <a:bodyPr/>
          <a:lstStyle/>
          <a:p>
            <a:pPr algn="just"/>
            <a:r>
              <a:rPr lang="en-GB" sz="2800" dirty="0" err="1"/>
              <a:t>Kimyasal</a:t>
            </a:r>
            <a:r>
              <a:rPr lang="en-GB" sz="2800" dirty="0"/>
              <a:t> </a:t>
            </a:r>
            <a:r>
              <a:rPr lang="en-GB" sz="2800" dirty="0" err="1"/>
              <a:t>ve</a:t>
            </a:r>
            <a:r>
              <a:rPr lang="en-GB" sz="2800" dirty="0"/>
              <a:t> </a:t>
            </a:r>
            <a:r>
              <a:rPr lang="en-GB" sz="2800" dirty="0" err="1"/>
              <a:t>hayvansal</a:t>
            </a:r>
            <a:r>
              <a:rPr lang="en-GB" sz="2800" dirty="0"/>
              <a:t> </a:t>
            </a:r>
            <a:r>
              <a:rPr lang="en-GB" sz="2800" dirty="0" err="1"/>
              <a:t>gübrelerin</a:t>
            </a:r>
            <a:r>
              <a:rPr lang="en-GB" sz="2800" dirty="0"/>
              <a:t> </a:t>
            </a:r>
            <a:r>
              <a:rPr lang="en-GB" sz="2800" dirty="0" err="1"/>
              <a:t>doğru</a:t>
            </a:r>
            <a:r>
              <a:rPr lang="en-GB" sz="2800" dirty="0"/>
              <a:t> </a:t>
            </a:r>
            <a:r>
              <a:rPr lang="en-GB" sz="2800" dirty="0" err="1"/>
              <a:t>uygulama</a:t>
            </a:r>
            <a:r>
              <a:rPr lang="en-GB" sz="2800" dirty="0"/>
              <a:t> </a:t>
            </a:r>
            <a:r>
              <a:rPr lang="en-GB" sz="2800" dirty="0" err="1"/>
              <a:t>miktarlarının</a:t>
            </a:r>
            <a:r>
              <a:rPr lang="en-GB" sz="2800" dirty="0"/>
              <a:t> </a:t>
            </a:r>
            <a:r>
              <a:rPr lang="en-GB" sz="2800" dirty="0" err="1"/>
              <a:t>belirlenerek</a:t>
            </a:r>
            <a:r>
              <a:rPr lang="en-GB" sz="2800" dirty="0"/>
              <a:t>, </a:t>
            </a:r>
            <a:r>
              <a:rPr lang="en-GB" sz="2800" dirty="0" err="1"/>
              <a:t>toprağa</a:t>
            </a:r>
            <a:r>
              <a:rPr lang="en-GB" sz="2800" dirty="0"/>
              <a:t> </a:t>
            </a:r>
            <a:r>
              <a:rPr lang="en-GB" sz="2800" dirty="0" err="1"/>
              <a:t>homojen</a:t>
            </a:r>
            <a:r>
              <a:rPr lang="en-GB" sz="2800" dirty="0"/>
              <a:t> </a:t>
            </a:r>
            <a:r>
              <a:rPr lang="en-GB" sz="2800" dirty="0" err="1"/>
              <a:t>bir</a:t>
            </a:r>
            <a:r>
              <a:rPr lang="en-GB" sz="2800" dirty="0"/>
              <a:t> </a:t>
            </a:r>
            <a:r>
              <a:rPr lang="en-GB" sz="2800" dirty="0" err="1"/>
              <a:t>şekilde</a:t>
            </a:r>
            <a:r>
              <a:rPr lang="en-GB" sz="2800" dirty="0"/>
              <a:t> </a:t>
            </a:r>
            <a:r>
              <a:rPr lang="en-GB" sz="2800" dirty="0" err="1"/>
              <a:t>dağılımının</a:t>
            </a:r>
            <a:r>
              <a:rPr lang="en-GB" sz="2800" dirty="0"/>
              <a:t> </a:t>
            </a:r>
            <a:r>
              <a:rPr lang="en-GB" sz="2800" dirty="0" err="1"/>
              <a:t>sağlanması</a:t>
            </a:r>
            <a:r>
              <a:rPr lang="en-GB" sz="2800" dirty="0"/>
              <a:t>, </a:t>
            </a:r>
            <a:r>
              <a:rPr lang="en-GB" sz="2800" dirty="0" err="1"/>
              <a:t>böylece</a:t>
            </a:r>
            <a:r>
              <a:rPr lang="en-GB" sz="2800" dirty="0"/>
              <a:t> </a:t>
            </a:r>
            <a:r>
              <a:rPr lang="en-GB" sz="2800" dirty="0" err="1"/>
              <a:t>topraktan</a:t>
            </a:r>
            <a:r>
              <a:rPr lang="en-GB" sz="2800" dirty="0"/>
              <a:t> </a:t>
            </a:r>
            <a:r>
              <a:rPr lang="en-GB" sz="2800" dirty="0" err="1"/>
              <a:t>yıkanarak</a:t>
            </a:r>
            <a:r>
              <a:rPr lang="en-GB" sz="2800" dirty="0"/>
              <a:t> </a:t>
            </a:r>
            <a:r>
              <a:rPr lang="en-GB" sz="2800" dirty="0" err="1"/>
              <a:t>suya</a:t>
            </a:r>
            <a:r>
              <a:rPr lang="en-GB" sz="2800" dirty="0"/>
              <a:t> </a:t>
            </a:r>
            <a:r>
              <a:rPr lang="en-GB" sz="2800" dirty="0" err="1"/>
              <a:t>karışacak</a:t>
            </a:r>
            <a:r>
              <a:rPr lang="en-GB" sz="2800" dirty="0"/>
              <a:t> </a:t>
            </a:r>
            <a:r>
              <a:rPr lang="en-GB" sz="2800" dirty="0" err="1"/>
              <a:t>miktarların</a:t>
            </a:r>
            <a:r>
              <a:rPr lang="en-GB" sz="2800" dirty="0"/>
              <a:t> </a:t>
            </a:r>
            <a:r>
              <a:rPr lang="en-GB" sz="2800" dirty="0" err="1"/>
              <a:t>kabul</a:t>
            </a:r>
            <a:r>
              <a:rPr lang="en-GB" sz="2800" dirty="0"/>
              <a:t> </a:t>
            </a:r>
            <a:r>
              <a:rPr lang="en-GB" sz="2800" dirty="0" err="1"/>
              <a:t>edilebilir</a:t>
            </a:r>
            <a:r>
              <a:rPr lang="en-GB" sz="2800" dirty="0"/>
              <a:t> </a:t>
            </a:r>
            <a:r>
              <a:rPr lang="en-GB" sz="2800" dirty="0" err="1"/>
              <a:t>düzeyde</a:t>
            </a:r>
            <a:r>
              <a:rPr lang="en-GB" sz="2800" dirty="0"/>
              <a:t> </a:t>
            </a:r>
            <a:r>
              <a:rPr lang="en-GB" sz="2800" dirty="0" err="1"/>
              <a:t>kalmasını</a:t>
            </a:r>
            <a:r>
              <a:rPr lang="en-GB" sz="2800" dirty="0"/>
              <a:t> </a:t>
            </a:r>
            <a:r>
              <a:rPr lang="en-GB" sz="2800" dirty="0" err="1"/>
              <a:t>sağlayacak</a:t>
            </a:r>
            <a:r>
              <a:rPr lang="en-GB" sz="2800" dirty="0"/>
              <a:t> </a:t>
            </a:r>
            <a:r>
              <a:rPr lang="en-GB" sz="2800" dirty="0" err="1"/>
              <a:t>uygulama</a:t>
            </a:r>
            <a:r>
              <a:rPr lang="en-GB" sz="2800" dirty="0"/>
              <a:t> </a:t>
            </a:r>
            <a:r>
              <a:rPr lang="en-GB" sz="2800" dirty="0" err="1"/>
              <a:t>yöntemlerinin</a:t>
            </a:r>
            <a:r>
              <a:rPr lang="en-GB" sz="2800" dirty="0"/>
              <a:t> </a:t>
            </a:r>
            <a:r>
              <a:rPr lang="en-GB" sz="2800" dirty="0" err="1"/>
              <a:t>belirlenmesi</a:t>
            </a:r>
            <a:r>
              <a:rPr lang="en-GB" sz="2800" dirty="0"/>
              <a:t>.</a:t>
            </a:r>
            <a:endParaRPr lang="tr-TR" sz="2800" dirty="0"/>
          </a:p>
          <a:p>
            <a:pPr algn="just"/>
            <a:r>
              <a:rPr lang="en-GB" sz="2800" dirty="0" err="1"/>
              <a:t>Gübrelerin</a:t>
            </a:r>
            <a:r>
              <a:rPr lang="en-GB" sz="2800" dirty="0"/>
              <a:t> </a:t>
            </a:r>
            <a:r>
              <a:rPr lang="en-GB" sz="2800" dirty="0" err="1"/>
              <a:t>toprağa</a:t>
            </a:r>
            <a:r>
              <a:rPr lang="en-GB" sz="2800" dirty="0"/>
              <a:t> </a:t>
            </a:r>
            <a:r>
              <a:rPr lang="en-GB" sz="2800" dirty="0" err="1"/>
              <a:t>uygulanmasının</a:t>
            </a:r>
            <a:r>
              <a:rPr lang="en-GB" sz="2800" dirty="0"/>
              <a:t> </a:t>
            </a:r>
            <a:r>
              <a:rPr lang="en-GB" sz="2800" dirty="0" err="1"/>
              <a:t>uygun</a:t>
            </a:r>
            <a:r>
              <a:rPr lang="en-GB" sz="2800" dirty="0"/>
              <a:t> </a:t>
            </a:r>
            <a:r>
              <a:rPr lang="en-GB" sz="2800" dirty="0" err="1"/>
              <a:t>olmadığı</a:t>
            </a:r>
            <a:r>
              <a:rPr lang="en-GB" sz="2800" dirty="0"/>
              <a:t> </a:t>
            </a:r>
            <a:r>
              <a:rPr lang="en-GB" sz="2800" dirty="0" err="1"/>
              <a:t>dönemler</a:t>
            </a:r>
            <a:r>
              <a:rPr lang="en-GB" sz="2800" dirty="0"/>
              <a:t>, </a:t>
            </a:r>
          </a:p>
          <a:p>
            <a:pPr algn="just"/>
            <a:r>
              <a:rPr lang="en-GB" sz="2800" dirty="0" err="1"/>
              <a:t>Eğimli</a:t>
            </a:r>
            <a:r>
              <a:rPr lang="en-GB" sz="2800" dirty="0"/>
              <a:t> </a:t>
            </a:r>
            <a:r>
              <a:rPr lang="en-GB" sz="2800" dirty="0" err="1"/>
              <a:t>arazilere</a:t>
            </a:r>
            <a:r>
              <a:rPr lang="en-GB" sz="2800" dirty="0"/>
              <a:t> </a:t>
            </a:r>
            <a:r>
              <a:rPr lang="en-GB" sz="2800" dirty="0" err="1"/>
              <a:t>gübre</a:t>
            </a:r>
            <a:r>
              <a:rPr lang="en-GB" sz="2800" dirty="0"/>
              <a:t> </a:t>
            </a:r>
            <a:r>
              <a:rPr lang="en-GB" sz="2800" dirty="0" err="1"/>
              <a:t>uygulama</a:t>
            </a:r>
            <a:r>
              <a:rPr lang="en-GB" sz="2800" dirty="0"/>
              <a:t> </a:t>
            </a:r>
            <a:r>
              <a:rPr lang="en-GB" sz="2800" dirty="0" err="1"/>
              <a:t>yöntem</a:t>
            </a:r>
            <a:r>
              <a:rPr lang="en-GB" sz="2800" dirty="0"/>
              <a:t> </a:t>
            </a:r>
            <a:r>
              <a:rPr lang="en-GB" sz="2800" dirty="0" err="1"/>
              <a:t>ve</a:t>
            </a:r>
            <a:r>
              <a:rPr lang="en-GB" sz="2800" dirty="0"/>
              <a:t> </a:t>
            </a:r>
            <a:r>
              <a:rPr lang="en-GB" sz="2800" dirty="0" err="1"/>
              <a:t>koşulları</a:t>
            </a:r>
            <a:r>
              <a:rPr lang="en-GB" sz="2800" dirty="0"/>
              <a:t>, </a:t>
            </a:r>
          </a:p>
          <a:p>
            <a:pPr algn="just"/>
            <a:r>
              <a:rPr lang="en-GB" sz="2800" dirty="0" err="1"/>
              <a:t>Suyla</a:t>
            </a:r>
            <a:r>
              <a:rPr lang="en-GB" sz="2800" dirty="0"/>
              <a:t> </a:t>
            </a:r>
            <a:r>
              <a:rPr lang="en-GB" sz="2800" dirty="0" err="1"/>
              <a:t>doymuş</a:t>
            </a:r>
            <a:r>
              <a:rPr lang="en-GB" sz="2800" dirty="0"/>
              <a:t>, </a:t>
            </a:r>
            <a:r>
              <a:rPr lang="en-GB" sz="2800" dirty="0" err="1"/>
              <a:t>sele</a:t>
            </a:r>
            <a:r>
              <a:rPr lang="en-GB" sz="2800" dirty="0"/>
              <a:t> </a:t>
            </a:r>
            <a:r>
              <a:rPr lang="en-GB" sz="2800" dirty="0" err="1"/>
              <a:t>maruz</a:t>
            </a:r>
            <a:r>
              <a:rPr lang="en-GB" sz="2800" dirty="0"/>
              <a:t> </a:t>
            </a:r>
            <a:r>
              <a:rPr lang="en-GB" sz="2800" dirty="0" err="1"/>
              <a:t>kalmış</a:t>
            </a:r>
            <a:r>
              <a:rPr lang="en-GB" sz="2800" dirty="0"/>
              <a:t>, </a:t>
            </a:r>
            <a:r>
              <a:rPr lang="en-GB" sz="2800" dirty="0" err="1"/>
              <a:t>donmuş</a:t>
            </a:r>
            <a:r>
              <a:rPr lang="en-GB" sz="2800" dirty="0"/>
              <a:t> </a:t>
            </a:r>
            <a:r>
              <a:rPr lang="en-GB" sz="2800" dirty="0" err="1"/>
              <a:t>veya</a:t>
            </a:r>
            <a:r>
              <a:rPr lang="en-GB" sz="2800" dirty="0"/>
              <a:t> </a:t>
            </a:r>
            <a:r>
              <a:rPr lang="en-GB" sz="2800" dirty="0" err="1"/>
              <a:t>karla</a:t>
            </a:r>
            <a:r>
              <a:rPr lang="en-GB" sz="2800" dirty="0"/>
              <a:t> </a:t>
            </a:r>
            <a:r>
              <a:rPr lang="en-GB" sz="2800" dirty="0" err="1"/>
              <a:t>kaplı</a:t>
            </a:r>
            <a:r>
              <a:rPr lang="en-GB" sz="2800" dirty="0"/>
              <a:t> </a:t>
            </a:r>
            <a:r>
              <a:rPr lang="en-GB" sz="2800" dirty="0" err="1"/>
              <a:t>toprağa</a:t>
            </a:r>
            <a:r>
              <a:rPr lang="en-GB" sz="2800" dirty="0"/>
              <a:t> </a:t>
            </a:r>
            <a:r>
              <a:rPr lang="en-GB" sz="2800" dirty="0" err="1"/>
              <a:t>gübre</a:t>
            </a:r>
            <a:r>
              <a:rPr lang="en-GB" sz="2800" dirty="0"/>
              <a:t> </a:t>
            </a:r>
            <a:r>
              <a:rPr lang="en-GB" sz="2800" dirty="0" err="1"/>
              <a:t>uygulama</a:t>
            </a:r>
            <a:r>
              <a:rPr lang="en-GB" sz="2800" dirty="0"/>
              <a:t> </a:t>
            </a:r>
            <a:r>
              <a:rPr lang="en-GB" sz="2800" dirty="0" err="1"/>
              <a:t>koşulları</a:t>
            </a:r>
            <a:r>
              <a:rPr lang="en-GB" sz="2800" dirty="0"/>
              <a:t>, </a:t>
            </a:r>
          </a:p>
          <a:p>
            <a:pPr algn="just"/>
            <a:r>
              <a:rPr lang="en-GB" sz="2800" dirty="0" err="1"/>
              <a:t>Su</a:t>
            </a:r>
            <a:r>
              <a:rPr lang="en-GB" sz="2800" dirty="0"/>
              <a:t> </a:t>
            </a:r>
            <a:r>
              <a:rPr lang="en-GB" sz="2800" dirty="0" err="1"/>
              <a:t>yatak</a:t>
            </a:r>
            <a:r>
              <a:rPr lang="en-GB" sz="2800" dirty="0"/>
              <a:t> </a:t>
            </a:r>
            <a:r>
              <a:rPr lang="en-GB" sz="2800" dirty="0" err="1"/>
              <a:t>ve</a:t>
            </a:r>
            <a:r>
              <a:rPr lang="en-GB" sz="2800" dirty="0"/>
              <a:t> </a:t>
            </a:r>
            <a:r>
              <a:rPr lang="en-GB" sz="2800" dirty="0" err="1"/>
              <a:t>kaynaklarına</a:t>
            </a:r>
            <a:r>
              <a:rPr lang="en-GB" sz="2800" dirty="0"/>
              <a:t> </a:t>
            </a:r>
            <a:r>
              <a:rPr lang="en-GB" sz="2800" dirty="0" err="1"/>
              <a:t>yakın</a:t>
            </a:r>
            <a:r>
              <a:rPr lang="en-GB" sz="2800" dirty="0"/>
              <a:t> </a:t>
            </a:r>
            <a:r>
              <a:rPr lang="en-GB" sz="2800" dirty="0" err="1"/>
              <a:t>topraklara</a:t>
            </a:r>
            <a:r>
              <a:rPr lang="en-GB" sz="2800" dirty="0"/>
              <a:t> </a:t>
            </a:r>
            <a:r>
              <a:rPr lang="en-GB" sz="2800" dirty="0" err="1"/>
              <a:t>gübre</a:t>
            </a:r>
            <a:r>
              <a:rPr lang="en-GB" sz="2800" dirty="0"/>
              <a:t> </a:t>
            </a:r>
            <a:r>
              <a:rPr lang="en-GB" sz="2800" dirty="0" err="1"/>
              <a:t>uygulama</a:t>
            </a:r>
            <a:r>
              <a:rPr lang="en-GB" sz="2800" dirty="0"/>
              <a:t> </a:t>
            </a:r>
            <a:r>
              <a:rPr lang="en-GB" sz="2800" dirty="0" err="1"/>
              <a:t>koşulları</a:t>
            </a:r>
            <a:r>
              <a:rPr lang="en-GB" sz="2800" dirty="0"/>
              <a:t>, </a:t>
            </a:r>
          </a:p>
          <a:p>
            <a:pPr algn="just"/>
            <a:endParaRPr lang="en-GB" sz="2800" dirty="0"/>
          </a:p>
        </p:txBody>
      </p:sp>
    </p:spTree>
    <p:extLst>
      <p:ext uri="{BB962C8B-B14F-4D97-AF65-F5344CB8AC3E}">
        <p14:creationId xmlns:p14="http://schemas.microsoft.com/office/powerpoint/2010/main" val="31847980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7">
            <a:extLst>
              <a:ext uri="{FF2B5EF4-FFF2-40B4-BE49-F238E27FC236}">
                <a16:creationId xmlns:a16="http://schemas.microsoft.com/office/drawing/2014/main" id="{9897A356-082E-4C23-BE0D-25FBF6190E5B}"/>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3791" y="2133868"/>
            <a:ext cx="5500397" cy="3794619"/>
          </a:xfrm>
          <a:prstGeom prst="rect">
            <a:avLst/>
          </a:prstGeom>
          <a:noFill/>
          <a:ln>
            <a:noFill/>
          </a:ln>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08">
            <a:extLst>
              <a:ext uri="{FF2B5EF4-FFF2-40B4-BE49-F238E27FC236}">
                <a16:creationId xmlns:a16="http://schemas.microsoft.com/office/drawing/2014/main" id="{38114788-FDB3-44AB-8108-36ADC702FCD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14188" y="1875453"/>
            <a:ext cx="5544161" cy="3424335"/>
          </a:xfrm>
          <a:prstGeom prst="rect">
            <a:avLst/>
          </a:prstGeom>
          <a:noFill/>
          <a:ln>
            <a:noFill/>
          </a:ln>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19021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21">
            <a:extLst>
              <a:ext uri="{FF2B5EF4-FFF2-40B4-BE49-F238E27FC236}">
                <a16:creationId xmlns:a16="http://schemas.microsoft.com/office/drawing/2014/main" id="{18DA6445-AA71-4E7E-A89D-7F46B78F7F30}"/>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290687" y="2022409"/>
            <a:ext cx="5298594" cy="317474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2" descr="40">
            <a:extLst>
              <a:ext uri="{FF2B5EF4-FFF2-40B4-BE49-F238E27FC236}">
                <a16:creationId xmlns:a16="http://schemas.microsoft.com/office/drawing/2014/main" id="{B6751F07-7B8A-4F28-94D7-D2F0DD3FFE0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02720" y="1906360"/>
            <a:ext cx="5537226" cy="4074562"/>
          </a:xfrm>
          <a:prstGeom prst="rect">
            <a:avLst/>
          </a:prstGeom>
          <a:noFill/>
          <a:ln>
            <a:noFill/>
          </a:ln>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19621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arth storage basin">
            <a:extLst>
              <a:ext uri="{FF2B5EF4-FFF2-40B4-BE49-F238E27FC236}">
                <a16:creationId xmlns:a16="http://schemas.microsoft.com/office/drawing/2014/main" id="{223A8576-BD0E-449E-BB0D-EFFE520087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802" y="2012643"/>
            <a:ext cx="5856559" cy="405454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6060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965AC7CC-5195-4E3E-816F-8DEEAA37EE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799" y="2282874"/>
            <a:ext cx="5560801" cy="3692007"/>
          </a:xfrm>
          <a:prstGeom prst="rect">
            <a:avLst/>
          </a:prstGeom>
        </p:spPr>
      </p:pic>
      <p:pic>
        <p:nvPicPr>
          <p:cNvPr id="6" name="Resim 5">
            <a:extLst>
              <a:ext uri="{FF2B5EF4-FFF2-40B4-BE49-F238E27FC236}">
                <a16:creationId xmlns:a16="http://schemas.microsoft.com/office/drawing/2014/main" id="{E49A1129-FD89-4E7D-8E70-B7860BE9F7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2282874"/>
            <a:ext cx="5177297" cy="3692007"/>
          </a:xfrm>
          <a:prstGeom prst="rect">
            <a:avLst/>
          </a:prstGeom>
        </p:spPr>
      </p:pic>
    </p:spTree>
    <p:extLst>
      <p:ext uri="{BB962C8B-B14F-4D97-AF65-F5344CB8AC3E}">
        <p14:creationId xmlns:p14="http://schemas.microsoft.com/office/powerpoint/2010/main" val="23686722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6710C333-6FE2-4E2E-8D65-21A249FE5FA5}"/>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20361" y="1968760"/>
            <a:ext cx="5231857" cy="3489649"/>
          </a:xfrm>
          <a:prstGeom prst="rect">
            <a:avLst/>
          </a:prstGeom>
        </p:spPr>
      </p:pic>
      <p:pic>
        <p:nvPicPr>
          <p:cNvPr id="5" name="Resim 4">
            <a:extLst>
              <a:ext uri="{FF2B5EF4-FFF2-40B4-BE49-F238E27FC236}">
                <a16:creationId xmlns:a16="http://schemas.microsoft.com/office/drawing/2014/main" id="{883AD95D-777D-442D-90DC-623AF1AB486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061342" y="1968760"/>
            <a:ext cx="4433974" cy="3325480"/>
          </a:xfrm>
          <a:prstGeom prst="rect">
            <a:avLst/>
          </a:prstGeom>
        </p:spPr>
      </p:pic>
      <p:pic>
        <p:nvPicPr>
          <p:cNvPr id="6" name="Resim 5">
            <a:extLst>
              <a:ext uri="{FF2B5EF4-FFF2-40B4-BE49-F238E27FC236}">
                <a16:creationId xmlns:a16="http://schemas.microsoft.com/office/drawing/2014/main" id="{70DBCBDF-A260-4F4A-866B-CB07987AAFE1}"/>
              </a:ext>
            </a:extLst>
          </p:cNvPr>
          <p:cNvPicPr>
            <a:picLocks noChangeAspect="1"/>
          </p:cNvPicPr>
          <p:nvPr/>
        </p:nvPicPr>
        <p:blipFill rotWithShape="1">
          <a:blip r:embed="rId4">
            <a:extLst>
              <a:ext uri="{28A0092B-C50C-407E-A947-70E740481C1C}">
                <a14:useLocalDpi xmlns:a14="http://schemas.microsoft.com/office/drawing/2010/main" val="0"/>
              </a:ext>
            </a:extLst>
          </a:blip>
          <a:srcRect l="5446" t="11169" r="4860"/>
          <a:stretch/>
        </p:blipFill>
        <p:spPr>
          <a:xfrm>
            <a:off x="4475981" y="4255847"/>
            <a:ext cx="2585361" cy="1922361"/>
          </a:xfrm>
          <a:prstGeom prst="rect">
            <a:avLst/>
          </a:prstGeom>
        </p:spPr>
      </p:pic>
    </p:spTree>
    <p:extLst>
      <p:ext uri="{BB962C8B-B14F-4D97-AF65-F5344CB8AC3E}">
        <p14:creationId xmlns:p14="http://schemas.microsoft.com/office/powerpoint/2010/main" val="16907699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B07B4D60-F390-4ECB-980B-2ED8A716D4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851511"/>
            <a:ext cx="6492551" cy="4344107"/>
          </a:xfrm>
          <a:prstGeom prst="rect">
            <a:avLst/>
          </a:prstGeom>
        </p:spPr>
      </p:pic>
      <p:pic>
        <p:nvPicPr>
          <p:cNvPr id="5" name="Resim 4">
            <a:extLst>
              <a:ext uri="{FF2B5EF4-FFF2-40B4-BE49-F238E27FC236}">
                <a16:creationId xmlns:a16="http://schemas.microsoft.com/office/drawing/2014/main" id="{83D575D4-70D4-4C6C-84FD-A2EE9C44A5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3930" y="2004607"/>
            <a:ext cx="4366698" cy="2707352"/>
          </a:xfrm>
          <a:prstGeom prst="rect">
            <a:avLst/>
          </a:prstGeom>
        </p:spPr>
      </p:pic>
    </p:spTree>
    <p:extLst>
      <p:ext uri="{BB962C8B-B14F-4D97-AF65-F5344CB8AC3E}">
        <p14:creationId xmlns:p14="http://schemas.microsoft.com/office/powerpoint/2010/main" val="34856064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575ECC1-3E15-4014-B1B8-F294261CA407}"/>
              </a:ext>
            </a:extLst>
          </p:cNvPr>
          <p:cNvSpPr>
            <a:spLocks noGrp="1" noChangeArrowheads="1"/>
          </p:cNvSpPr>
          <p:nvPr>
            <p:ph type="ctrTitle"/>
          </p:nvPr>
        </p:nvSpPr>
        <p:spPr/>
        <p:txBody>
          <a:bodyPr/>
          <a:lstStyle/>
          <a:p>
            <a:pPr algn="l"/>
            <a:r>
              <a:rPr lang="tr-TR" altLang="en-US" sz="2400" b="1" dirty="0">
                <a:solidFill>
                  <a:srgbClr val="7030A0"/>
                </a:solidFill>
              </a:rPr>
              <a:t>Karıştırma işlemi için;</a:t>
            </a:r>
            <a:endParaRPr lang="en-US" altLang="en-US" sz="2400" b="1" dirty="0">
              <a:solidFill>
                <a:srgbClr val="7030A0"/>
              </a:solidFill>
            </a:endParaRPr>
          </a:p>
        </p:txBody>
      </p:sp>
      <p:pic>
        <p:nvPicPr>
          <p:cNvPr id="4" name="İçerik Yer Tutucusu 12">
            <a:extLst>
              <a:ext uri="{FF2B5EF4-FFF2-40B4-BE49-F238E27FC236}">
                <a16:creationId xmlns:a16="http://schemas.microsoft.com/office/drawing/2014/main" id="{FB0CABA6-3410-4F24-AD7D-C941EACBFF9E}"/>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2058988"/>
            <a:ext cx="6945313" cy="2740025"/>
          </a:xfrm>
          <a:prstGeom prst="rect">
            <a:avLst/>
          </a:prstGeom>
        </p:spPr>
      </p:pic>
      <p:sp>
        <p:nvSpPr>
          <p:cNvPr id="6" name="Rectangle 3">
            <a:extLst>
              <a:ext uri="{FF2B5EF4-FFF2-40B4-BE49-F238E27FC236}">
                <a16:creationId xmlns:a16="http://schemas.microsoft.com/office/drawing/2014/main" id="{AC52A0C2-81CB-4D1E-BF0D-8C52F36146D6}"/>
              </a:ext>
            </a:extLst>
          </p:cNvPr>
          <p:cNvSpPr txBox="1">
            <a:spLocks noChangeArrowheads="1"/>
          </p:cNvSpPr>
          <p:nvPr/>
        </p:nvSpPr>
        <p:spPr>
          <a:xfrm>
            <a:off x="7258639" y="2058987"/>
            <a:ext cx="4355183" cy="397416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q"/>
            </a:pPr>
            <a:r>
              <a:rPr lang="tr-TR" altLang="en-US" sz="2800" dirty="0"/>
              <a:t> Mekanik (pervane) karıştırıcılar</a:t>
            </a:r>
          </a:p>
          <a:p>
            <a:pPr>
              <a:buFont typeface="Wingdings" panose="05000000000000000000" pitchFamily="2" charset="2"/>
              <a:buChar char="q"/>
            </a:pPr>
            <a:endParaRPr lang="tr-TR" altLang="en-US" sz="2800" dirty="0"/>
          </a:p>
          <a:p>
            <a:pPr marL="450850" indent="-450850">
              <a:buFont typeface="Wingdings" panose="05000000000000000000" pitchFamily="2" charset="2"/>
              <a:buChar char="q"/>
            </a:pPr>
            <a:r>
              <a:rPr lang="tr-TR" altLang="en-US" sz="2800" dirty="0" err="1"/>
              <a:t>Pnömatik</a:t>
            </a:r>
            <a:r>
              <a:rPr lang="tr-TR" altLang="en-US" sz="2800" dirty="0"/>
              <a:t> (kompresör) karıştırıcılar</a:t>
            </a:r>
          </a:p>
          <a:p>
            <a:pPr>
              <a:buFont typeface="Wingdings" panose="05000000000000000000" pitchFamily="2" charset="2"/>
              <a:buChar char="q"/>
            </a:pPr>
            <a:endParaRPr lang="tr-TR" altLang="en-US" sz="2800" dirty="0"/>
          </a:p>
          <a:p>
            <a:pPr>
              <a:buFont typeface="Wingdings" panose="05000000000000000000" pitchFamily="2" charset="2"/>
              <a:buChar char="q"/>
            </a:pPr>
            <a:r>
              <a:rPr lang="tr-TR" altLang="en-US" sz="2800" dirty="0"/>
              <a:t> Hidrolik (pompa) karıştırıcılar</a:t>
            </a:r>
            <a:endParaRPr lang="en-US" altLang="en-US" sz="2800" dirty="0"/>
          </a:p>
        </p:txBody>
      </p:sp>
    </p:spTree>
    <p:extLst>
      <p:ext uri="{BB962C8B-B14F-4D97-AF65-F5344CB8AC3E}">
        <p14:creationId xmlns:p14="http://schemas.microsoft.com/office/powerpoint/2010/main" val="9221749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Dikdörtgen 3">
                <a:extLst>
                  <a:ext uri="{FF2B5EF4-FFF2-40B4-BE49-F238E27FC236}">
                    <a16:creationId xmlns:a16="http://schemas.microsoft.com/office/drawing/2014/main" id="{3072CF52-3B84-49D8-83AF-11BD8F2A6252}"/>
                  </a:ext>
                </a:extLst>
              </p:cNvPr>
              <p:cNvSpPr/>
              <p:nvPr/>
            </p:nvSpPr>
            <p:spPr>
              <a:xfrm>
                <a:off x="839172" y="2057623"/>
                <a:ext cx="8087360" cy="4185761"/>
              </a:xfrm>
              <a:prstGeom prst="rect">
                <a:avLst/>
              </a:prstGeom>
            </p:spPr>
            <p:txBody>
              <a:bodyPr wrap="square">
                <a:spAutoFit/>
              </a:bodyPr>
              <a:lstStyle/>
              <a:p>
                <a:pPr algn="ctr">
                  <a:buClr>
                    <a:srgbClr val="0070C0"/>
                  </a:buClr>
                </a:pPr>
                <a:r>
                  <a:rPr lang="tr-TR" sz="2400" b="1" kern="0" dirty="0">
                    <a:solidFill>
                      <a:srgbClr val="00B050"/>
                    </a:solidFill>
                    <a:latin typeface="Arial" panose="020B0604020202020204" pitchFamily="34" charset="0"/>
                    <a:cs typeface="Arial" panose="020B0604020202020204" pitchFamily="34" charset="0"/>
                  </a:rPr>
                  <a:t>Sıvı atık depolama yapılarının boyutları</a:t>
                </a:r>
              </a:p>
              <a:p>
                <a:pPr algn="just">
                  <a:lnSpc>
                    <a:spcPct val="150000"/>
                  </a:lnSpc>
                  <a:spcBef>
                    <a:spcPts val="600"/>
                  </a:spcBef>
                  <a:buClr>
                    <a:srgbClr val="0070C0"/>
                  </a:buClr>
                </a:pPr>
                <a:r>
                  <a:rPr lang="tr-TR" sz="2000" b="1" kern="0" dirty="0">
                    <a:latin typeface="Arial" panose="020B0604020202020204" pitchFamily="34" charset="0"/>
                    <a:cs typeface="Arial" panose="020B0604020202020204" pitchFamily="34" charset="0"/>
                  </a:rPr>
                  <a:t>WV:</a:t>
                </a:r>
                <a:r>
                  <a:rPr lang="tr-TR" sz="2000" kern="0" dirty="0">
                    <a:latin typeface="Arial" panose="020B0604020202020204" pitchFamily="34" charset="0"/>
                    <a:cs typeface="Arial" panose="020B0604020202020204" pitchFamily="34" charset="0"/>
                  </a:rPr>
                  <a:t> Bir depolama süresinde oluşan toplam atık hacmi, m</a:t>
                </a:r>
                <a:r>
                  <a:rPr lang="tr-TR" sz="2000" kern="0" baseline="30000" dirty="0">
                    <a:latin typeface="Arial" panose="020B0604020202020204" pitchFamily="34" charset="0"/>
                    <a:cs typeface="Arial" panose="020B0604020202020204" pitchFamily="34" charset="0"/>
                  </a:rPr>
                  <a:t>3</a:t>
                </a:r>
              </a:p>
              <a:p>
                <a:pPr algn="just">
                  <a:lnSpc>
                    <a:spcPct val="150000"/>
                  </a:lnSpc>
                  <a:spcBef>
                    <a:spcPts val="600"/>
                  </a:spcBef>
                  <a:buClr>
                    <a:srgbClr val="0070C0"/>
                  </a:buClr>
                </a:pPr>
                <a:r>
                  <a:rPr lang="tr-TR" sz="2000" b="1" kern="0" dirty="0">
                    <a:latin typeface="Arial" panose="020B0604020202020204" pitchFamily="34" charset="0"/>
                    <a:cs typeface="Arial" panose="020B0604020202020204" pitchFamily="34" charset="0"/>
                  </a:rPr>
                  <a:t>TVM: </a:t>
                </a:r>
                <a:r>
                  <a:rPr lang="tr-TR" sz="2000" kern="0" dirty="0">
                    <a:latin typeface="Arial" panose="020B0604020202020204" pitchFamily="34" charset="0"/>
                    <a:cs typeface="Arial" panose="020B0604020202020204" pitchFamily="34" charset="0"/>
                  </a:rPr>
                  <a:t>Bir depolama süresinde oluşan toplam dışkı hacmi, m</a:t>
                </a:r>
                <a:r>
                  <a:rPr lang="tr-TR" sz="2000" kern="0" baseline="30000" dirty="0">
                    <a:latin typeface="Arial" panose="020B0604020202020204" pitchFamily="34" charset="0"/>
                    <a:cs typeface="Arial" panose="020B0604020202020204" pitchFamily="34" charset="0"/>
                  </a:rPr>
                  <a:t>3</a:t>
                </a:r>
              </a:p>
              <a:p>
                <a:pPr algn="just">
                  <a:lnSpc>
                    <a:spcPct val="150000"/>
                  </a:lnSpc>
                  <a:spcBef>
                    <a:spcPts val="600"/>
                  </a:spcBef>
                  <a:buClr>
                    <a:srgbClr val="0070C0"/>
                  </a:buClr>
                </a:pPr>
                <a:r>
                  <a:rPr lang="tr-TR" sz="2000" b="1" kern="0" dirty="0">
                    <a:latin typeface="Arial" panose="020B0604020202020204" pitchFamily="34" charset="0"/>
                    <a:cs typeface="Arial" panose="020B0604020202020204" pitchFamily="34" charset="0"/>
                  </a:rPr>
                  <a:t>TWM:</a:t>
                </a:r>
                <a:r>
                  <a:rPr lang="tr-TR" sz="2000" kern="0" dirty="0">
                    <a:latin typeface="Arial" panose="020B0604020202020204" pitchFamily="34" charset="0"/>
                    <a:cs typeface="Arial" panose="020B0604020202020204" pitchFamily="34" charset="0"/>
                  </a:rPr>
                  <a:t> Bir depolama süresinde oluşan toplam atık su hacmi, m</a:t>
                </a:r>
                <a:r>
                  <a:rPr lang="tr-TR" sz="2000" kern="0" baseline="30000" dirty="0">
                    <a:latin typeface="Arial" panose="020B0604020202020204" pitchFamily="34" charset="0"/>
                    <a:cs typeface="Arial" panose="020B0604020202020204" pitchFamily="34" charset="0"/>
                  </a:rPr>
                  <a:t>3</a:t>
                </a:r>
              </a:p>
              <a:p>
                <a:pPr algn="just">
                  <a:lnSpc>
                    <a:spcPct val="150000"/>
                  </a:lnSpc>
                  <a:spcBef>
                    <a:spcPts val="600"/>
                  </a:spcBef>
                  <a:buClr>
                    <a:srgbClr val="0070C0"/>
                  </a:buClr>
                </a:pPr>
                <a:r>
                  <a:rPr lang="tr-TR" sz="2000" b="1" kern="0" dirty="0">
                    <a:latin typeface="Arial" panose="020B0604020202020204" pitchFamily="34" charset="0"/>
                    <a:cs typeface="Arial" panose="020B0604020202020204" pitchFamily="34" charset="0"/>
                  </a:rPr>
                  <a:t>TBV:</a:t>
                </a:r>
                <a:r>
                  <a:rPr lang="tr-TR" sz="2000" kern="0" dirty="0">
                    <a:latin typeface="Arial" panose="020B0604020202020204" pitchFamily="34" charset="0"/>
                    <a:cs typeface="Arial" panose="020B0604020202020204" pitchFamily="34" charset="0"/>
                  </a:rPr>
                  <a:t> Bir depolama süresinde kullanılan toplam yataklık materyal hacmi, m</a:t>
                </a:r>
                <a:r>
                  <a:rPr lang="tr-TR" sz="2000" kern="0" baseline="30000" dirty="0">
                    <a:latin typeface="Arial" panose="020B0604020202020204" pitchFamily="34" charset="0"/>
                    <a:cs typeface="Arial" panose="020B0604020202020204" pitchFamily="34" charset="0"/>
                  </a:rPr>
                  <a:t>3</a:t>
                </a:r>
                <a:r>
                  <a:rPr lang="tr-TR" sz="2000" kern="0" dirty="0">
                    <a:latin typeface="Arial" panose="020B0604020202020204" pitchFamily="34" charset="0"/>
                    <a:cs typeface="Arial" panose="020B0604020202020204" pitchFamily="34" charset="0"/>
                  </a:rPr>
                  <a:t> </a:t>
                </a:r>
              </a:p>
              <a:p>
                <a:pPr marL="342900" lvl="2" indent="0" algn="just">
                  <a:buClr>
                    <a:srgbClr val="0070C0"/>
                  </a:buClr>
                </a:pPr>
                <a14:m>
                  <m:oMathPara xmlns:m="http://schemas.openxmlformats.org/officeDocument/2006/math">
                    <m:oMathParaPr>
                      <m:jc m:val="centerGroup"/>
                    </m:oMathParaPr>
                    <m:oMath xmlns:m="http://schemas.openxmlformats.org/officeDocument/2006/math">
                      <m:r>
                        <a:rPr lang="tr-TR" sz="2400" b="1" i="1" kern="0" smtClean="0">
                          <a:solidFill>
                            <a:srgbClr val="000029"/>
                          </a:solidFill>
                          <a:latin typeface="Cambria Math" panose="02040503050406030204" pitchFamily="18" charset="0"/>
                          <a:cs typeface="Arial" panose="020B0604020202020204" pitchFamily="34" charset="0"/>
                        </a:rPr>
                        <m:t>𝑾𝑽</m:t>
                      </m:r>
                      <m:r>
                        <a:rPr lang="tr-TR" sz="2400" b="1" i="1" kern="0" smtClean="0">
                          <a:solidFill>
                            <a:srgbClr val="000029"/>
                          </a:solidFill>
                          <a:latin typeface="Cambria Math" panose="02040503050406030204" pitchFamily="18" charset="0"/>
                          <a:cs typeface="Arial" panose="020B0604020202020204" pitchFamily="34" charset="0"/>
                        </a:rPr>
                        <m:t>=</m:t>
                      </m:r>
                      <m:r>
                        <a:rPr lang="tr-TR" sz="2400" b="1" i="1" kern="0" smtClean="0">
                          <a:solidFill>
                            <a:srgbClr val="000029"/>
                          </a:solidFill>
                          <a:latin typeface="Cambria Math" panose="02040503050406030204" pitchFamily="18" charset="0"/>
                          <a:cs typeface="Arial" panose="020B0604020202020204" pitchFamily="34" charset="0"/>
                        </a:rPr>
                        <m:t>𝑻𝑽𝑴</m:t>
                      </m:r>
                      <m:r>
                        <a:rPr lang="tr-TR" sz="2400" b="1" i="1" kern="0" smtClean="0">
                          <a:solidFill>
                            <a:srgbClr val="000029"/>
                          </a:solidFill>
                          <a:latin typeface="Cambria Math" panose="02040503050406030204" pitchFamily="18" charset="0"/>
                          <a:cs typeface="Arial" panose="020B0604020202020204" pitchFamily="34" charset="0"/>
                        </a:rPr>
                        <m:t>+</m:t>
                      </m:r>
                      <m:r>
                        <a:rPr lang="tr-TR" sz="2400" b="1" i="1" kern="0" smtClean="0">
                          <a:solidFill>
                            <a:srgbClr val="000029"/>
                          </a:solidFill>
                          <a:latin typeface="Cambria Math" panose="02040503050406030204" pitchFamily="18" charset="0"/>
                          <a:cs typeface="Arial" panose="020B0604020202020204" pitchFamily="34" charset="0"/>
                        </a:rPr>
                        <m:t>𝑻𝑾𝑴</m:t>
                      </m:r>
                      <m:r>
                        <a:rPr lang="tr-TR" sz="2400" b="1" i="1" kern="0" smtClean="0">
                          <a:solidFill>
                            <a:srgbClr val="000029"/>
                          </a:solidFill>
                          <a:latin typeface="Cambria Math" panose="02040503050406030204" pitchFamily="18" charset="0"/>
                          <a:cs typeface="Arial" panose="020B0604020202020204" pitchFamily="34" charset="0"/>
                        </a:rPr>
                        <m:t>+</m:t>
                      </m:r>
                      <m:r>
                        <a:rPr lang="tr-TR" sz="2400" b="1" i="1" kern="0" smtClean="0">
                          <a:solidFill>
                            <a:srgbClr val="000029"/>
                          </a:solidFill>
                          <a:latin typeface="Cambria Math" panose="02040503050406030204" pitchFamily="18" charset="0"/>
                          <a:cs typeface="Arial" panose="020B0604020202020204" pitchFamily="34" charset="0"/>
                        </a:rPr>
                        <m:t>𝑻𝑩𝑽</m:t>
                      </m:r>
                    </m:oMath>
                  </m:oMathPara>
                </a14:m>
                <a:endParaRPr lang="tr-TR" sz="2400" b="1" kern="0" dirty="0">
                  <a:solidFill>
                    <a:srgbClr val="000029"/>
                  </a:solidFill>
                  <a:latin typeface="Arial" panose="020B0604020202020204" pitchFamily="34" charset="0"/>
                  <a:cs typeface="Arial" panose="020B0604020202020204" pitchFamily="34" charset="0"/>
                </a:endParaRPr>
              </a:p>
              <a:p>
                <a:pPr marL="0" lvl="1" indent="0" algn="just">
                  <a:buClr>
                    <a:srgbClr val="0070C0"/>
                  </a:buClr>
                </a:pPr>
                <a:endParaRPr lang="tr-TR" sz="2400" b="1" kern="0" dirty="0">
                  <a:solidFill>
                    <a:srgbClr val="021F2C"/>
                  </a:solidFill>
                  <a:latin typeface="Avenir Black"/>
                </a:endParaRPr>
              </a:p>
              <a:p>
                <a:pPr marL="0" lvl="1" indent="0" algn="just">
                  <a:buClr>
                    <a:srgbClr val="0070C0"/>
                  </a:buClr>
                </a:pPr>
                <a:endParaRPr lang="tr-TR" sz="2400" b="1" u="sng" kern="0" dirty="0">
                  <a:solidFill>
                    <a:srgbClr val="021F2C"/>
                  </a:solidFill>
                  <a:latin typeface="Avenir Black"/>
                </a:endParaRPr>
              </a:p>
            </p:txBody>
          </p:sp>
        </mc:Choice>
        <mc:Fallback xmlns="">
          <p:sp>
            <p:nvSpPr>
              <p:cNvPr id="4" name="Dikdörtgen 3">
                <a:extLst>
                  <a:ext uri="{FF2B5EF4-FFF2-40B4-BE49-F238E27FC236}">
                    <a16:creationId xmlns:a16="http://schemas.microsoft.com/office/drawing/2014/main" id="{3072CF52-3B84-49D8-83AF-11BD8F2A6252}"/>
                  </a:ext>
                </a:extLst>
              </p:cNvPr>
              <p:cNvSpPr>
                <a:spLocks noRot="1" noChangeAspect="1" noMove="1" noResize="1" noEditPoints="1" noAdjustHandles="1" noChangeArrowheads="1" noChangeShapeType="1" noTextEdit="1"/>
              </p:cNvSpPr>
              <p:nvPr/>
            </p:nvSpPr>
            <p:spPr>
              <a:xfrm>
                <a:off x="839172" y="2057623"/>
                <a:ext cx="8087360" cy="4185761"/>
              </a:xfrm>
              <a:prstGeom prst="rect">
                <a:avLst/>
              </a:prstGeom>
              <a:blipFill>
                <a:blip r:embed="rId2"/>
                <a:stretch>
                  <a:fillRect l="-830" t="-1020" r="-830"/>
                </a:stretch>
              </a:blipFill>
            </p:spPr>
            <p:txBody>
              <a:bodyPr/>
              <a:lstStyle/>
              <a:p>
                <a:r>
                  <a:rPr lang="en-GB">
                    <a:noFill/>
                  </a:rPr>
                  <a:t> </a:t>
                </a:r>
              </a:p>
            </p:txBody>
          </p:sp>
        </mc:Fallback>
      </mc:AlternateContent>
    </p:spTree>
    <p:extLst>
      <p:ext uri="{BB962C8B-B14F-4D97-AF65-F5344CB8AC3E}">
        <p14:creationId xmlns:p14="http://schemas.microsoft.com/office/powerpoint/2010/main" val="33812338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a:extLst>
              <a:ext uri="{FF2B5EF4-FFF2-40B4-BE49-F238E27FC236}">
                <a16:creationId xmlns:a16="http://schemas.microsoft.com/office/drawing/2014/main" id="{15B09C1F-DBD1-44E6-B8CD-1A782A9D32AE}"/>
              </a:ext>
            </a:extLst>
          </p:cNvPr>
          <p:cNvSpPr>
            <a:spLocks noGrp="1"/>
          </p:cNvSpPr>
          <p:nvPr>
            <p:ph type="ctrTitle"/>
          </p:nvPr>
        </p:nvSpPr>
        <p:spPr/>
        <p:txBody>
          <a:bodyPr/>
          <a:lstStyle/>
          <a:p>
            <a:r>
              <a:rPr lang="tr-TR" dirty="0">
                <a:solidFill>
                  <a:srgbClr val="FF0000"/>
                </a:solidFill>
              </a:rPr>
              <a:t>Önemli !</a:t>
            </a:r>
          </a:p>
        </p:txBody>
      </p:sp>
      <p:sp>
        <p:nvSpPr>
          <p:cNvPr id="5" name="Metin Yer Tutucusu 3">
            <a:extLst>
              <a:ext uri="{FF2B5EF4-FFF2-40B4-BE49-F238E27FC236}">
                <a16:creationId xmlns:a16="http://schemas.microsoft.com/office/drawing/2014/main" id="{8BD47FCE-6456-461A-8B09-0E565806DEC0}"/>
              </a:ext>
            </a:extLst>
          </p:cNvPr>
          <p:cNvSpPr txBox="1">
            <a:spLocks/>
          </p:cNvSpPr>
          <p:nvPr/>
        </p:nvSpPr>
        <p:spPr>
          <a:xfrm>
            <a:off x="1013092" y="2687240"/>
            <a:ext cx="10444900" cy="383143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50000"/>
              </a:lnSpc>
              <a:spcBef>
                <a:spcPts val="600"/>
              </a:spcBef>
              <a:buFont typeface="Wingdings" panose="05000000000000000000" pitchFamily="2" charset="2"/>
              <a:buChar char="q"/>
            </a:pPr>
            <a:r>
              <a:rPr lang="tr-TR" sz="2000" dirty="0"/>
              <a:t>Ortalama yağış ve buharlaşma değerleri belirlenerek toplam atık hacmine eklenmelidir. </a:t>
            </a:r>
          </a:p>
          <a:p>
            <a:pPr>
              <a:lnSpc>
                <a:spcPct val="150000"/>
              </a:lnSpc>
              <a:spcBef>
                <a:spcPts val="600"/>
              </a:spcBef>
              <a:buFont typeface="Wingdings" panose="05000000000000000000" pitchFamily="2" charset="2"/>
              <a:buChar char="q"/>
            </a:pPr>
            <a:r>
              <a:rPr lang="tr-TR" sz="2000" dirty="0"/>
              <a:t>Havuzun alt kısmından 30 cm kadar ölü hacim yüksekliği bırakılmalıdır.</a:t>
            </a:r>
          </a:p>
          <a:p>
            <a:pPr>
              <a:lnSpc>
                <a:spcPct val="150000"/>
              </a:lnSpc>
              <a:spcBef>
                <a:spcPts val="600"/>
              </a:spcBef>
              <a:buFont typeface="Wingdings" panose="05000000000000000000" pitchFamily="2" charset="2"/>
              <a:buChar char="q"/>
            </a:pPr>
            <a:r>
              <a:rPr lang="tr-TR" sz="2000" dirty="0"/>
              <a:t>Sulandırma suyu miktarı eklenmelidir.</a:t>
            </a:r>
          </a:p>
          <a:p>
            <a:pPr>
              <a:lnSpc>
                <a:spcPct val="150000"/>
              </a:lnSpc>
              <a:spcBef>
                <a:spcPts val="600"/>
              </a:spcBef>
              <a:buFont typeface="Wingdings" panose="05000000000000000000" pitchFamily="2" charset="2"/>
              <a:buChar char="q"/>
            </a:pPr>
            <a:r>
              <a:rPr lang="tr-TR" sz="2000" dirty="0"/>
              <a:t>Havuzun en üst kotuna 30 cm hava (emniyet) payı yüksekliği eklenmelidir. </a:t>
            </a:r>
          </a:p>
          <a:p>
            <a:pPr>
              <a:lnSpc>
                <a:spcPct val="150000"/>
              </a:lnSpc>
              <a:spcBef>
                <a:spcPts val="600"/>
              </a:spcBef>
              <a:buFont typeface="Wingdings" panose="05000000000000000000" pitchFamily="2" charset="2"/>
              <a:buChar char="q"/>
            </a:pPr>
            <a:r>
              <a:rPr lang="tr-TR" sz="2000" dirty="0"/>
              <a:t>Havuz iç yanal eğimi ortalama 1/3 alınmalıdır.</a:t>
            </a:r>
          </a:p>
        </p:txBody>
      </p:sp>
    </p:spTree>
    <p:extLst>
      <p:ext uri="{BB962C8B-B14F-4D97-AF65-F5344CB8AC3E}">
        <p14:creationId xmlns:p14="http://schemas.microsoft.com/office/powerpoint/2010/main" val="18124712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D30B9E9-84E3-4CD2-B5AA-A1C547DB3A8B}"/>
              </a:ext>
            </a:extLst>
          </p:cNvPr>
          <p:cNvSpPr>
            <a:spLocks noGrp="1"/>
          </p:cNvSpPr>
          <p:nvPr>
            <p:ph type="title"/>
          </p:nvPr>
        </p:nvSpPr>
        <p:spPr/>
        <p:txBody>
          <a:bodyPr/>
          <a:lstStyle/>
          <a:p>
            <a:endParaRPr lang="en-GB"/>
          </a:p>
        </p:txBody>
      </p:sp>
      <p:pic>
        <p:nvPicPr>
          <p:cNvPr id="5" name="İçerik Yer Tutucusu 4">
            <a:extLst>
              <a:ext uri="{FF2B5EF4-FFF2-40B4-BE49-F238E27FC236}">
                <a16:creationId xmlns:a16="http://schemas.microsoft.com/office/drawing/2014/main" id="{5E20F5AB-EBB1-441C-85B3-1FC2DD01C932}"/>
              </a:ext>
            </a:extLst>
          </p:cNvPr>
          <p:cNvPicPr>
            <a:picLocks noGrp="1" noChangeAspect="1"/>
          </p:cNvPicPr>
          <p:nvPr>
            <p:ph idx="1"/>
          </p:nvPr>
        </p:nvPicPr>
        <p:blipFill>
          <a:blip r:embed="rId2"/>
          <a:stretch>
            <a:fillRect/>
          </a:stretch>
        </p:blipFill>
        <p:spPr>
          <a:xfrm>
            <a:off x="3175518" y="1796143"/>
            <a:ext cx="6034617" cy="4525963"/>
          </a:xfrm>
        </p:spPr>
      </p:pic>
    </p:spTree>
    <p:extLst>
      <p:ext uri="{BB962C8B-B14F-4D97-AF65-F5344CB8AC3E}">
        <p14:creationId xmlns:p14="http://schemas.microsoft.com/office/powerpoint/2010/main" val="2873642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29D442D4-B5C7-4F89-AB6B-CF9CF8C72C67}"/>
              </a:ext>
            </a:extLst>
          </p:cNvPr>
          <p:cNvSpPr>
            <a:spLocks noGrp="1"/>
          </p:cNvSpPr>
          <p:nvPr>
            <p:ph idx="1"/>
          </p:nvPr>
        </p:nvSpPr>
        <p:spPr>
          <a:xfrm>
            <a:off x="609600" y="2055137"/>
            <a:ext cx="10972800" cy="4525963"/>
          </a:xfrm>
        </p:spPr>
        <p:txBody>
          <a:bodyPr/>
          <a:lstStyle/>
          <a:p>
            <a:r>
              <a:rPr lang="en-GB" sz="2800" dirty="0" err="1"/>
              <a:t>Ekim</a:t>
            </a:r>
            <a:r>
              <a:rPr lang="en-GB" sz="2800" dirty="0"/>
              <a:t> </a:t>
            </a:r>
            <a:r>
              <a:rPr lang="en-GB" sz="2800" dirty="0" err="1"/>
              <a:t>nöbeti</a:t>
            </a:r>
            <a:r>
              <a:rPr lang="en-GB" sz="2800" dirty="0"/>
              <a:t> </a:t>
            </a:r>
            <a:r>
              <a:rPr lang="en-GB" sz="2800" dirty="0" err="1"/>
              <a:t>sistemi</a:t>
            </a:r>
            <a:r>
              <a:rPr lang="en-GB" sz="2800" dirty="0"/>
              <a:t> </a:t>
            </a:r>
            <a:r>
              <a:rPr lang="en-GB" sz="2800" dirty="0" err="1"/>
              <a:t>ile</a:t>
            </a:r>
            <a:r>
              <a:rPr lang="en-GB" sz="2800" dirty="0"/>
              <a:t> </a:t>
            </a:r>
            <a:r>
              <a:rPr lang="en-GB" sz="2800" dirty="0" err="1"/>
              <a:t>çok</a:t>
            </a:r>
            <a:r>
              <a:rPr lang="en-GB" sz="2800" dirty="0"/>
              <a:t> </a:t>
            </a:r>
            <a:r>
              <a:rPr lang="en-GB" sz="2800" dirty="0" err="1"/>
              <a:t>yıllık</a:t>
            </a:r>
            <a:r>
              <a:rPr lang="en-GB" sz="2800" dirty="0"/>
              <a:t> </a:t>
            </a:r>
            <a:r>
              <a:rPr lang="en-GB" sz="2800" dirty="0" err="1"/>
              <a:t>ve</a:t>
            </a:r>
            <a:r>
              <a:rPr lang="en-GB" sz="2800" dirty="0"/>
              <a:t> </a:t>
            </a:r>
            <a:r>
              <a:rPr lang="en-GB" sz="2800" dirty="0" err="1"/>
              <a:t>tek</a:t>
            </a:r>
            <a:r>
              <a:rPr lang="en-GB" sz="2800" dirty="0"/>
              <a:t> </a:t>
            </a:r>
            <a:r>
              <a:rPr lang="en-GB" sz="2800" dirty="0" err="1"/>
              <a:t>yıllık</a:t>
            </a:r>
            <a:r>
              <a:rPr lang="en-GB" sz="2800" dirty="0"/>
              <a:t> </a:t>
            </a:r>
            <a:r>
              <a:rPr lang="en-GB" sz="2800" dirty="0" err="1"/>
              <a:t>bitkilere</a:t>
            </a:r>
            <a:r>
              <a:rPr lang="en-GB" sz="2800" dirty="0"/>
              <a:t> </a:t>
            </a:r>
            <a:r>
              <a:rPr lang="en-GB" sz="2800" dirty="0" err="1"/>
              <a:t>ayrılan</a:t>
            </a:r>
            <a:r>
              <a:rPr lang="en-GB" sz="2800" dirty="0"/>
              <a:t> </a:t>
            </a:r>
            <a:r>
              <a:rPr lang="en-GB" sz="2800" dirty="0" err="1"/>
              <a:t>alanların</a:t>
            </a:r>
            <a:r>
              <a:rPr lang="en-GB" sz="2800" dirty="0"/>
              <a:t> </a:t>
            </a:r>
            <a:r>
              <a:rPr lang="en-GB" sz="2800" dirty="0" err="1"/>
              <a:t>oranlarını</a:t>
            </a:r>
            <a:r>
              <a:rPr lang="en-GB" sz="2800" dirty="0"/>
              <a:t> </a:t>
            </a:r>
            <a:r>
              <a:rPr lang="en-GB" sz="2800" dirty="0" err="1"/>
              <a:t>dikkate</a:t>
            </a:r>
            <a:r>
              <a:rPr lang="en-GB" sz="2800" dirty="0"/>
              <a:t> </a:t>
            </a:r>
            <a:r>
              <a:rPr lang="en-GB" sz="2800" dirty="0" err="1"/>
              <a:t>alacak</a:t>
            </a:r>
            <a:r>
              <a:rPr lang="en-GB" sz="2800" dirty="0"/>
              <a:t> </a:t>
            </a:r>
            <a:r>
              <a:rPr lang="en-GB" sz="2800" dirty="0" err="1"/>
              <a:t>şekilde</a:t>
            </a:r>
            <a:r>
              <a:rPr lang="en-GB" sz="2800" dirty="0"/>
              <a:t> </a:t>
            </a:r>
            <a:r>
              <a:rPr lang="en-GB" sz="2800" dirty="0" err="1"/>
              <a:t>tarımsal</a:t>
            </a:r>
            <a:r>
              <a:rPr lang="en-GB" sz="2800" dirty="0"/>
              <a:t> </a:t>
            </a:r>
            <a:r>
              <a:rPr lang="en-GB" sz="2800" dirty="0" err="1"/>
              <a:t>alanların</a:t>
            </a:r>
            <a:r>
              <a:rPr lang="en-GB" sz="2800" dirty="0"/>
              <a:t> </a:t>
            </a:r>
            <a:r>
              <a:rPr lang="en-GB" sz="2800" dirty="0" err="1"/>
              <a:t>yönetimi</a:t>
            </a:r>
            <a:r>
              <a:rPr lang="en-GB" sz="2800" dirty="0"/>
              <a:t>, </a:t>
            </a:r>
          </a:p>
          <a:p>
            <a:r>
              <a:rPr lang="en-GB" sz="2800" dirty="0" err="1"/>
              <a:t>Yağışlı</a:t>
            </a:r>
            <a:r>
              <a:rPr lang="en-GB" sz="2800" dirty="0"/>
              <a:t> </a:t>
            </a:r>
            <a:r>
              <a:rPr lang="en-GB" sz="2800" dirty="0" err="1"/>
              <a:t>dönemlerde</a:t>
            </a:r>
            <a:r>
              <a:rPr lang="en-GB" sz="2800" dirty="0"/>
              <a:t>, </a:t>
            </a:r>
            <a:r>
              <a:rPr lang="en-GB" sz="2800" dirty="0" err="1"/>
              <a:t>nitratın</a:t>
            </a:r>
            <a:r>
              <a:rPr lang="en-GB" sz="2800" dirty="0"/>
              <a:t> </a:t>
            </a:r>
            <a:r>
              <a:rPr lang="en-GB" sz="2800" dirty="0" err="1"/>
              <a:t>topraktan</a:t>
            </a:r>
            <a:r>
              <a:rPr lang="en-GB" sz="2800" dirty="0"/>
              <a:t> </a:t>
            </a:r>
            <a:r>
              <a:rPr lang="en-GB" sz="2800" dirty="0" err="1"/>
              <a:t>yıkanarak</a:t>
            </a:r>
            <a:r>
              <a:rPr lang="en-GB" sz="2800" dirty="0"/>
              <a:t> </a:t>
            </a:r>
            <a:r>
              <a:rPr lang="en-GB" sz="2800" dirty="0" err="1"/>
              <a:t>su</a:t>
            </a:r>
            <a:r>
              <a:rPr lang="en-GB" sz="2800" dirty="0"/>
              <a:t> </a:t>
            </a:r>
            <a:r>
              <a:rPr lang="en-GB" sz="2800" dirty="0" err="1"/>
              <a:t>kirliliğine</a:t>
            </a:r>
            <a:r>
              <a:rPr lang="en-GB" sz="2800" dirty="0"/>
              <a:t> </a:t>
            </a:r>
            <a:r>
              <a:rPr lang="en-GB" sz="2800" dirty="0" err="1"/>
              <a:t>neden</a:t>
            </a:r>
            <a:r>
              <a:rPr lang="en-GB" sz="2800" dirty="0"/>
              <a:t> </a:t>
            </a:r>
            <a:r>
              <a:rPr lang="en-GB" sz="2800" dirty="0" err="1"/>
              <a:t>olmasını</a:t>
            </a:r>
            <a:r>
              <a:rPr lang="en-GB" sz="2800" dirty="0"/>
              <a:t> </a:t>
            </a:r>
            <a:r>
              <a:rPr lang="en-GB" sz="2800" dirty="0" err="1"/>
              <a:t>engelleyecek</a:t>
            </a:r>
            <a:r>
              <a:rPr lang="en-GB" sz="2800" dirty="0"/>
              <a:t> </a:t>
            </a:r>
            <a:r>
              <a:rPr lang="en-GB" sz="2800" dirty="0" err="1"/>
              <a:t>şekilde</a:t>
            </a:r>
            <a:r>
              <a:rPr lang="en-GB" sz="2800" dirty="0"/>
              <a:t> </a:t>
            </a:r>
            <a:r>
              <a:rPr lang="en-GB" sz="2800" dirty="0" err="1"/>
              <a:t>toprak</a:t>
            </a:r>
            <a:r>
              <a:rPr lang="en-GB" sz="2800" dirty="0"/>
              <a:t> </a:t>
            </a:r>
            <a:r>
              <a:rPr lang="en-GB" sz="2800" dirty="0" err="1"/>
              <a:t>yüzeyinde</a:t>
            </a:r>
            <a:r>
              <a:rPr lang="en-GB" sz="2800" dirty="0"/>
              <a:t> minimum </a:t>
            </a:r>
            <a:r>
              <a:rPr lang="en-GB" sz="2800" dirty="0" err="1"/>
              <a:t>miktardaki</a:t>
            </a:r>
            <a:r>
              <a:rPr lang="en-GB" sz="2800" dirty="0"/>
              <a:t> bitki </a:t>
            </a:r>
            <a:r>
              <a:rPr lang="en-GB" sz="2800" dirty="0" err="1"/>
              <a:t>örtüsünün</a:t>
            </a:r>
            <a:r>
              <a:rPr lang="en-GB" sz="2800" dirty="0"/>
              <a:t> </a:t>
            </a:r>
            <a:r>
              <a:rPr lang="en-GB" sz="2800" dirty="0" err="1"/>
              <a:t>bulundurulması</a:t>
            </a:r>
            <a:r>
              <a:rPr lang="en-GB" sz="2800" dirty="0"/>
              <a:t>, </a:t>
            </a:r>
          </a:p>
          <a:p>
            <a:r>
              <a:rPr lang="en-GB" sz="2800" dirty="0" err="1"/>
              <a:t>Gübreleme</a:t>
            </a:r>
            <a:r>
              <a:rPr lang="en-GB" sz="2800" dirty="0"/>
              <a:t> </a:t>
            </a:r>
            <a:r>
              <a:rPr lang="en-GB" sz="2800" dirty="0" err="1"/>
              <a:t>planlarının</a:t>
            </a:r>
            <a:r>
              <a:rPr lang="en-GB" sz="2800" dirty="0"/>
              <a:t> </a:t>
            </a:r>
            <a:r>
              <a:rPr lang="en-GB" sz="2800" dirty="0" err="1"/>
              <a:t>tarımsal</a:t>
            </a:r>
            <a:r>
              <a:rPr lang="en-GB" sz="2800" dirty="0"/>
              <a:t> </a:t>
            </a:r>
            <a:r>
              <a:rPr lang="en-GB" sz="2800" dirty="0" err="1"/>
              <a:t>işletme</a:t>
            </a:r>
            <a:r>
              <a:rPr lang="en-GB" sz="2800" dirty="0"/>
              <a:t> </a:t>
            </a:r>
            <a:r>
              <a:rPr lang="en-GB" sz="2800" dirty="0" err="1"/>
              <a:t>düzeyinde</a:t>
            </a:r>
            <a:r>
              <a:rPr lang="en-GB" sz="2800" dirty="0"/>
              <a:t> </a:t>
            </a:r>
            <a:r>
              <a:rPr lang="en-GB" sz="2800" dirty="0" err="1"/>
              <a:t>yapılarak</a:t>
            </a:r>
            <a:r>
              <a:rPr lang="en-GB" sz="2800" dirty="0"/>
              <a:t> </a:t>
            </a:r>
            <a:r>
              <a:rPr lang="en-GB" sz="2800" dirty="0" err="1"/>
              <a:t>kullanılan</a:t>
            </a:r>
            <a:r>
              <a:rPr lang="en-GB" sz="2800" dirty="0"/>
              <a:t> </a:t>
            </a:r>
            <a:r>
              <a:rPr lang="en-GB" sz="2800" dirty="0" err="1"/>
              <a:t>gübrelerin</a:t>
            </a:r>
            <a:r>
              <a:rPr lang="en-GB" sz="2800" dirty="0"/>
              <a:t> </a:t>
            </a:r>
            <a:r>
              <a:rPr lang="en-GB" sz="2800" dirty="0" err="1"/>
              <a:t>kaydının</a:t>
            </a:r>
            <a:r>
              <a:rPr lang="en-GB" sz="2800" dirty="0"/>
              <a:t> </a:t>
            </a:r>
            <a:r>
              <a:rPr lang="en-GB" sz="2800" dirty="0" err="1"/>
              <a:t>tutulması</a:t>
            </a:r>
            <a:r>
              <a:rPr lang="en-GB" sz="2800" dirty="0"/>
              <a:t>, </a:t>
            </a:r>
          </a:p>
          <a:p>
            <a:r>
              <a:rPr lang="en-GB" sz="2800" dirty="0" err="1"/>
              <a:t>Uygun</a:t>
            </a:r>
            <a:r>
              <a:rPr lang="en-GB" sz="2800" dirty="0"/>
              <a:t> </a:t>
            </a:r>
            <a:r>
              <a:rPr lang="en-GB" sz="2800" dirty="0" err="1"/>
              <a:t>sulama</a:t>
            </a:r>
            <a:r>
              <a:rPr lang="en-GB" sz="2800" dirty="0"/>
              <a:t> </a:t>
            </a:r>
            <a:r>
              <a:rPr lang="en-GB" sz="2800" dirty="0" err="1"/>
              <a:t>sistemleri</a:t>
            </a:r>
            <a:r>
              <a:rPr lang="en-GB" sz="2800" dirty="0"/>
              <a:t> </a:t>
            </a:r>
            <a:r>
              <a:rPr lang="en-GB" sz="2800" dirty="0" err="1"/>
              <a:t>kullanılarak</a:t>
            </a:r>
            <a:r>
              <a:rPr lang="en-GB" sz="2800" dirty="0"/>
              <a:t> </a:t>
            </a:r>
            <a:r>
              <a:rPr lang="en-GB" sz="2800" dirty="0" err="1"/>
              <a:t>yüzey</a:t>
            </a:r>
            <a:r>
              <a:rPr lang="en-GB" sz="2800" dirty="0"/>
              <a:t> </a:t>
            </a:r>
            <a:r>
              <a:rPr lang="en-GB" sz="2800" dirty="0" err="1"/>
              <a:t>akış</a:t>
            </a:r>
            <a:r>
              <a:rPr lang="en-GB" sz="2800" dirty="0"/>
              <a:t> </a:t>
            </a:r>
            <a:r>
              <a:rPr lang="en-GB" sz="2800" dirty="0" err="1"/>
              <a:t>nedeniyle</a:t>
            </a:r>
            <a:r>
              <a:rPr lang="en-GB" sz="2800" dirty="0"/>
              <a:t> </a:t>
            </a:r>
            <a:r>
              <a:rPr lang="en-GB" sz="2800" dirty="0" err="1"/>
              <a:t>meydana</a:t>
            </a:r>
            <a:r>
              <a:rPr lang="en-GB" sz="2800" dirty="0"/>
              <a:t> </a:t>
            </a:r>
            <a:r>
              <a:rPr lang="en-GB" sz="2800" dirty="0" err="1"/>
              <a:t>gelebilecek</a:t>
            </a:r>
            <a:r>
              <a:rPr lang="en-GB" sz="2800" dirty="0"/>
              <a:t> </a:t>
            </a:r>
            <a:r>
              <a:rPr lang="en-GB" sz="2800" dirty="0" err="1"/>
              <a:t>su</a:t>
            </a:r>
            <a:r>
              <a:rPr lang="en-GB" sz="2800" dirty="0"/>
              <a:t> </a:t>
            </a:r>
            <a:r>
              <a:rPr lang="en-GB" sz="2800" dirty="0" err="1"/>
              <a:t>kirliliği</a:t>
            </a:r>
            <a:r>
              <a:rPr lang="en-GB" sz="2800" dirty="0"/>
              <a:t> </a:t>
            </a:r>
            <a:r>
              <a:rPr lang="en-GB" sz="2800" dirty="0" err="1"/>
              <a:t>ve</a:t>
            </a:r>
            <a:r>
              <a:rPr lang="en-GB" sz="2800" dirty="0"/>
              <a:t> bitki </a:t>
            </a:r>
            <a:r>
              <a:rPr lang="en-GB" sz="2800" dirty="0" err="1"/>
              <a:t>kök</a:t>
            </a:r>
            <a:r>
              <a:rPr lang="en-GB" sz="2800" dirty="0"/>
              <a:t> </a:t>
            </a:r>
            <a:r>
              <a:rPr lang="en-GB" sz="2800" dirty="0" err="1"/>
              <a:t>bölgesinin</a:t>
            </a:r>
            <a:r>
              <a:rPr lang="en-GB" sz="2800" dirty="0"/>
              <a:t> </a:t>
            </a:r>
            <a:r>
              <a:rPr lang="en-GB" sz="2800" dirty="0" err="1"/>
              <a:t>altına</a:t>
            </a:r>
            <a:r>
              <a:rPr lang="en-GB" sz="2800" dirty="0"/>
              <a:t> </a:t>
            </a:r>
            <a:r>
              <a:rPr lang="en-GB" sz="2800" dirty="0" err="1"/>
              <a:t>suyun</a:t>
            </a:r>
            <a:r>
              <a:rPr lang="en-GB" sz="2800" dirty="0"/>
              <a:t> </a:t>
            </a:r>
            <a:r>
              <a:rPr lang="en-GB" sz="2800" dirty="0" err="1"/>
              <a:t>inmesinin</a:t>
            </a:r>
            <a:r>
              <a:rPr lang="en-GB" sz="2800" dirty="0"/>
              <a:t> </a:t>
            </a:r>
            <a:r>
              <a:rPr lang="en-GB" sz="2800" dirty="0" err="1"/>
              <a:t>önlenmesi</a:t>
            </a:r>
            <a:r>
              <a:rPr lang="en-GB" sz="2800" dirty="0"/>
              <a:t>. </a:t>
            </a:r>
          </a:p>
          <a:p>
            <a:endParaRPr lang="en-GB" sz="2800" dirty="0"/>
          </a:p>
        </p:txBody>
      </p:sp>
      <p:sp>
        <p:nvSpPr>
          <p:cNvPr id="4" name="Unvan 1">
            <a:extLst>
              <a:ext uri="{FF2B5EF4-FFF2-40B4-BE49-F238E27FC236}">
                <a16:creationId xmlns:a16="http://schemas.microsoft.com/office/drawing/2014/main" id="{A98E010C-CFD4-4E80-A9FD-34B38E7C2EA0}"/>
              </a:ext>
            </a:extLst>
          </p:cNvPr>
          <p:cNvSpPr>
            <a:spLocks noGrp="1"/>
          </p:cNvSpPr>
          <p:nvPr>
            <p:ph type="title"/>
          </p:nvPr>
        </p:nvSpPr>
        <p:spPr>
          <a:xfrm>
            <a:off x="7636213" y="731836"/>
            <a:ext cx="4181173" cy="1143000"/>
          </a:xfrm>
        </p:spPr>
        <p:txBody>
          <a:bodyPr/>
          <a:lstStyle/>
          <a:p>
            <a:r>
              <a:rPr lang="tr-TR" sz="2800" b="1" dirty="0">
                <a:effectLst>
                  <a:outerShdw blurRad="38100" dist="38100" dir="2700000" algn="tl">
                    <a:srgbClr val="000000">
                      <a:alpha val="43137"/>
                    </a:srgbClr>
                  </a:outerShdw>
                </a:effectLst>
              </a:rPr>
              <a:t>GÜBRE UYGULAMALARI</a:t>
            </a:r>
            <a:endParaRPr lang="en-GB"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160083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C77E4F9-CC99-40B6-936F-0F0B937B7BB1}"/>
              </a:ext>
            </a:extLst>
          </p:cNvPr>
          <p:cNvSpPr>
            <a:spLocks noGrp="1"/>
          </p:cNvSpPr>
          <p:nvPr>
            <p:ph type="title"/>
          </p:nvPr>
        </p:nvSpPr>
        <p:spPr/>
        <p:txBody>
          <a:bodyPr/>
          <a:lstStyle/>
          <a:p>
            <a:endParaRPr lang="en-GB"/>
          </a:p>
        </p:txBody>
      </p:sp>
      <p:pic>
        <p:nvPicPr>
          <p:cNvPr id="7" name="Resim 6">
            <a:extLst>
              <a:ext uri="{FF2B5EF4-FFF2-40B4-BE49-F238E27FC236}">
                <a16:creationId xmlns:a16="http://schemas.microsoft.com/office/drawing/2014/main" id="{47CAF9EB-CCFE-402D-AB90-0805207F02C6}"/>
              </a:ext>
            </a:extLst>
          </p:cNvPr>
          <p:cNvPicPr>
            <a:picLocks noChangeAspect="1"/>
          </p:cNvPicPr>
          <p:nvPr/>
        </p:nvPicPr>
        <p:blipFill>
          <a:blip r:embed="rId2"/>
          <a:stretch>
            <a:fillRect/>
          </a:stretch>
        </p:blipFill>
        <p:spPr>
          <a:xfrm>
            <a:off x="8258339" y="1792569"/>
            <a:ext cx="3383157" cy="4510876"/>
          </a:xfrm>
          <a:prstGeom prst="rect">
            <a:avLst/>
          </a:prstGeom>
        </p:spPr>
      </p:pic>
      <p:pic>
        <p:nvPicPr>
          <p:cNvPr id="9" name="Resim 8">
            <a:extLst>
              <a:ext uri="{FF2B5EF4-FFF2-40B4-BE49-F238E27FC236}">
                <a16:creationId xmlns:a16="http://schemas.microsoft.com/office/drawing/2014/main" id="{5FE561E5-18AD-473F-BA54-29B92ACFCA62}"/>
              </a:ext>
            </a:extLst>
          </p:cNvPr>
          <p:cNvPicPr>
            <a:picLocks noChangeAspect="1"/>
          </p:cNvPicPr>
          <p:nvPr/>
        </p:nvPicPr>
        <p:blipFill>
          <a:blip r:embed="rId3"/>
          <a:stretch>
            <a:fillRect/>
          </a:stretch>
        </p:blipFill>
        <p:spPr>
          <a:xfrm>
            <a:off x="4080404" y="1777482"/>
            <a:ext cx="4046559" cy="4525963"/>
          </a:xfrm>
          <a:prstGeom prst="rect">
            <a:avLst/>
          </a:prstGeom>
        </p:spPr>
      </p:pic>
      <p:sp>
        <p:nvSpPr>
          <p:cNvPr id="4" name="İçerik Yer Tutucusu 3">
            <a:extLst>
              <a:ext uri="{FF2B5EF4-FFF2-40B4-BE49-F238E27FC236}">
                <a16:creationId xmlns:a16="http://schemas.microsoft.com/office/drawing/2014/main" id="{9E9A5ADB-2CA9-4A6B-9ACB-737127A34C07}"/>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74880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335C4F2-4141-4451-8973-4E3840FE0683}"/>
              </a:ext>
            </a:extLst>
          </p:cNvPr>
          <p:cNvSpPr>
            <a:spLocks noGrp="1"/>
          </p:cNvSpPr>
          <p:nvPr>
            <p:ph type="title"/>
          </p:nvPr>
        </p:nvSpPr>
        <p:spPr/>
        <p:txBody>
          <a:bodyPr/>
          <a:lstStyle/>
          <a:p>
            <a:endParaRPr lang="en-GB"/>
          </a:p>
        </p:txBody>
      </p:sp>
      <p:pic>
        <p:nvPicPr>
          <p:cNvPr id="5" name="İçerik Yer Tutucusu 4">
            <a:extLst>
              <a:ext uri="{FF2B5EF4-FFF2-40B4-BE49-F238E27FC236}">
                <a16:creationId xmlns:a16="http://schemas.microsoft.com/office/drawing/2014/main" id="{6EAB52CF-50C1-4D6A-BF3F-240026915324}"/>
              </a:ext>
            </a:extLst>
          </p:cNvPr>
          <p:cNvPicPr>
            <a:picLocks noGrp="1" noChangeAspect="1"/>
          </p:cNvPicPr>
          <p:nvPr>
            <p:ph idx="1"/>
          </p:nvPr>
        </p:nvPicPr>
        <p:blipFill>
          <a:blip r:embed="rId2"/>
          <a:stretch>
            <a:fillRect/>
          </a:stretch>
        </p:blipFill>
        <p:spPr>
          <a:xfrm>
            <a:off x="530674" y="1796143"/>
            <a:ext cx="6054800" cy="4525963"/>
          </a:xfrm>
        </p:spPr>
      </p:pic>
      <p:pic>
        <p:nvPicPr>
          <p:cNvPr id="7" name="Resim 6">
            <a:extLst>
              <a:ext uri="{FF2B5EF4-FFF2-40B4-BE49-F238E27FC236}">
                <a16:creationId xmlns:a16="http://schemas.microsoft.com/office/drawing/2014/main" id="{40305DB6-D489-4286-BF43-A9E13FA4198F}"/>
              </a:ext>
            </a:extLst>
          </p:cNvPr>
          <p:cNvPicPr>
            <a:picLocks noChangeAspect="1"/>
          </p:cNvPicPr>
          <p:nvPr/>
        </p:nvPicPr>
        <p:blipFill>
          <a:blip r:embed="rId3"/>
          <a:stretch>
            <a:fillRect/>
          </a:stretch>
        </p:blipFill>
        <p:spPr>
          <a:xfrm>
            <a:off x="6908790" y="1796143"/>
            <a:ext cx="4334598" cy="4525963"/>
          </a:xfrm>
          <a:prstGeom prst="rect">
            <a:avLst/>
          </a:prstGeom>
        </p:spPr>
      </p:pic>
    </p:spTree>
    <p:extLst>
      <p:ext uri="{BB962C8B-B14F-4D97-AF65-F5344CB8AC3E}">
        <p14:creationId xmlns:p14="http://schemas.microsoft.com/office/powerpoint/2010/main" val="19765822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6898719-206D-4E63-8ADA-1431F15DBF6F}"/>
              </a:ext>
            </a:extLst>
          </p:cNvPr>
          <p:cNvSpPr>
            <a:spLocks noGrp="1"/>
          </p:cNvSpPr>
          <p:nvPr>
            <p:ph type="title"/>
          </p:nvPr>
        </p:nvSpPr>
        <p:spPr/>
        <p:txBody>
          <a:bodyPr/>
          <a:lstStyle/>
          <a:p>
            <a:endParaRPr lang="en-GB"/>
          </a:p>
        </p:txBody>
      </p:sp>
      <p:pic>
        <p:nvPicPr>
          <p:cNvPr id="5" name="İçerik Yer Tutucusu 4">
            <a:extLst>
              <a:ext uri="{FF2B5EF4-FFF2-40B4-BE49-F238E27FC236}">
                <a16:creationId xmlns:a16="http://schemas.microsoft.com/office/drawing/2014/main" id="{510C8CC1-989A-4AF4-9937-629C77A8B1FB}"/>
              </a:ext>
            </a:extLst>
          </p:cNvPr>
          <p:cNvPicPr>
            <a:picLocks noGrp="1" noChangeAspect="1"/>
          </p:cNvPicPr>
          <p:nvPr>
            <p:ph idx="1"/>
          </p:nvPr>
        </p:nvPicPr>
        <p:blipFill>
          <a:blip r:embed="rId2"/>
          <a:stretch>
            <a:fillRect/>
          </a:stretch>
        </p:blipFill>
        <p:spPr>
          <a:xfrm>
            <a:off x="2791167" y="1898778"/>
            <a:ext cx="3057332" cy="4525963"/>
          </a:xfrm>
        </p:spPr>
      </p:pic>
      <p:pic>
        <p:nvPicPr>
          <p:cNvPr id="7" name="Resim 6">
            <a:extLst>
              <a:ext uri="{FF2B5EF4-FFF2-40B4-BE49-F238E27FC236}">
                <a16:creationId xmlns:a16="http://schemas.microsoft.com/office/drawing/2014/main" id="{07C8714E-A52A-4E53-A24E-DB652A09E1CA}"/>
              </a:ext>
            </a:extLst>
          </p:cNvPr>
          <p:cNvPicPr>
            <a:picLocks noChangeAspect="1"/>
          </p:cNvPicPr>
          <p:nvPr/>
        </p:nvPicPr>
        <p:blipFill>
          <a:blip r:embed="rId3"/>
          <a:stretch>
            <a:fillRect/>
          </a:stretch>
        </p:blipFill>
        <p:spPr>
          <a:xfrm>
            <a:off x="6343502" y="1898778"/>
            <a:ext cx="3766455" cy="4525963"/>
          </a:xfrm>
          <a:prstGeom prst="rect">
            <a:avLst/>
          </a:prstGeom>
        </p:spPr>
      </p:pic>
    </p:spTree>
    <p:extLst>
      <p:ext uri="{BB962C8B-B14F-4D97-AF65-F5344CB8AC3E}">
        <p14:creationId xmlns:p14="http://schemas.microsoft.com/office/powerpoint/2010/main" val="35070728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E8DF22A-B31A-4999-B395-176B11E7E73F}"/>
              </a:ext>
            </a:extLst>
          </p:cNvPr>
          <p:cNvSpPr>
            <a:spLocks noGrp="1"/>
          </p:cNvSpPr>
          <p:nvPr>
            <p:ph type="title"/>
          </p:nvPr>
        </p:nvSpPr>
        <p:spPr/>
        <p:txBody>
          <a:bodyPr/>
          <a:lstStyle/>
          <a:p>
            <a:endParaRPr lang="en-GB"/>
          </a:p>
        </p:txBody>
      </p:sp>
      <p:pic>
        <p:nvPicPr>
          <p:cNvPr id="5" name="İçerik Yer Tutucusu 4">
            <a:extLst>
              <a:ext uri="{FF2B5EF4-FFF2-40B4-BE49-F238E27FC236}">
                <a16:creationId xmlns:a16="http://schemas.microsoft.com/office/drawing/2014/main" id="{0F196DAA-0A03-4242-986C-E3557C8E582A}"/>
              </a:ext>
            </a:extLst>
          </p:cNvPr>
          <p:cNvPicPr>
            <a:picLocks noGrp="1" noChangeAspect="1"/>
          </p:cNvPicPr>
          <p:nvPr>
            <p:ph idx="1"/>
          </p:nvPr>
        </p:nvPicPr>
        <p:blipFill>
          <a:blip r:embed="rId2"/>
          <a:stretch>
            <a:fillRect/>
          </a:stretch>
        </p:blipFill>
        <p:spPr>
          <a:xfrm>
            <a:off x="609600" y="1789556"/>
            <a:ext cx="3483428" cy="4768654"/>
          </a:xfrm>
        </p:spPr>
      </p:pic>
      <p:pic>
        <p:nvPicPr>
          <p:cNvPr id="7" name="Resim 6">
            <a:extLst>
              <a:ext uri="{FF2B5EF4-FFF2-40B4-BE49-F238E27FC236}">
                <a16:creationId xmlns:a16="http://schemas.microsoft.com/office/drawing/2014/main" id="{B18DDB74-41E1-4FE2-8EE3-929388D6A77F}"/>
              </a:ext>
            </a:extLst>
          </p:cNvPr>
          <p:cNvPicPr>
            <a:picLocks noChangeAspect="1"/>
          </p:cNvPicPr>
          <p:nvPr/>
        </p:nvPicPr>
        <p:blipFill>
          <a:blip r:embed="rId3"/>
          <a:stretch>
            <a:fillRect/>
          </a:stretch>
        </p:blipFill>
        <p:spPr>
          <a:xfrm>
            <a:off x="4256295" y="1796143"/>
            <a:ext cx="3529198" cy="4765267"/>
          </a:xfrm>
          <a:prstGeom prst="rect">
            <a:avLst/>
          </a:prstGeom>
        </p:spPr>
      </p:pic>
      <p:pic>
        <p:nvPicPr>
          <p:cNvPr id="9" name="Resim 8">
            <a:extLst>
              <a:ext uri="{FF2B5EF4-FFF2-40B4-BE49-F238E27FC236}">
                <a16:creationId xmlns:a16="http://schemas.microsoft.com/office/drawing/2014/main" id="{5D9EC215-36F1-4716-8307-E0A4E2425AA8}"/>
              </a:ext>
            </a:extLst>
          </p:cNvPr>
          <p:cNvPicPr>
            <a:picLocks noChangeAspect="1"/>
          </p:cNvPicPr>
          <p:nvPr/>
        </p:nvPicPr>
        <p:blipFill>
          <a:blip r:embed="rId4"/>
          <a:stretch>
            <a:fillRect/>
          </a:stretch>
        </p:blipFill>
        <p:spPr>
          <a:xfrm>
            <a:off x="7898382" y="1821295"/>
            <a:ext cx="3736892" cy="4762067"/>
          </a:xfrm>
          <a:prstGeom prst="rect">
            <a:avLst/>
          </a:prstGeom>
        </p:spPr>
      </p:pic>
    </p:spTree>
    <p:extLst>
      <p:ext uri="{BB962C8B-B14F-4D97-AF65-F5344CB8AC3E}">
        <p14:creationId xmlns:p14="http://schemas.microsoft.com/office/powerpoint/2010/main" val="38072411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510F007-3362-4EBF-AD16-4FBFF91F84D8}"/>
              </a:ext>
            </a:extLst>
          </p:cNvPr>
          <p:cNvSpPr>
            <a:spLocks noGrp="1"/>
          </p:cNvSpPr>
          <p:nvPr>
            <p:ph type="title"/>
          </p:nvPr>
        </p:nvSpPr>
        <p:spPr/>
        <p:txBody>
          <a:bodyPr/>
          <a:lstStyle/>
          <a:p>
            <a:endParaRPr lang="en-GB"/>
          </a:p>
        </p:txBody>
      </p:sp>
      <p:pic>
        <p:nvPicPr>
          <p:cNvPr id="5" name="İçerik Yer Tutucusu 4">
            <a:extLst>
              <a:ext uri="{FF2B5EF4-FFF2-40B4-BE49-F238E27FC236}">
                <a16:creationId xmlns:a16="http://schemas.microsoft.com/office/drawing/2014/main" id="{0A896F08-4678-4DBD-BE26-DEBBCF20D491}"/>
              </a:ext>
            </a:extLst>
          </p:cNvPr>
          <p:cNvPicPr>
            <a:picLocks noGrp="1" noChangeAspect="1"/>
          </p:cNvPicPr>
          <p:nvPr>
            <p:ph idx="1"/>
          </p:nvPr>
        </p:nvPicPr>
        <p:blipFill>
          <a:blip r:embed="rId2"/>
          <a:stretch>
            <a:fillRect/>
          </a:stretch>
        </p:blipFill>
        <p:spPr>
          <a:xfrm>
            <a:off x="3442996" y="1934998"/>
            <a:ext cx="5760098" cy="4424429"/>
          </a:xfrm>
        </p:spPr>
      </p:pic>
    </p:spTree>
    <p:extLst>
      <p:ext uri="{BB962C8B-B14F-4D97-AF65-F5344CB8AC3E}">
        <p14:creationId xmlns:p14="http://schemas.microsoft.com/office/powerpoint/2010/main" val="21679452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8DF54C0-C6BE-4DC0-A065-6A07E20174F6}"/>
              </a:ext>
            </a:extLst>
          </p:cNvPr>
          <p:cNvSpPr>
            <a:spLocks noGrp="1"/>
          </p:cNvSpPr>
          <p:nvPr>
            <p:ph type="title"/>
          </p:nvPr>
        </p:nvSpPr>
        <p:spPr/>
        <p:txBody>
          <a:bodyPr/>
          <a:lstStyle/>
          <a:p>
            <a:endParaRPr lang="en-GB"/>
          </a:p>
        </p:txBody>
      </p:sp>
      <p:pic>
        <p:nvPicPr>
          <p:cNvPr id="5" name="İçerik Yer Tutucusu 4">
            <a:extLst>
              <a:ext uri="{FF2B5EF4-FFF2-40B4-BE49-F238E27FC236}">
                <a16:creationId xmlns:a16="http://schemas.microsoft.com/office/drawing/2014/main" id="{42B1D1F5-18A0-4B97-916D-337AD83BECD3}"/>
              </a:ext>
            </a:extLst>
          </p:cNvPr>
          <p:cNvPicPr>
            <a:picLocks noGrp="1" noChangeAspect="1"/>
          </p:cNvPicPr>
          <p:nvPr>
            <p:ph idx="1"/>
          </p:nvPr>
        </p:nvPicPr>
        <p:blipFill>
          <a:blip r:embed="rId2"/>
          <a:stretch>
            <a:fillRect/>
          </a:stretch>
        </p:blipFill>
        <p:spPr>
          <a:xfrm>
            <a:off x="3941564" y="1824135"/>
            <a:ext cx="3830836" cy="4871406"/>
          </a:xfrm>
        </p:spPr>
      </p:pic>
    </p:spTree>
    <p:extLst>
      <p:ext uri="{BB962C8B-B14F-4D97-AF65-F5344CB8AC3E}">
        <p14:creationId xmlns:p14="http://schemas.microsoft.com/office/powerpoint/2010/main" val="40946680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EC89209-D901-4299-A242-541CE19AB4E8}"/>
              </a:ext>
            </a:extLst>
          </p:cNvPr>
          <p:cNvSpPr>
            <a:spLocks noGrp="1"/>
          </p:cNvSpPr>
          <p:nvPr>
            <p:ph type="title"/>
          </p:nvPr>
        </p:nvSpPr>
        <p:spPr/>
        <p:txBody>
          <a:bodyPr/>
          <a:lstStyle/>
          <a:p>
            <a:endParaRPr lang="en-GB"/>
          </a:p>
        </p:txBody>
      </p:sp>
      <p:pic>
        <p:nvPicPr>
          <p:cNvPr id="4" name="İçerik Yer Tutucusu 3">
            <a:extLst>
              <a:ext uri="{FF2B5EF4-FFF2-40B4-BE49-F238E27FC236}">
                <a16:creationId xmlns:a16="http://schemas.microsoft.com/office/drawing/2014/main" id="{C7017C5A-4E3F-4EFE-AA2F-2D8DA7BB3D7F}"/>
              </a:ext>
            </a:extLst>
          </p:cNvPr>
          <p:cNvPicPr>
            <a:picLocks noGrp="1" noChangeAspect="1"/>
          </p:cNvPicPr>
          <p:nvPr>
            <p:ph idx="1"/>
          </p:nvPr>
        </p:nvPicPr>
        <p:blipFill>
          <a:blip r:embed="rId2"/>
          <a:stretch>
            <a:fillRect/>
          </a:stretch>
        </p:blipFill>
        <p:spPr>
          <a:xfrm>
            <a:off x="2177143" y="1830516"/>
            <a:ext cx="7713306" cy="4819262"/>
          </a:xfrm>
          <a:prstGeom prst="rect">
            <a:avLst/>
          </a:prstGeom>
        </p:spPr>
      </p:pic>
    </p:spTree>
    <p:extLst>
      <p:ext uri="{BB962C8B-B14F-4D97-AF65-F5344CB8AC3E}">
        <p14:creationId xmlns:p14="http://schemas.microsoft.com/office/powerpoint/2010/main" val="39368546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www.cstindustries.com/wp-content/uploads/2016/09/IMG_1523-min.jpg">
            <a:extLst>
              <a:ext uri="{FF2B5EF4-FFF2-40B4-BE49-F238E27FC236}">
                <a16:creationId xmlns:a16="http://schemas.microsoft.com/office/drawing/2014/main" id="{3D88C736-7257-4003-B045-BAC8F4E5F366}"/>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2668555" y="2383648"/>
            <a:ext cx="3627438" cy="27209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www.cstindustries.com/wp-content/uploads/2016/09/4-min.jpg">
            <a:extLst>
              <a:ext uri="{FF2B5EF4-FFF2-40B4-BE49-F238E27FC236}">
                <a16:creationId xmlns:a16="http://schemas.microsoft.com/office/drawing/2014/main" id="{00448D71-D5FB-43FC-BA0E-5024A0B101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2711" y="2285530"/>
            <a:ext cx="2550722" cy="3055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4422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223" y="4447569"/>
            <a:ext cx="1980029" cy="369332"/>
          </a:xfrm>
          <a:prstGeom prst="rect">
            <a:avLst/>
          </a:prstGeom>
          <a:noFill/>
        </p:spPr>
        <p:txBody>
          <a:bodyPr wrap="none" rtlCol="0">
            <a:spAutoFit/>
          </a:bodyPr>
          <a:lstStyle/>
          <a:p>
            <a:r>
              <a:rPr lang="en-GB" b="1" dirty="0">
                <a:solidFill>
                  <a:schemeClr val="bg1"/>
                </a:solidFill>
                <a:latin typeface="Arial" panose="020B0604020202020204" pitchFamily="34" charset="0"/>
                <a:ea typeface="Times New Roman" panose="02020603050405020304" pitchFamily="18" charset="0"/>
              </a:rPr>
              <a:t>Kick-off Meeting</a:t>
            </a:r>
            <a:endParaRPr lang="en-US" dirty="0">
              <a:solidFill>
                <a:schemeClr val="bg1"/>
              </a:solidFill>
            </a:endParaRPr>
          </a:p>
        </p:txBody>
      </p:sp>
      <p:pic>
        <p:nvPicPr>
          <p:cNvPr id="1026" name="Picture 2" descr="https://www.cstindustries.com/wp-content/uploads/2016/09/IMG_5424-min.jpg">
            <a:extLst>
              <a:ext uri="{FF2B5EF4-FFF2-40B4-BE49-F238E27FC236}">
                <a16:creationId xmlns:a16="http://schemas.microsoft.com/office/drawing/2014/main" id="{4BD1D153-A255-4EBC-B0EF-9A6BB8A202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230" y="1996425"/>
            <a:ext cx="5989277" cy="39928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cstindustries.com/wp-content/uploads/2016/09/slurrystore-lake-1024-1-min.jpg">
            <a:extLst>
              <a:ext uri="{FF2B5EF4-FFF2-40B4-BE49-F238E27FC236}">
                <a16:creationId xmlns:a16="http://schemas.microsoft.com/office/drawing/2014/main" id="{DDCF5E55-1951-4018-A75A-43ED8DCD7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5095" y="1996425"/>
            <a:ext cx="4945492" cy="2820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52621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059B8E1-BB4B-42DC-ACDB-702A8F41D7EF}"/>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81086842-3A8D-4010-BCFE-68E45081E673}"/>
              </a:ext>
            </a:extLst>
          </p:cNvPr>
          <p:cNvSpPr>
            <a:spLocks noGrp="1"/>
          </p:cNvSpPr>
          <p:nvPr>
            <p:ph idx="1"/>
          </p:nvPr>
        </p:nvSpPr>
        <p:spPr/>
        <p:txBody>
          <a:bodyPr/>
          <a:lstStyle/>
          <a:p>
            <a:endParaRPr lang="tr-TR" dirty="0"/>
          </a:p>
          <a:p>
            <a:endParaRPr lang="tr-TR" dirty="0"/>
          </a:p>
          <a:p>
            <a:pPr marL="0" indent="0">
              <a:buNone/>
            </a:pPr>
            <a:endParaRPr lang="tr-TR" dirty="0"/>
          </a:p>
          <a:p>
            <a:pPr marL="0" indent="0">
              <a:buNone/>
            </a:pPr>
            <a:r>
              <a:rPr lang="tr-TR" b="1" dirty="0">
                <a:solidFill>
                  <a:schemeClr val="tx2">
                    <a:lumMod val="60000"/>
                    <a:lumOff val="40000"/>
                  </a:schemeClr>
                </a:solidFill>
                <a:effectLst>
                  <a:outerShdw blurRad="38100" dist="38100" dir="2700000" algn="tl">
                    <a:srgbClr val="000000">
                      <a:alpha val="43137"/>
                    </a:srgbClr>
                  </a:outerShdw>
                </a:effectLst>
              </a:rPr>
              <a:t>TEŞEKKÜRLER…</a:t>
            </a:r>
          </a:p>
          <a:p>
            <a:endParaRPr lang="tr-TR" dirty="0"/>
          </a:p>
          <a:p>
            <a:pPr marL="0" indent="0" algn="r">
              <a:buNone/>
            </a:pPr>
            <a:r>
              <a:rPr lang="tr-TR" sz="2800" dirty="0">
                <a:solidFill>
                  <a:schemeClr val="tx2">
                    <a:lumMod val="75000"/>
                  </a:schemeClr>
                </a:solidFill>
                <a:effectLst>
                  <a:outerShdw blurRad="38100" dist="38100" dir="2700000" algn="tl">
                    <a:srgbClr val="000000">
                      <a:alpha val="43137"/>
                    </a:srgbClr>
                  </a:outerShdw>
                </a:effectLst>
              </a:rPr>
              <a:t>Doç. Dr. Havva Eylem POLAT</a:t>
            </a:r>
          </a:p>
          <a:p>
            <a:pPr marL="0" indent="0" algn="r">
              <a:buNone/>
            </a:pPr>
            <a:r>
              <a:rPr lang="tr-TR" sz="2800" dirty="0">
                <a:solidFill>
                  <a:schemeClr val="tx2">
                    <a:lumMod val="75000"/>
                  </a:schemeClr>
                </a:solidFill>
                <a:effectLst>
                  <a:outerShdw blurRad="38100" dist="38100" dir="2700000" algn="tl">
                    <a:srgbClr val="000000">
                      <a:alpha val="43137"/>
                    </a:srgbClr>
                  </a:outerShdw>
                </a:effectLst>
              </a:rPr>
              <a:t>Ankara Üniversitesi</a:t>
            </a:r>
            <a:endParaRPr lang="en-GB" sz="2800" dirty="0">
              <a:solidFill>
                <a:schemeClr val="tx2">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51719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D482063-7105-4CF8-95C4-F4F537BF7979}"/>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EFC77673-902A-499C-8299-54626F506C3E}"/>
              </a:ext>
            </a:extLst>
          </p:cNvPr>
          <p:cNvSpPr>
            <a:spLocks noGrp="1"/>
          </p:cNvSpPr>
          <p:nvPr>
            <p:ph idx="1"/>
          </p:nvPr>
        </p:nvSpPr>
        <p:spPr>
          <a:xfrm>
            <a:off x="609600" y="1898781"/>
            <a:ext cx="10972800" cy="4525963"/>
          </a:xfrm>
        </p:spPr>
        <p:txBody>
          <a:bodyPr/>
          <a:lstStyle/>
          <a:p>
            <a:pPr algn="just"/>
            <a:r>
              <a:rPr lang="en-GB" sz="2800" dirty="0" err="1"/>
              <a:t>Nitrata</a:t>
            </a:r>
            <a:r>
              <a:rPr lang="en-GB" sz="2800" dirty="0"/>
              <a:t> </a:t>
            </a:r>
            <a:r>
              <a:rPr lang="en-GB" sz="2800" dirty="0" err="1"/>
              <a:t>Hassas</a:t>
            </a:r>
            <a:r>
              <a:rPr lang="en-GB" sz="2800" dirty="0"/>
              <a:t> </a:t>
            </a:r>
            <a:r>
              <a:rPr lang="en-GB" sz="2800" dirty="0" err="1"/>
              <a:t>Olmayan</a:t>
            </a:r>
            <a:r>
              <a:rPr lang="en-GB" sz="2800" dirty="0"/>
              <a:t> </a:t>
            </a:r>
            <a:r>
              <a:rPr lang="en-GB" sz="2800" dirty="0" err="1"/>
              <a:t>Bölgelerde</a:t>
            </a:r>
            <a:r>
              <a:rPr lang="en-GB" sz="2800" dirty="0"/>
              <a:t> </a:t>
            </a:r>
            <a:r>
              <a:rPr lang="en-GB" sz="2800" dirty="0" err="1"/>
              <a:t>yıllık</a:t>
            </a:r>
            <a:r>
              <a:rPr lang="en-GB" sz="2800" dirty="0"/>
              <a:t> 3500 kg </a:t>
            </a:r>
            <a:r>
              <a:rPr lang="en-GB" sz="2800" dirty="0" err="1"/>
              <a:t>ve</a:t>
            </a:r>
            <a:r>
              <a:rPr lang="en-GB" sz="2800" dirty="0"/>
              <a:t> </a:t>
            </a:r>
            <a:r>
              <a:rPr lang="en-GB" sz="2800" dirty="0" err="1"/>
              <a:t>üzeri</a:t>
            </a:r>
            <a:r>
              <a:rPr lang="en-GB" sz="2800" dirty="0"/>
              <a:t> </a:t>
            </a:r>
            <a:r>
              <a:rPr lang="en-GB" sz="2800" dirty="0" err="1"/>
              <a:t>azot</a:t>
            </a:r>
            <a:r>
              <a:rPr lang="en-GB" sz="2800" dirty="0"/>
              <a:t> </a:t>
            </a:r>
            <a:r>
              <a:rPr lang="en-GB" sz="2800" dirty="0" err="1"/>
              <a:t>üreten</a:t>
            </a:r>
            <a:r>
              <a:rPr lang="en-GB" sz="2800" dirty="0"/>
              <a:t> </a:t>
            </a:r>
            <a:r>
              <a:rPr lang="en-GB" sz="2800" dirty="0" err="1"/>
              <a:t>hayvancılık</a:t>
            </a:r>
            <a:r>
              <a:rPr lang="en-GB" sz="2800" dirty="0"/>
              <a:t> </a:t>
            </a:r>
            <a:r>
              <a:rPr lang="en-GB" sz="2800" dirty="0" err="1"/>
              <a:t>işletmeleri</a:t>
            </a:r>
            <a:r>
              <a:rPr lang="en-GB" sz="2800" dirty="0"/>
              <a:t> </a:t>
            </a:r>
            <a:r>
              <a:rPr lang="en-GB" sz="2800" dirty="0" err="1"/>
              <a:t>gübre</a:t>
            </a:r>
            <a:r>
              <a:rPr lang="en-GB" sz="2800" dirty="0"/>
              <a:t> </a:t>
            </a:r>
            <a:r>
              <a:rPr lang="en-GB" sz="2800" dirty="0" err="1"/>
              <a:t>depolama</a:t>
            </a:r>
            <a:r>
              <a:rPr lang="en-GB" sz="2800" dirty="0"/>
              <a:t> </a:t>
            </a:r>
            <a:r>
              <a:rPr lang="en-GB" sz="2800" dirty="0" err="1"/>
              <a:t>ve</a:t>
            </a:r>
            <a:r>
              <a:rPr lang="en-GB" sz="2800" dirty="0"/>
              <a:t> </a:t>
            </a:r>
            <a:r>
              <a:rPr lang="en-GB" sz="2800" dirty="0" err="1"/>
              <a:t>gübre</a:t>
            </a:r>
            <a:r>
              <a:rPr lang="en-GB" sz="2800" dirty="0"/>
              <a:t> </a:t>
            </a:r>
            <a:r>
              <a:rPr lang="en-GB" sz="2800" dirty="0" err="1"/>
              <a:t>yönetim</a:t>
            </a:r>
            <a:r>
              <a:rPr lang="en-GB" sz="2800" dirty="0"/>
              <a:t> </a:t>
            </a:r>
            <a:r>
              <a:rPr lang="en-GB" sz="2800" dirty="0" err="1"/>
              <a:t>planlarına</a:t>
            </a:r>
            <a:r>
              <a:rPr lang="en-GB" sz="2800" dirty="0"/>
              <a:t> </a:t>
            </a:r>
            <a:r>
              <a:rPr lang="en-GB" sz="2800" dirty="0" err="1"/>
              <a:t>ilişkin</a:t>
            </a:r>
            <a:r>
              <a:rPr lang="en-GB" sz="2800" dirty="0"/>
              <a:t> </a:t>
            </a:r>
            <a:r>
              <a:rPr lang="en-GB" sz="2800" dirty="0" err="1"/>
              <a:t>kurallara</a:t>
            </a:r>
            <a:r>
              <a:rPr lang="en-GB" sz="2800" dirty="0"/>
              <a:t> </a:t>
            </a:r>
            <a:r>
              <a:rPr lang="en-GB" sz="2800" dirty="0" err="1"/>
              <a:t>uymak</a:t>
            </a:r>
            <a:r>
              <a:rPr lang="en-GB" sz="2800" dirty="0"/>
              <a:t> </a:t>
            </a:r>
            <a:r>
              <a:rPr lang="en-GB" sz="2800" dirty="0" err="1"/>
              <a:t>zorundadır</a:t>
            </a:r>
            <a:r>
              <a:rPr lang="en-GB" sz="2800" dirty="0"/>
              <a:t>. </a:t>
            </a:r>
            <a:endParaRPr lang="tr-TR" sz="2800" dirty="0"/>
          </a:p>
          <a:p>
            <a:pPr algn="just"/>
            <a:r>
              <a:rPr lang="en-GB" sz="2800" b="1" i="1" dirty="0" err="1">
                <a:solidFill>
                  <a:srgbClr val="FF0000"/>
                </a:solidFill>
              </a:rPr>
              <a:t>İyi</a:t>
            </a:r>
            <a:r>
              <a:rPr lang="en-GB" sz="2800" b="1" i="1" dirty="0">
                <a:solidFill>
                  <a:srgbClr val="FF0000"/>
                </a:solidFill>
              </a:rPr>
              <a:t> </a:t>
            </a:r>
            <a:r>
              <a:rPr lang="en-GB" sz="2800" b="1" i="1" dirty="0" err="1">
                <a:solidFill>
                  <a:srgbClr val="FF0000"/>
                </a:solidFill>
              </a:rPr>
              <a:t>Tarım</a:t>
            </a:r>
            <a:r>
              <a:rPr lang="en-GB" sz="2800" b="1" i="1" dirty="0">
                <a:solidFill>
                  <a:srgbClr val="FF0000"/>
                </a:solidFill>
              </a:rPr>
              <a:t> </a:t>
            </a:r>
            <a:r>
              <a:rPr lang="en-GB" sz="2800" b="1" i="1" dirty="0" err="1">
                <a:solidFill>
                  <a:srgbClr val="FF0000"/>
                </a:solidFill>
              </a:rPr>
              <a:t>Uygulamaları</a:t>
            </a:r>
            <a:r>
              <a:rPr lang="en-GB" sz="2800" b="1" i="1" dirty="0">
                <a:solidFill>
                  <a:srgbClr val="FF0000"/>
                </a:solidFill>
              </a:rPr>
              <a:t> Kodu</a:t>
            </a:r>
            <a:r>
              <a:rPr lang="tr-TR" sz="2800" b="1" i="1" dirty="0">
                <a:solidFill>
                  <a:srgbClr val="FF0000"/>
                </a:solidFill>
              </a:rPr>
              <a:t>’</a:t>
            </a:r>
            <a:r>
              <a:rPr lang="en-GB" sz="2800" i="1" dirty="0"/>
              <a:t>nun </a:t>
            </a:r>
            <a:r>
              <a:rPr lang="en-GB" sz="2800" dirty="0" err="1"/>
              <a:t>temel</a:t>
            </a:r>
            <a:r>
              <a:rPr lang="en-GB" sz="2800" dirty="0"/>
              <a:t> </a:t>
            </a:r>
            <a:r>
              <a:rPr lang="en-GB" sz="2800" dirty="0" err="1"/>
              <a:t>amacı</a:t>
            </a:r>
            <a:r>
              <a:rPr lang="en-GB" sz="2800" dirty="0"/>
              <a:t>; </a:t>
            </a:r>
            <a:r>
              <a:rPr lang="en-GB" sz="2800" dirty="0" err="1"/>
              <a:t>nitrat</a:t>
            </a:r>
            <a:r>
              <a:rPr lang="en-GB" sz="2800" dirty="0"/>
              <a:t> </a:t>
            </a:r>
            <a:r>
              <a:rPr lang="en-GB" sz="2800" dirty="0" err="1"/>
              <a:t>kirliliğini</a:t>
            </a:r>
            <a:r>
              <a:rPr lang="en-GB" sz="2800" dirty="0"/>
              <a:t> </a:t>
            </a:r>
            <a:r>
              <a:rPr lang="en-GB" sz="2800" dirty="0" err="1"/>
              <a:t>azaltmak</a:t>
            </a:r>
            <a:r>
              <a:rPr lang="en-GB" sz="2800" dirty="0"/>
              <a:t>, </a:t>
            </a:r>
            <a:r>
              <a:rPr lang="en-GB" sz="2800" dirty="0" err="1"/>
              <a:t>tarım</a:t>
            </a:r>
            <a:r>
              <a:rPr lang="en-GB" sz="2800" dirty="0"/>
              <a:t> </a:t>
            </a:r>
            <a:r>
              <a:rPr lang="en-GB" sz="2800" dirty="0" err="1"/>
              <a:t>arazisine</a:t>
            </a:r>
            <a:r>
              <a:rPr lang="en-GB" sz="2800" dirty="0"/>
              <a:t> </a:t>
            </a:r>
            <a:r>
              <a:rPr lang="en-GB" sz="2800" dirty="0" err="1"/>
              <a:t>uygulanacak</a:t>
            </a:r>
            <a:r>
              <a:rPr lang="en-GB" sz="2800" dirty="0"/>
              <a:t> </a:t>
            </a:r>
            <a:r>
              <a:rPr lang="en-GB" sz="2800" dirty="0" err="1"/>
              <a:t>hayvan</a:t>
            </a:r>
            <a:r>
              <a:rPr lang="en-GB" sz="2800" dirty="0"/>
              <a:t> </a:t>
            </a:r>
            <a:r>
              <a:rPr lang="en-GB" sz="2800" dirty="0" err="1"/>
              <a:t>gübresi</a:t>
            </a:r>
            <a:r>
              <a:rPr lang="en-GB" sz="2800" dirty="0"/>
              <a:t> </a:t>
            </a:r>
            <a:r>
              <a:rPr lang="en-GB" sz="2800" dirty="0" err="1"/>
              <a:t>miktarının</a:t>
            </a:r>
            <a:r>
              <a:rPr lang="en-GB" sz="2800" dirty="0"/>
              <a:t> 170 kg N/ha/</a:t>
            </a:r>
            <a:r>
              <a:rPr lang="en-GB" sz="2800" dirty="0" err="1"/>
              <a:t>yıl</a:t>
            </a:r>
            <a:r>
              <a:rPr lang="en-GB" sz="2800" dirty="0"/>
              <a:t>, </a:t>
            </a:r>
            <a:r>
              <a:rPr lang="en-GB" sz="2800" dirty="0" err="1"/>
              <a:t>yer</a:t>
            </a:r>
            <a:r>
              <a:rPr lang="en-GB" sz="2800" dirty="0"/>
              <a:t> </a:t>
            </a:r>
            <a:r>
              <a:rPr lang="en-GB" sz="2800" dirty="0" err="1"/>
              <a:t>altı</a:t>
            </a:r>
            <a:r>
              <a:rPr lang="en-GB" sz="2800" dirty="0"/>
              <a:t> </a:t>
            </a:r>
            <a:r>
              <a:rPr lang="en-GB" sz="2800" dirty="0" err="1"/>
              <a:t>ve</a:t>
            </a:r>
            <a:r>
              <a:rPr lang="en-GB" sz="2800" dirty="0"/>
              <a:t> </a:t>
            </a:r>
            <a:r>
              <a:rPr lang="en-GB" sz="2800" dirty="0" err="1"/>
              <a:t>yüzey</a:t>
            </a:r>
            <a:r>
              <a:rPr lang="en-GB" sz="2800" dirty="0"/>
              <a:t> </a:t>
            </a:r>
            <a:r>
              <a:rPr lang="en-GB" sz="2800" dirty="0" err="1"/>
              <a:t>suyundaki</a:t>
            </a:r>
            <a:r>
              <a:rPr lang="en-GB" sz="2800" dirty="0"/>
              <a:t> </a:t>
            </a:r>
            <a:r>
              <a:rPr lang="en-GB" sz="2800" dirty="0" err="1"/>
              <a:t>nitrat</a:t>
            </a:r>
            <a:r>
              <a:rPr lang="en-GB" sz="2800" dirty="0"/>
              <a:t> </a:t>
            </a:r>
            <a:r>
              <a:rPr lang="en-GB" sz="2800" dirty="0" err="1"/>
              <a:t>konsantrasyonunun</a:t>
            </a:r>
            <a:r>
              <a:rPr lang="en-GB" sz="2800" dirty="0"/>
              <a:t> 50 mg NO</a:t>
            </a:r>
            <a:r>
              <a:rPr lang="tr-TR" sz="2800" baseline="30000" dirty="0"/>
              <a:t>-</a:t>
            </a:r>
            <a:r>
              <a:rPr lang="en-GB" sz="2800" baseline="30000" dirty="0"/>
              <a:t>3</a:t>
            </a:r>
            <a:r>
              <a:rPr lang="en-GB" sz="2800" dirty="0"/>
              <a:t>/L </a:t>
            </a:r>
            <a:r>
              <a:rPr lang="en-GB" sz="2800" dirty="0" err="1"/>
              <a:t>miktarını</a:t>
            </a:r>
            <a:r>
              <a:rPr lang="en-GB" sz="2800" dirty="0"/>
              <a:t> </a:t>
            </a:r>
            <a:r>
              <a:rPr lang="en-GB" sz="2800" dirty="0" err="1"/>
              <a:t>geçmemesini</a:t>
            </a:r>
            <a:r>
              <a:rPr lang="en-GB" sz="2800" dirty="0"/>
              <a:t> </a:t>
            </a:r>
            <a:r>
              <a:rPr lang="en-GB" sz="2800" dirty="0" err="1"/>
              <a:t>ve</a:t>
            </a:r>
            <a:r>
              <a:rPr lang="en-GB" sz="2800" dirty="0"/>
              <a:t> </a:t>
            </a:r>
            <a:r>
              <a:rPr lang="en-GB" sz="2800" dirty="0" err="1"/>
              <a:t>ötrofikasyonun</a:t>
            </a:r>
            <a:r>
              <a:rPr lang="en-GB" sz="2800" dirty="0"/>
              <a:t> </a:t>
            </a:r>
            <a:r>
              <a:rPr lang="en-GB" sz="2800" dirty="0" err="1"/>
              <a:t>önlenmesini</a:t>
            </a:r>
            <a:r>
              <a:rPr lang="en-GB" sz="2800" dirty="0"/>
              <a:t> </a:t>
            </a:r>
            <a:r>
              <a:rPr lang="en-GB" sz="2800" dirty="0" err="1"/>
              <a:t>sağlamaktır</a:t>
            </a:r>
            <a:r>
              <a:rPr lang="en-GB" sz="2800" dirty="0"/>
              <a:t>. </a:t>
            </a:r>
          </a:p>
          <a:p>
            <a:pPr algn="just"/>
            <a:endParaRPr lang="en-GB" sz="2800" dirty="0"/>
          </a:p>
        </p:txBody>
      </p:sp>
    </p:spTree>
    <p:extLst>
      <p:ext uri="{BB962C8B-B14F-4D97-AF65-F5344CB8AC3E}">
        <p14:creationId xmlns:p14="http://schemas.microsoft.com/office/powerpoint/2010/main" val="3206526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6434132-E60E-4128-910C-F7875FD19F6D}"/>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E4E59D39-FFDF-4FE9-9302-664C10BFD215}"/>
              </a:ext>
            </a:extLst>
          </p:cNvPr>
          <p:cNvSpPr>
            <a:spLocks noGrp="1"/>
          </p:cNvSpPr>
          <p:nvPr>
            <p:ph idx="1"/>
          </p:nvPr>
        </p:nvSpPr>
        <p:spPr>
          <a:xfrm>
            <a:off x="609600" y="1945433"/>
            <a:ext cx="10972800" cy="4525963"/>
          </a:xfrm>
        </p:spPr>
        <p:txBody>
          <a:bodyPr/>
          <a:lstStyle/>
          <a:p>
            <a:pPr algn="just"/>
            <a:r>
              <a:rPr lang="en-GB" sz="2800" dirty="0" err="1"/>
              <a:t>Dönemsel</a:t>
            </a:r>
            <a:r>
              <a:rPr lang="en-GB" sz="2800" dirty="0"/>
              <a:t> </a:t>
            </a:r>
            <a:r>
              <a:rPr lang="en-GB" sz="2800" dirty="0" err="1"/>
              <a:t>olarak</a:t>
            </a:r>
            <a:r>
              <a:rPr lang="en-GB" sz="2800" dirty="0"/>
              <a:t> </a:t>
            </a:r>
            <a:r>
              <a:rPr lang="en-GB" sz="2800" dirty="0" err="1"/>
              <a:t>mevcut</a:t>
            </a:r>
            <a:r>
              <a:rPr lang="en-GB" sz="2800" dirty="0"/>
              <a:t> </a:t>
            </a:r>
            <a:r>
              <a:rPr lang="en-GB" sz="2800" dirty="0" err="1"/>
              <a:t>azotun</a:t>
            </a:r>
            <a:r>
              <a:rPr lang="en-GB" sz="2800" dirty="0"/>
              <a:t> </a:t>
            </a:r>
            <a:r>
              <a:rPr lang="en-GB" sz="2800" dirty="0" err="1"/>
              <a:t>belirlenmesi</a:t>
            </a:r>
            <a:r>
              <a:rPr lang="en-GB" sz="2800" dirty="0"/>
              <a:t> </a:t>
            </a:r>
            <a:r>
              <a:rPr lang="en-GB" sz="2800" dirty="0" err="1"/>
              <a:t>için</a:t>
            </a:r>
            <a:r>
              <a:rPr lang="en-GB" sz="2800" dirty="0"/>
              <a:t> </a:t>
            </a:r>
            <a:r>
              <a:rPr lang="en-GB" sz="2800" dirty="0" err="1"/>
              <a:t>toprak</a:t>
            </a:r>
            <a:r>
              <a:rPr lang="en-GB" sz="2800" dirty="0"/>
              <a:t>, </a:t>
            </a:r>
            <a:r>
              <a:rPr lang="en-GB" sz="2800" dirty="0" err="1"/>
              <a:t>su</a:t>
            </a:r>
            <a:r>
              <a:rPr lang="en-GB" sz="2800" dirty="0"/>
              <a:t>, bitki </a:t>
            </a:r>
            <a:r>
              <a:rPr lang="en-GB" sz="2800" dirty="0" err="1"/>
              <a:t>ve</a:t>
            </a:r>
            <a:r>
              <a:rPr lang="en-GB" sz="2800" dirty="0"/>
              <a:t> </a:t>
            </a:r>
            <a:r>
              <a:rPr lang="en-GB" sz="2800" dirty="0" err="1"/>
              <a:t>hayvansal</a:t>
            </a:r>
            <a:r>
              <a:rPr lang="en-GB" sz="2800" dirty="0"/>
              <a:t> </a:t>
            </a:r>
            <a:r>
              <a:rPr lang="en-GB" sz="2800" dirty="0" err="1"/>
              <a:t>gübre</a:t>
            </a:r>
            <a:r>
              <a:rPr lang="en-GB" sz="2800" dirty="0"/>
              <a:t> </a:t>
            </a:r>
            <a:r>
              <a:rPr lang="en-GB" sz="2800" dirty="0" err="1"/>
              <a:t>analiz</a:t>
            </a:r>
            <a:r>
              <a:rPr lang="en-GB" sz="2800" dirty="0"/>
              <a:t> </a:t>
            </a:r>
            <a:r>
              <a:rPr lang="en-GB" sz="2800" dirty="0" err="1"/>
              <a:t>yöntemlerinin</a:t>
            </a:r>
            <a:r>
              <a:rPr lang="en-GB" sz="2800" dirty="0"/>
              <a:t> </a:t>
            </a:r>
            <a:r>
              <a:rPr lang="en-GB" sz="2800" dirty="0" err="1"/>
              <a:t>daha</a:t>
            </a:r>
            <a:r>
              <a:rPr lang="en-GB" sz="2800" dirty="0"/>
              <a:t> </a:t>
            </a:r>
            <a:r>
              <a:rPr lang="en-GB" sz="2800" dirty="0" err="1"/>
              <a:t>iyi</a:t>
            </a:r>
            <a:r>
              <a:rPr lang="en-GB" sz="2800" dirty="0"/>
              <a:t> </a:t>
            </a:r>
            <a:r>
              <a:rPr lang="en-GB" sz="2800" dirty="0" err="1"/>
              <a:t>kullanılması</a:t>
            </a:r>
            <a:r>
              <a:rPr lang="en-GB" sz="2800" dirty="0"/>
              <a:t> </a:t>
            </a:r>
            <a:r>
              <a:rPr lang="en-GB" sz="2800" dirty="0" err="1"/>
              <a:t>ve</a:t>
            </a:r>
            <a:r>
              <a:rPr lang="en-GB" sz="2800" dirty="0"/>
              <a:t> </a:t>
            </a:r>
            <a:r>
              <a:rPr lang="en-GB" sz="2800" dirty="0" err="1"/>
              <a:t>geliştirilmesi</a:t>
            </a:r>
            <a:r>
              <a:rPr lang="en-GB" sz="2800" dirty="0"/>
              <a:t>, </a:t>
            </a:r>
          </a:p>
          <a:p>
            <a:pPr algn="just"/>
            <a:r>
              <a:rPr lang="en-GB" sz="2800" dirty="0"/>
              <a:t>Bitki </a:t>
            </a:r>
            <a:r>
              <a:rPr lang="en-GB" sz="2800" dirty="0" err="1"/>
              <a:t>besin</a:t>
            </a:r>
            <a:r>
              <a:rPr lang="en-GB" sz="2800" dirty="0"/>
              <a:t> </a:t>
            </a:r>
            <a:r>
              <a:rPr lang="en-GB" sz="2800" dirty="0" err="1"/>
              <a:t>maddesi</a:t>
            </a:r>
            <a:r>
              <a:rPr lang="en-GB" sz="2800" dirty="0"/>
              <a:t> </a:t>
            </a:r>
            <a:r>
              <a:rPr lang="en-GB" sz="2800" dirty="0" err="1"/>
              <a:t>yönetim</a:t>
            </a:r>
            <a:r>
              <a:rPr lang="en-GB" sz="2800" dirty="0"/>
              <a:t> </a:t>
            </a:r>
            <a:r>
              <a:rPr lang="en-GB" sz="2800" dirty="0" err="1"/>
              <a:t>planının</a:t>
            </a:r>
            <a:r>
              <a:rPr lang="en-GB" sz="2800" dirty="0"/>
              <a:t> </a:t>
            </a:r>
            <a:r>
              <a:rPr lang="en-GB" sz="2800" dirty="0" err="1"/>
              <a:t>daha</a:t>
            </a:r>
            <a:r>
              <a:rPr lang="en-GB" sz="2800" dirty="0"/>
              <a:t> </a:t>
            </a:r>
            <a:r>
              <a:rPr lang="en-GB" sz="2800" dirty="0" err="1"/>
              <a:t>fazla</a:t>
            </a:r>
            <a:r>
              <a:rPr lang="en-GB" sz="2800" dirty="0"/>
              <a:t> </a:t>
            </a:r>
            <a:r>
              <a:rPr lang="en-GB" sz="2800" dirty="0" err="1"/>
              <a:t>benimsenmesinin</a:t>
            </a:r>
            <a:r>
              <a:rPr lang="en-GB" sz="2800" dirty="0"/>
              <a:t> </a:t>
            </a:r>
            <a:r>
              <a:rPr lang="en-GB" sz="2800" dirty="0" err="1"/>
              <a:t>sağlanması</a:t>
            </a:r>
            <a:r>
              <a:rPr lang="en-GB" sz="2800" dirty="0"/>
              <a:t>, </a:t>
            </a:r>
          </a:p>
          <a:p>
            <a:pPr algn="just"/>
            <a:r>
              <a:rPr lang="en-GB" sz="2800" dirty="0" err="1"/>
              <a:t>Yerel</a:t>
            </a:r>
            <a:r>
              <a:rPr lang="en-GB" sz="2800" dirty="0"/>
              <a:t> </a:t>
            </a:r>
            <a:r>
              <a:rPr lang="en-GB" sz="2800" dirty="0" err="1"/>
              <a:t>çevre</a:t>
            </a:r>
            <a:r>
              <a:rPr lang="en-GB" sz="2800" dirty="0"/>
              <a:t> </a:t>
            </a:r>
            <a:r>
              <a:rPr lang="en-GB" sz="2800" dirty="0" err="1"/>
              <a:t>ve</a:t>
            </a:r>
            <a:r>
              <a:rPr lang="en-GB" sz="2800" dirty="0"/>
              <a:t> </a:t>
            </a:r>
            <a:r>
              <a:rPr lang="en-GB" sz="2800" dirty="0" err="1"/>
              <a:t>toprak</a:t>
            </a:r>
            <a:r>
              <a:rPr lang="en-GB" sz="2800" dirty="0"/>
              <a:t> </a:t>
            </a:r>
            <a:r>
              <a:rPr lang="en-GB" sz="2800" dirty="0" err="1"/>
              <a:t>şartlarına</a:t>
            </a:r>
            <a:r>
              <a:rPr lang="en-GB" sz="2800" dirty="0"/>
              <a:t> </a:t>
            </a:r>
            <a:r>
              <a:rPr lang="en-GB" sz="2800" dirty="0" err="1"/>
              <a:t>uygun</a:t>
            </a:r>
            <a:r>
              <a:rPr lang="en-GB" sz="2800" dirty="0"/>
              <a:t> </a:t>
            </a:r>
            <a:r>
              <a:rPr lang="en-GB" sz="2800" dirty="0" err="1"/>
              <a:t>olan</a:t>
            </a:r>
            <a:r>
              <a:rPr lang="en-GB" sz="2800" dirty="0"/>
              <a:t> </a:t>
            </a:r>
            <a:r>
              <a:rPr lang="en-GB" sz="2800" dirty="0" err="1"/>
              <a:t>azotlu</a:t>
            </a:r>
            <a:r>
              <a:rPr lang="en-GB" sz="2800" dirty="0"/>
              <a:t> </a:t>
            </a:r>
            <a:r>
              <a:rPr lang="en-GB" sz="2800" dirty="0" err="1"/>
              <a:t>gübre</a:t>
            </a:r>
            <a:r>
              <a:rPr lang="en-GB" sz="2800" dirty="0"/>
              <a:t> </a:t>
            </a:r>
            <a:r>
              <a:rPr lang="en-GB" sz="2800" dirty="0" err="1"/>
              <a:t>kaynaklarının</a:t>
            </a:r>
            <a:r>
              <a:rPr lang="en-GB" sz="2800" dirty="0"/>
              <a:t> </a:t>
            </a:r>
            <a:r>
              <a:rPr lang="en-GB" sz="2800" dirty="0" err="1"/>
              <a:t>kullanılması</a:t>
            </a:r>
            <a:r>
              <a:rPr lang="en-GB" sz="2800" dirty="0"/>
              <a:t>.</a:t>
            </a:r>
          </a:p>
        </p:txBody>
      </p:sp>
    </p:spTree>
    <p:extLst>
      <p:ext uri="{BB962C8B-B14F-4D97-AF65-F5344CB8AC3E}">
        <p14:creationId xmlns:p14="http://schemas.microsoft.com/office/powerpoint/2010/main" val="1330489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6654D1F-93A3-4A7C-A753-473FC86484FB}"/>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820E535A-2857-4874-9871-3666DA274864}"/>
              </a:ext>
            </a:extLst>
          </p:cNvPr>
          <p:cNvSpPr>
            <a:spLocks noGrp="1"/>
          </p:cNvSpPr>
          <p:nvPr>
            <p:ph idx="1"/>
          </p:nvPr>
        </p:nvSpPr>
        <p:spPr>
          <a:xfrm>
            <a:off x="609600" y="2016028"/>
            <a:ext cx="10972800" cy="4525963"/>
          </a:xfrm>
        </p:spPr>
        <p:txBody>
          <a:bodyPr/>
          <a:lstStyle/>
          <a:p>
            <a:pPr algn="just"/>
            <a:r>
              <a:rPr lang="en-GB" sz="2400" dirty="0" err="1"/>
              <a:t>Ekim</a:t>
            </a:r>
            <a:r>
              <a:rPr lang="en-GB" sz="2400" dirty="0"/>
              <a:t> </a:t>
            </a:r>
            <a:r>
              <a:rPr lang="en-GB" sz="2400" dirty="0" err="1"/>
              <a:t>dönemi</a:t>
            </a:r>
            <a:r>
              <a:rPr lang="en-GB" sz="2400" dirty="0"/>
              <a:t> </a:t>
            </a:r>
            <a:r>
              <a:rPr lang="en-GB" sz="2400" dirty="0" err="1"/>
              <a:t>dışında</a:t>
            </a:r>
            <a:r>
              <a:rPr lang="en-GB" sz="2400" dirty="0"/>
              <a:t> </a:t>
            </a:r>
            <a:r>
              <a:rPr lang="en-GB" sz="2400" dirty="0" err="1"/>
              <a:t>toprak</a:t>
            </a:r>
            <a:r>
              <a:rPr lang="en-GB" sz="2400" dirty="0"/>
              <a:t> </a:t>
            </a:r>
            <a:r>
              <a:rPr lang="en-GB" sz="2400" dirty="0" err="1"/>
              <a:t>yüzeyi</a:t>
            </a:r>
            <a:r>
              <a:rPr lang="en-GB" sz="2400" dirty="0"/>
              <a:t> </a:t>
            </a:r>
            <a:r>
              <a:rPr lang="en-GB" sz="2400" dirty="0" err="1"/>
              <a:t>çıplak</a:t>
            </a:r>
            <a:r>
              <a:rPr lang="en-GB" sz="2400" dirty="0"/>
              <a:t> </a:t>
            </a:r>
            <a:r>
              <a:rPr lang="en-GB" sz="2400" dirty="0" err="1"/>
              <a:t>ve</a:t>
            </a:r>
            <a:r>
              <a:rPr lang="en-GB" sz="2400" dirty="0"/>
              <a:t> bitki </a:t>
            </a:r>
            <a:r>
              <a:rPr lang="en-GB" sz="2400" dirty="0" err="1"/>
              <a:t>örtüsünden</a:t>
            </a:r>
            <a:r>
              <a:rPr lang="en-GB" sz="2400" dirty="0"/>
              <a:t> </a:t>
            </a:r>
            <a:r>
              <a:rPr lang="en-GB" sz="2400" dirty="0" err="1"/>
              <a:t>yoksun</a:t>
            </a:r>
            <a:r>
              <a:rPr lang="en-GB" sz="2400" dirty="0"/>
              <a:t> </a:t>
            </a:r>
            <a:r>
              <a:rPr lang="en-GB" sz="2400" dirty="0" err="1"/>
              <a:t>ise</a:t>
            </a:r>
            <a:r>
              <a:rPr lang="en-GB" sz="2400" dirty="0"/>
              <a:t> </a:t>
            </a:r>
            <a:r>
              <a:rPr lang="en-GB" sz="2400" dirty="0" err="1"/>
              <a:t>hayvansal</a:t>
            </a:r>
            <a:r>
              <a:rPr lang="en-GB" sz="2400" dirty="0"/>
              <a:t> </a:t>
            </a:r>
            <a:r>
              <a:rPr lang="en-GB" sz="2400" dirty="0" err="1"/>
              <a:t>ve</a:t>
            </a:r>
            <a:r>
              <a:rPr lang="en-GB" sz="2400" dirty="0"/>
              <a:t> </a:t>
            </a:r>
            <a:r>
              <a:rPr lang="en-GB" sz="2400" dirty="0" err="1"/>
              <a:t>kimyasal</a:t>
            </a:r>
            <a:r>
              <a:rPr lang="en-GB" sz="2400" dirty="0"/>
              <a:t> </a:t>
            </a:r>
            <a:r>
              <a:rPr lang="en-GB" sz="2400" dirty="0" err="1"/>
              <a:t>gübre</a:t>
            </a:r>
            <a:r>
              <a:rPr lang="en-GB" sz="2400" dirty="0"/>
              <a:t> </a:t>
            </a:r>
            <a:r>
              <a:rPr lang="en-GB" sz="2400" dirty="0" err="1"/>
              <a:t>uygulanmamalıdır</a:t>
            </a:r>
            <a:r>
              <a:rPr lang="en-GB" sz="2400" dirty="0"/>
              <a:t>. </a:t>
            </a:r>
            <a:endParaRPr lang="tr-TR" sz="2400" dirty="0"/>
          </a:p>
          <a:p>
            <a:pPr algn="just"/>
            <a:r>
              <a:rPr lang="en-GB" sz="2400" dirty="0" err="1"/>
              <a:t>Hayvan</a:t>
            </a:r>
            <a:r>
              <a:rPr lang="en-GB" sz="2400" dirty="0"/>
              <a:t> </a:t>
            </a:r>
            <a:r>
              <a:rPr lang="en-GB" sz="2400" dirty="0" err="1"/>
              <a:t>gübresi</a:t>
            </a:r>
            <a:r>
              <a:rPr lang="en-GB" sz="2400" dirty="0"/>
              <a:t> </a:t>
            </a:r>
            <a:r>
              <a:rPr lang="en-GB" sz="2400" dirty="0" err="1"/>
              <a:t>veya</a:t>
            </a:r>
            <a:r>
              <a:rPr lang="en-GB" sz="2400" dirty="0"/>
              <a:t> </a:t>
            </a:r>
            <a:r>
              <a:rPr lang="en-GB" sz="2400" dirty="0" err="1"/>
              <a:t>kimyasal</a:t>
            </a:r>
            <a:r>
              <a:rPr lang="en-GB" sz="2400" dirty="0"/>
              <a:t> </a:t>
            </a:r>
            <a:r>
              <a:rPr lang="en-GB" sz="2400" dirty="0" err="1"/>
              <a:t>gübreler</a:t>
            </a:r>
            <a:r>
              <a:rPr lang="en-GB" sz="2400" dirty="0"/>
              <a:t>, </a:t>
            </a:r>
            <a:r>
              <a:rPr lang="en-GB" sz="2400" dirty="0" err="1"/>
              <a:t>toprak</a:t>
            </a:r>
            <a:r>
              <a:rPr lang="en-GB" sz="2400" dirty="0"/>
              <a:t> </a:t>
            </a:r>
            <a:r>
              <a:rPr lang="en-GB" sz="2400" dirty="0" err="1"/>
              <a:t>yüzeyi</a:t>
            </a:r>
            <a:r>
              <a:rPr lang="en-GB" sz="2400" dirty="0"/>
              <a:t> </a:t>
            </a:r>
            <a:r>
              <a:rPr lang="en-GB" sz="2400" dirty="0" err="1"/>
              <a:t>çıplak</a:t>
            </a:r>
            <a:r>
              <a:rPr lang="en-GB" sz="2400" dirty="0"/>
              <a:t> </a:t>
            </a:r>
            <a:r>
              <a:rPr lang="en-GB" sz="2400" dirty="0" err="1"/>
              <a:t>ve</a:t>
            </a:r>
            <a:r>
              <a:rPr lang="en-GB" sz="2400" dirty="0"/>
              <a:t> bitki </a:t>
            </a:r>
            <a:r>
              <a:rPr lang="en-GB" sz="2400" dirty="0" err="1"/>
              <a:t>örtüsünden</a:t>
            </a:r>
            <a:r>
              <a:rPr lang="en-GB" sz="2400" dirty="0"/>
              <a:t> </a:t>
            </a:r>
            <a:r>
              <a:rPr lang="en-GB" sz="2400" dirty="0" err="1"/>
              <a:t>yoksun</a:t>
            </a:r>
            <a:r>
              <a:rPr lang="en-GB" sz="2400" dirty="0"/>
              <a:t> </a:t>
            </a:r>
            <a:r>
              <a:rPr lang="en-GB" sz="2400" dirty="0" err="1"/>
              <a:t>iken</a:t>
            </a:r>
            <a:r>
              <a:rPr lang="en-GB" sz="2400" dirty="0"/>
              <a:t>, </a:t>
            </a:r>
            <a:r>
              <a:rPr lang="en-GB" sz="2400" dirty="0" err="1"/>
              <a:t>ya</a:t>
            </a:r>
            <a:r>
              <a:rPr lang="en-GB" sz="2400" dirty="0"/>
              <a:t> da </a:t>
            </a:r>
            <a:r>
              <a:rPr lang="en-GB" sz="2400" dirty="0" err="1"/>
              <a:t>bitkiler</a:t>
            </a:r>
            <a:r>
              <a:rPr lang="en-GB" sz="2400" dirty="0"/>
              <a:t> </a:t>
            </a:r>
            <a:r>
              <a:rPr lang="en-GB" sz="2400" dirty="0" err="1"/>
              <a:t>henüz</a:t>
            </a:r>
            <a:r>
              <a:rPr lang="en-GB" sz="2400" dirty="0"/>
              <a:t> </a:t>
            </a:r>
            <a:r>
              <a:rPr lang="en-GB" sz="2400" dirty="0" err="1"/>
              <a:t>toprak</a:t>
            </a:r>
            <a:r>
              <a:rPr lang="en-GB" sz="2400" dirty="0"/>
              <a:t> </a:t>
            </a:r>
            <a:r>
              <a:rPr lang="en-GB" sz="2400" dirty="0" err="1"/>
              <a:t>yüzeyini</a:t>
            </a:r>
            <a:r>
              <a:rPr lang="en-GB" sz="2400" dirty="0"/>
              <a:t> </a:t>
            </a:r>
            <a:r>
              <a:rPr lang="en-GB" sz="2400" dirty="0" err="1"/>
              <a:t>kapatacak</a:t>
            </a:r>
            <a:r>
              <a:rPr lang="en-GB" sz="2400" dirty="0"/>
              <a:t> </a:t>
            </a:r>
            <a:r>
              <a:rPr lang="en-GB" sz="2400" dirty="0" err="1"/>
              <a:t>kadar</a:t>
            </a:r>
            <a:r>
              <a:rPr lang="en-GB" sz="2400" dirty="0"/>
              <a:t> </a:t>
            </a:r>
            <a:r>
              <a:rPr lang="en-GB" sz="2400" dirty="0" err="1"/>
              <a:t>büyümeden</a:t>
            </a:r>
            <a:r>
              <a:rPr lang="en-GB" sz="2400" dirty="0"/>
              <a:t> </a:t>
            </a:r>
            <a:r>
              <a:rPr lang="en-GB" sz="2400" dirty="0" err="1"/>
              <a:t>uygulandığında</a:t>
            </a:r>
            <a:r>
              <a:rPr lang="en-GB" sz="2400" dirty="0"/>
              <a:t>, </a:t>
            </a:r>
            <a:r>
              <a:rPr lang="en-GB" sz="2400" dirty="0" err="1"/>
              <a:t>nitrat</a:t>
            </a:r>
            <a:r>
              <a:rPr lang="en-GB" sz="2400" dirty="0"/>
              <a:t>, </a:t>
            </a:r>
            <a:r>
              <a:rPr lang="en-GB" sz="2400" dirty="0" err="1"/>
              <a:t>bitkiler</a:t>
            </a:r>
            <a:r>
              <a:rPr lang="en-GB" sz="2400" dirty="0"/>
              <a:t> </a:t>
            </a:r>
            <a:r>
              <a:rPr lang="en-GB" sz="2400" dirty="0" err="1"/>
              <a:t>tarafından</a:t>
            </a:r>
            <a:r>
              <a:rPr lang="en-GB" sz="2400" dirty="0"/>
              <a:t> </a:t>
            </a:r>
            <a:r>
              <a:rPr lang="en-GB" sz="2400" dirty="0" err="1"/>
              <a:t>alınmadan</a:t>
            </a:r>
            <a:r>
              <a:rPr lang="en-GB" sz="2400" dirty="0"/>
              <a:t> </a:t>
            </a:r>
            <a:r>
              <a:rPr lang="en-GB" sz="2400" dirty="0" err="1"/>
              <a:t>yerçekiminin</a:t>
            </a:r>
            <a:r>
              <a:rPr lang="en-GB" sz="2400" dirty="0"/>
              <a:t> </a:t>
            </a:r>
            <a:r>
              <a:rPr lang="en-GB" sz="2400" dirty="0" err="1"/>
              <a:t>ve</a:t>
            </a:r>
            <a:r>
              <a:rPr lang="en-GB" sz="2400" dirty="0"/>
              <a:t> </a:t>
            </a:r>
            <a:r>
              <a:rPr lang="en-GB" sz="2400" dirty="0" err="1"/>
              <a:t>suyun</a:t>
            </a:r>
            <a:r>
              <a:rPr lang="en-GB" sz="2400" dirty="0"/>
              <a:t> da </a:t>
            </a:r>
            <a:r>
              <a:rPr lang="en-GB" sz="2400" dirty="0" err="1"/>
              <a:t>etkisi</a:t>
            </a:r>
            <a:r>
              <a:rPr lang="en-GB" sz="2400" dirty="0"/>
              <a:t> </a:t>
            </a:r>
            <a:r>
              <a:rPr lang="en-GB" sz="2400" dirty="0" err="1"/>
              <a:t>ile</a:t>
            </a:r>
            <a:r>
              <a:rPr lang="en-GB" sz="2400" dirty="0"/>
              <a:t> </a:t>
            </a:r>
            <a:r>
              <a:rPr lang="en-GB" sz="2400" dirty="0" err="1"/>
              <a:t>aşağılara</a:t>
            </a:r>
            <a:r>
              <a:rPr lang="en-GB" sz="2400" dirty="0"/>
              <a:t> </a:t>
            </a:r>
            <a:r>
              <a:rPr lang="en-GB" sz="2400" dirty="0" err="1"/>
              <a:t>doğru</a:t>
            </a:r>
            <a:r>
              <a:rPr lang="en-GB" sz="2400" dirty="0"/>
              <a:t> </a:t>
            </a:r>
            <a:r>
              <a:rPr lang="en-GB" sz="2400" dirty="0" err="1"/>
              <a:t>sızar</a:t>
            </a:r>
            <a:r>
              <a:rPr lang="en-GB" sz="2400" dirty="0"/>
              <a:t>, </a:t>
            </a:r>
            <a:r>
              <a:rPr lang="en-GB" sz="2400" dirty="0" err="1"/>
              <a:t>kök</a:t>
            </a:r>
            <a:r>
              <a:rPr lang="en-GB" sz="2400" dirty="0"/>
              <a:t> </a:t>
            </a:r>
            <a:r>
              <a:rPr lang="en-GB" sz="2400" dirty="0" err="1"/>
              <a:t>bölgesinden</a:t>
            </a:r>
            <a:r>
              <a:rPr lang="en-GB" sz="2400" dirty="0"/>
              <a:t> </a:t>
            </a:r>
            <a:r>
              <a:rPr lang="en-GB" sz="2400" dirty="0" err="1"/>
              <a:t>uzaklaşır</a:t>
            </a:r>
            <a:r>
              <a:rPr lang="en-GB" sz="2400" dirty="0"/>
              <a:t> </a:t>
            </a:r>
            <a:r>
              <a:rPr lang="en-GB" sz="2400" dirty="0" err="1"/>
              <a:t>ve</a:t>
            </a:r>
            <a:r>
              <a:rPr lang="en-GB" sz="2400" dirty="0"/>
              <a:t> </a:t>
            </a:r>
            <a:r>
              <a:rPr lang="en-GB" sz="2400" dirty="0" err="1"/>
              <a:t>yer</a:t>
            </a:r>
            <a:r>
              <a:rPr lang="en-GB" sz="2400" dirty="0"/>
              <a:t> </a:t>
            </a:r>
            <a:r>
              <a:rPr lang="en-GB" sz="2400" dirty="0" err="1"/>
              <a:t>altı</a:t>
            </a:r>
            <a:r>
              <a:rPr lang="en-GB" sz="2400" dirty="0"/>
              <a:t> </a:t>
            </a:r>
            <a:r>
              <a:rPr lang="en-GB" sz="2400" dirty="0" err="1"/>
              <a:t>sularına</a:t>
            </a:r>
            <a:r>
              <a:rPr lang="en-GB" sz="2400" dirty="0"/>
              <a:t> </a:t>
            </a:r>
            <a:r>
              <a:rPr lang="en-GB" sz="2400" dirty="0" err="1"/>
              <a:t>karışır</a:t>
            </a:r>
            <a:r>
              <a:rPr lang="en-GB" sz="2400" dirty="0"/>
              <a:t>. </a:t>
            </a:r>
          </a:p>
          <a:p>
            <a:pPr algn="just"/>
            <a:r>
              <a:rPr lang="en-GB" sz="2400" dirty="0"/>
              <a:t>Bu durum </a:t>
            </a:r>
            <a:r>
              <a:rPr lang="en-GB" sz="2400" dirty="0" err="1"/>
              <a:t>genellikle</a:t>
            </a:r>
            <a:r>
              <a:rPr lang="en-GB" sz="2400" dirty="0"/>
              <a:t> </a:t>
            </a:r>
            <a:r>
              <a:rPr lang="en-GB" sz="2400" dirty="0" err="1"/>
              <a:t>sonbaharın</a:t>
            </a:r>
            <a:r>
              <a:rPr lang="en-GB" sz="2400" dirty="0"/>
              <a:t> </a:t>
            </a:r>
            <a:r>
              <a:rPr lang="en-GB" sz="2400" dirty="0" err="1"/>
              <a:t>sonlarından</a:t>
            </a:r>
            <a:r>
              <a:rPr lang="en-GB" sz="2400" dirty="0"/>
              <a:t> </a:t>
            </a:r>
            <a:r>
              <a:rPr lang="en-GB" sz="2400" dirty="0" err="1"/>
              <a:t>ilkbaharın</a:t>
            </a:r>
            <a:r>
              <a:rPr lang="en-GB" sz="2400" dirty="0"/>
              <a:t> </a:t>
            </a:r>
            <a:r>
              <a:rPr lang="en-GB" sz="2400" dirty="0" err="1"/>
              <a:t>başlangıcına</a:t>
            </a:r>
            <a:r>
              <a:rPr lang="en-GB" sz="2400" dirty="0"/>
              <a:t> </a:t>
            </a:r>
            <a:r>
              <a:rPr lang="en-GB" sz="2400" dirty="0" err="1"/>
              <a:t>kadar</a:t>
            </a:r>
            <a:r>
              <a:rPr lang="en-GB" sz="2400" dirty="0"/>
              <a:t> </a:t>
            </a:r>
            <a:r>
              <a:rPr lang="en-GB" sz="2400" dirty="0" err="1"/>
              <a:t>olan</a:t>
            </a:r>
            <a:r>
              <a:rPr lang="en-GB" sz="2400" dirty="0"/>
              <a:t> </a:t>
            </a:r>
            <a:r>
              <a:rPr lang="en-GB" sz="2400" dirty="0" err="1"/>
              <a:t>süreçte</a:t>
            </a:r>
            <a:r>
              <a:rPr lang="en-GB" sz="2400" dirty="0"/>
              <a:t> </a:t>
            </a:r>
            <a:r>
              <a:rPr lang="en-GB" sz="2400" dirty="0" err="1"/>
              <a:t>cereyan</a:t>
            </a:r>
            <a:r>
              <a:rPr lang="en-GB" sz="2400" dirty="0"/>
              <a:t> </a:t>
            </a:r>
            <a:r>
              <a:rPr lang="en-GB" sz="2400" dirty="0" err="1"/>
              <a:t>eder</a:t>
            </a:r>
            <a:r>
              <a:rPr lang="en-GB" sz="2400" dirty="0"/>
              <a:t>. </a:t>
            </a:r>
            <a:r>
              <a:rPr lang="en-GB" sz="2400" dirty="0" err="1"/>
              <a:t>Sızma</a:t>
            </a:r>
            <a:r>
              <a:rPr lang="en-GB" sz="2400" dirty="0"/>
              <a:t> </a:t>
            </a:r>
            <a:r>
              <a:rPr lang="en-GB" sz="2400" dirty="0" err="1"/>
              <a:t>ile</a:t>
            </a:r>
            <a:r>
              <a:rPr lang="en-GB" sz="2400" dirty="0"/>
              <a:t> </a:t>
            </a:r>
            <a:r>
              <a:rPr lang="en-GB" sz="2400" dirty="0" err="1"/>
              <a:t>kaybolan</a:t>
            </a:r>
            <a:r>
              <a:rPr lang="en-GB" sz="2400" dirty="0"/>
              <a:t> </a:t>
            </a:r>
            <a:r>
              <a:rPr lang="en-GB" sz="2400" dirty="0" err="1"/>
              <a:t>nitrat</a:t>
            </a:r>
            <a:r>
              <a:rPr lang="en-GB" sz="2400" dirty="0"/>
              <a:t> </a:t>
            </a:r>
            <a:r>
              <a:rPr lang="en-GB" sz="2400" dirty="0" err="1"/>
              <a:t>miktarı</a:t>
            </a:r>
            <a:r>
              <a:rPr lang="en-GB" sz="2400" dirty="0"/>
              <a:t>; </a:t>
            </a:r>
            <a:r>
              <a:rPr lang="en-GB" sz="2400" dirty="0" err="1"/>
              <a:t>gübre</a:t>
            </a:r>
            <a:r>
              <a:rPr lang="en-GB" sz="2400" dirty="0"/>
              <a:t> </a:t>
            </a:r>
            <a:r>
              <a:rPr lang="en-GB" sz="2400" dirty="0" err="1"/>
              <a:t>türüne</a:t>
            </a:r>
            <a:r>
              <a:rPr lang="en-GB" sz="2400" dirty="0"/>
              <a:t>, </a:t>
            </a:r>
            <a:r>
              <a:rPr lang="en-GB" sz="2400" dirty="0" err="1"/>
              <a:t>yağış</a:t>
            </a:r>
            <a:r>
              <a:rPr lang="en-GB" sz="2400" dirty="0"/>
              <a:t> </a:t>
            </a:r>
            <a:r>
              <a:rPr lang="en-GB" sz="2400" dirty="0" err="1"/>
              <a:t>miktarına</a:t>
            </a:r>
            <a:r>
              <a:rPr lang="en-GB" sz="2400" dirty="0"/>
              <a:t>, </a:t>
            </a:r>
            <a:r>
              <a:rPr lang="en-GB" sz="2400" dirty="0" err="1"/>
              <a:t>toprağın</a:t>
            </a:r>
            <a:r>
              <a:rPr lang="en-GB" sz="2400" dirty="0"/>
              <a:t> </a:t>
            </a:r>
            <a:r>
              <a:rPr lang="en-GB" sz="2400" dirty="0" err="1"/>
              <a:t>yapısına</a:t>
            </a:r>
            <a:r>
              <a:rPr lang="en-GB" sz="2400" dirty="0"/>
              <a:t> </a:t>
            </a:r>
            <a:r>
              <a:rPr lang="en-GB" sz="2400" dirty="0" err="1"/>
              <a:t>ve</a:t>
            </a:r>
            <a:r>
              <a:rPr lang="en-GB" sz="2400" dirty="0"/>
              <a:t> o </a:t>
            </a:r>
            <a:r>
              <a:rPr lang="en-GB" sz="2400" dirty="0" err="1"/>
              <a:t>dönemdeki</a:t>
            </a:r>
            <a:r>
              <a:rPr lang="en-GB" sz="2400" dirty="0"/>
              <a:t> bitki </a:t>
            </a:r>
            <a:r>
              <a:rPr lang="en-GB" sz="2400" dirty="0" err="1"/>
              <a:t>desenine</a:t>
            </a:r>
            <a:r>
              <a:rPr lang="en-GB" sz="2400" dirty="0"/>
              <a:t> </a:t>
            </a:r>
            <a:r>
              <a:rPr lang="en-GB" sz="2400" dirty="0" err="1"/>
              <a:t>bağlı</a:t>
            </a:r>
            <a:r>
              <a:rPr lang="en-GB" sz="2400" dirty="0"/>
              <a:t> </a:t>
            </a:r>
            <a:r>
              <a:rPr lang="en-GB" sz="2400" dirty="0" err="1"/>
              <a:t>olarak</a:t>
            </a:r>
            <a:r>
              <a:rPr lang="en-GB" sz="2400" dirty="0"/>
              <a:t> </a:t>
            </a:r>
            <a:r>
              <a:rPr lang="en-GB" sz="2400" dirty="0" err="1"/>
              <a:t>değişir</a:t>
            </a:r>
            <a:r>
              <a:rPr lang="en-GB" sz="2400" dirty="0"/>
              <a:t>. </a:t>
            </a:r>
          </a:p>
          <a:p>
            <a:pPr algn="just"/>
            <a:endParaRPr lang="en-GB" sz="2400" dirty="0"/>
          </a:p>
        </p:txBody>
      </p:sp>
    </p:spTree>
    <p:extLst>
      <p:ext uri="{BB962C8B-B14F-4D97-AF65-F5344CB8AC3E}">
        <p14:creationId xmlns:p14="http://schemas.microsoft.com/office/powerpoint/2010/main" val="1384775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6DDC8CC-70EA-4081-9382-BBE9116266F0}"/>
              </a:ext>
            </a:extLst>
          </p:cNvPr>
          <p:cNvSpPr>
            <a:spLocks noGrp="1"/>
          </p:cNvSpPr>
          <p:nvPr>
            <p:ph type="title"/>
          </p:nvPr>
        </p:nvSpPr>
        <p:spPr/>
        <p:txBody>
          <a:bodyPr/>
          <a:lstStyle/>
          <a:p>
            <a:endParaRPr lang="en-GB"/>
          </a:p>
        </p:txBody>
      </p:sp>
      <p:sp>
        <p:nvSpPr>
          <p:cNvPr id="3" name="İçerik Yer Tutucusu 2">
            <a:extLst>
              <a:ext uri="{FF2B5EF4-FFF2-40B4-BE49-F238E27FC236}">
                <a16:creationId xmlns:a16="http://schemas.microsoft.com/office/drawing/2014/main" id="{FEC4A5A7-A1E9-46E8-81D9-51814B5CE59E}"/>
              </a:ext>
            </a:extLst>
          </p:cNvPr>
          <p:cNvSpPr>
            <a:spLocks noGrp="1"/>
          </p:cNvSpPr>
          <p:nvPr>
            <p:ph idx="1"/>
          </p:nvPr>
        </p:nvSpPr>
        <p:spPr>
          <a:xfrm>
            <a:off x="609600" y="1819469"/>
            <a:ext cx="10972800" cy="4870579"/>
          </a:xfrm>
        </p:spPr>
        <p:txBody>
          <a:bodyPr/>
          <a:lstStyle/>
          <a:p>
            <a:pPr algn="just"/>
            <a:r>
              <a:rPr lang="en-GB" sz="2000" dirty="0" err="1"/>
              <a:t>Toprak</a:t>
            </a:r>
            <a:r>
              <a:rPr lang="en-GB" sz="2000" dirty="0"/>
              <a:t> </a:t>
            </a:r>
            <a:r>
              <a:rPr lang="en-GB" sz="2000" dirty="0" err="1"/>
              <a:t>ve</a:t>
            </a:r>
            <a:r>
              <a:rPr lang="en-GB" sz="2000" dirty="0"/>
              <a:t> </a:t>
            </a:r>
            <a:r>
              <a:rPr lang="en-GB" sz="2000" dirty="0" err="1"/>
              <a:t>hava</a:t>
            </a:r>
            <a:r>
              <a:rPr lang="en-GB" sz="2000" dirty="0"/>
              <a:t> </a:t>
            </a:r>
            <a:r>
              <a:rPr lang="en-GB" sz="2000" dirty="0" err="1"/>
              <a:t>koşulları</a:t>
            </a:r>
            <a:r>
              <a:rPr lang="en-GB" sz="2000" dirty="0"/>
              <a:t> </a:t>
            </a:r>
            <a:r>
              <a:rPr lang="en-GB" sz="2000" dirty="0" err="1"/>
              <a:t>uygun</a:t>
            </a:r>
            <a:r>
              <a:rPr lang="en-GB" sz="2000" dirty="0"/>
              <a:t> </a:t>
            </a:r>
            <a:r>
              <a:rPr lang="en-GB" sz="2000" dirty="0" err="1"/>
              <a:t>olmadığında</a:t>
            </a:r>
            <a:r>
              <a:rPr lang="en-GB" sz="2000" dirty="0"/>
              <a:t>, </a:t>
            </a:r>
            <a:r>
              <a:rPr lang="en-GB" sz="2000" dirty="0" err="1"/>
              <a:t>hayvansal</a:t>
            </a:r>
            <a:r>
              <a:rPr lang="en-GB" sz="2000" dirty="0"/>
              <a:t> </a:t>
            </a:r>
            <a:r>
              <a:rPr lang="en-GB" sz="2000" dirty="0" err="1"/>
              <a:t>ve</a:t>
            </a:r>
            <a:r>
              <a:rPr lang="en-GB" sz="2000" dirty="0"/>
              <a:t> </a:t>
            </a:r>
            <a:r>
              <a:rPr lang="en-GB" sz="2000" dirty="0" err="1"/>
              <a:t>kimyasal</a:t>
            </a:r>
            <a:r>
              <a:rPr lang="en-GB" sz="2000" dirty="0"/>
              <a:t> </a:t>
            </a:r>
            <a:r>
              <a:rPr lang="en-GB" sz="2000" dirty="0" err="1"/>
              <a:t>gübreler</a:t>
            </a:r>
            <a:r>
              <a:rPr lang="en-GB" sz="2000" dirty="0"/>
              <a:t> </a:t>
            </a:r>
            <a:r>
              <a:rPr lang="en-GB" sz="2000" dirty="0" err="1"/>
              <a:t>toprağa</a:t>
            </a:r>
            <a:r>
              <a:rPr lang="en-GB" sz="2000" dirty="0"/>
              <a:t> </a:t>
            </a:r>
            <a:r>
              <a:rPr lang="en-GB" sz="2000" dirty="0" err="1"/>
              <a:t>uygulanmamalıdır</a:t>
            </a:r>
            <a:r>
              <a:rPr lang="en-GB" sz="2000" dirty="0"/>
              <a:t>. </a:t>
            </a:r>
            <a:endParaRPr lang="tr-TR" sz="2000" dirty="0"/>
          </a:p>
          <a:p>
            <a:pPr algn="just"/>
            <a:r>
              <a:rPr lang="en-GB" sz="2000" dirty="0" err="1"/>
              <a:t>Kuvvetli</a:t>
            </a:r>
            <a:r>
              <a:rPr lang="en-GB" sz="2000" dirty="0"/>
              <a:t> </a:t>
            </a:r>
            <a:r>
              <a:rPr lang="en-GB" sz="2000" dirty="0" err="1"/>
              <a:t>yağış</a:t>
            </a:r>
            <a:r>
              <a:rPr lang="en-GB" sz="2000" dirty="0"/>
              <a:t> </a:t>
            </a:r>
            <a:r>
              <a:rPr lang="en-GB" sz="2000" dirty="0" err="1"/>
              <a:t>bekleniyorsa</a:t>
            </a:r>
            <a:r>
              <a:rPr lang="en-GB" sz="2000" dirty="0"/>
              <a:t> </a:t>
            </a:r>
            <a:r>
              <a:rPr lang="en-GB" sz="2000" dirty="0" err="1"/>
              <a:t>gübre</a:t>
            </a:r>
            <a:r>
              <a:rPr lang="en-GB" sz="2000" dirty="0"/>
              <a:t> </a:t>
            </a:r>
            <a:r>
              <a:rPr lang="en-GB" sz="2000" dirty="0" err="1"/>
              <a:t>uygulaması</a:t>
            </a:r>
            <a:r>
              <a:rPr lang="en-GB" sz="2000" dirty="0"/>
              <a:t> </a:t>
            </a:r>
            <a:r>
              <a:rPr lang="en-GB" sz="2000" dirty="0" err="1"/>
              <a:t>yapılmamalıdır</a:t>
            </a:r>
            <a:r>
              <a:rPr lang="en-GB" sz="2000" dirty="0"/>
              <a:t>. </a:t>
            </a:r>
          </a:p>
          <a:p>
            <a:pPr algn="just"/>
            <a:r>
              <a:rPr lang="en-GB" sz="2000" dirty="0" err="1"/>
              <a:t>Gübre</a:t>
            </a:r>
            <a:r>
              <a:rPr lang="en-GB" sz="2000" dirty="0"/>
              <a:t> </a:t>
            </a:r>
            <a:r>
              <a:rPr lang="en-GB" sz="2000" dirty="0" err="1"/>
              <a:t>uygulamaları</a:t>
            </a:r>
            <a:r>
              <a:rPr lang="en-GB" sz="2000" dirty="0"/>
              <a:t>, </a:t>
            </a:r>
            <a:r>
              <a:rPr lang="en-GB" sz="2000" dirty="0" err="1"/>
              <a:t>tarım</a:t>
            </a:r>
            <a:r>
              <a:rPr lang="en-GB" sz="2000" dirty="0"/>
              <a:t> </a:t>
            </a:r>
            <a:r>
              <a:rPr lang="en-GB" sz="2000" dirty="0" err="1"/>
              <a:t>makinelerinin</a:t>
            </a:r>
            <a:r>
              <a:rPr lang="en-GB" sz="2000" dirty="0"/>
              <a:t> </a:t>
            </a:r>
            <a:r>
              <a:rPr lang="en-GB" sz="2000" dirty="0" err="1"/>
              <a:t>tekerlek</a:t>
            </a:r>
            <a:r>
              <a:rPr lang="en-GB" sz="2000" dirty="0"/>
              <a:t> </a:t>
            </a:r>
            <a:r>
              <a:rPr lang="en-GB" sz="2000" dirty="0" err="1"/>
              <a:t>izlerinden</a:t>
            </a:r>
            <a:r>
              <a:rPr lang="en-GB" sz="2000" dirty="0"/>
              <a:t> </a:t>
            </a:r>
            <a:r>
              <a:rPr lang="en-GB" sz="2000" dirty="0" err="1"/>
              <a:t>oluşacak</a:t>
            </a:r>
            <a:r>
              <a:rPr lang="en-GB" sz="2000" dirty="0"/>
              <a:t> </a:t>
            </a:r>
            <a:r>
              <a:rPr lang="en-GB" sz="2000" dirty="0" err="1"/>
              <a:t>derin</a:t>
            </a:r>
            <a:r>
              <a:rPr lang="en-GB" sz="2000" dirty="0"/>
              <a:t> </a:t>
            </a:r>
            <a:r>
              <a:rPr lang="en-GB" sz="2000" dirty="0" err="1"/>
              <a:t>kanalların</a:t>
            </a:r>
            <a:r>
              <a:rPr lang="en-GB" sz="2000" dirty="0"/>
              <a:t> </a:t>
            </a:r>
            <a:r>
              <a:rPr lang="en-GB" sz="2000" dirty="0" err="1"/>
              <a:t>yüzey</a:t>
            </a:r>
            <a:r>
              <a:rPr lang="en-GB" sz="2000" dirty="0"/>
              <a:t> </a:t>
            </a:r>
            <a:r>
              <a:rPr lang="en-GB" sz="2000" dirty="0" err="1"/>
              <a:t>akışa</a:t>
            </a:r>
            <a:r>
              <a:rPr lang="en-GB" sz="2000" dirty="0"/>
              <a:t> </a:t>
            </a:r>
            <a:r>
              <a:rPr lang="en-GB" sz="2000" dirty="0" err="1"/>
              <a:t>sebep</a:t>
            </a:r>
            <a:r>
              <a:rPr lang="en-GB" sz="2000" dirty="0"/>
              <a:t> </a:t>
            </a:r>
            <a:r>
              <a:rPr lang="en-GB" sz="2000" dirty="0" err="1"/>
              <a:t>olacağı</a:t>
            </a:r>
            <a:r>
              <a:rPr lang="en-GB" sz="2000" dirty="0"/>
              <a:t> </a:t>
            </a:r>
            <a:r>
              <a:rPr lang="en-GB" sz="2000" dirty="0" err="1"/>
              <a:t>göz</a:t>
            </a:r>
            <a:r>
              <a:rPr lang="en-GB" sz="2000" dirty="0"/>
              <a:t> </a:t>
            </a:r>
            <a:r>
              <a:rPr lang="en-GB" sz="2000" dirty="0" err="1"/>
              <a:t>önüne</a:t>
            </a:r>
            <a:r>
              <a:rPr lang="en-GB" sz="2000" dirty="0"/>
              <a:t> </a:t>
            </a:r>
            <a:r>
              <a:rPr lang="en-GB" sz="2000" dirty="0" err="1"/>
              <a:t>alınarak</a:t>
            </a:r>
            <a:r>
              <a:rPr lang="en-GB" sz="2000" dirty="0"/>
              <a:t> </a:t>
            </a:r>
            <a:r>
              <a:rPr lang="en-GB" sz="2000" dirty="0" err="1"/>
              <a:t>yapılmalıdır</a:t>
            </a:r>
            <a:r>
              <a:rPr lang="en-GB" sz="2000" dirty="0"/>
              <a:t>. </a:t>
            </a:r>
          </a:p>
          <a:p>
            <a:pPr algn="just"/>
            <a:r>
              <a:rPr lang="en-GB" sz="2000" dirty="0" err="1"/>
              <a:t>Toprak</a:t>
            </a:r>
            <a:r>
              <a:rPr lang="en-GB" sz="2000" dirty="0"/>
              <a:t> </a:t>
            </a:r>
            <a:r>
              <a:rPr lang="en-GB" sz="2000" dirty="0" err="1"/>
              <a:t>yüzeyi</a:t>
            </a:r>
            <a:r>
              <a:rPr lang="en-GB" sz="2000" dirty="0"/>
              <a:t> </a:t>
            </a:r>
            <a:r>
              <a:rPr lang="en-GB" sz="2000" dirty="0" err="1"/>
              <a:t>sıkışmış</a:t>
            </a:r>
            <a:r>
              <a:rPr lang="en-GB" sz="2000" dirty="0"/>
              <a:t>, </a:t>
            </a:r>
            <a:r>
              <a:rPr lang="en-GB" sz="2000" dirty="0" err="1"/>
              <a:t>kurumuş</a:t>
            </a:r>
            <a:r>
              <a:rPr lang="en-GB" sz="2000" dirty="0"/>
              <a:t>, </a:t>
            </a:r>
            <a:r>
              <a:rPr lang="en-GB" sz="2000" dirty="0" err="1"/>
              <a:t>çatlamış</a:t>
            </a:r>
            <a:r>
              <a:rPr lang="en-GB" sz="2000" dirty="0"/>
              <a:t> </a:t>
            </a:r>
            <a:r>
              <a:rPr lang="en-GB" sz="2000" dirty="0" err="1"/>
              <a:t>ya</a:t>
            </a:r>
            <a:r>
              <a:rPr lang="en-GB" sz="2000" dirty="0"/>
              <a:t> da </a:t>
            </a:r>
            <a:r>
              <a:rPr lang="en-GB" sz="2000" dirty="0" err="1"/>
              <a:t>ıslak</a:t>
            </a:r>
            <a:r>
              <a:rPr lang="en-GB" sz="2000" dirty="0"/>
              <a:t> </a:t>
            </a:r>
            <a:r>
              <a:rPr lang="en-GB" sz="2000" dirty="0" err="1"/>
              <a:t>ise</a:t>
            </a:r>
            <a:r>
              <a:rPr lang="en-GB" sz="2000" dirty="0"/>
              <a:t> </a:t>
            </a:r>
            <a:r>
              <a:rPr lang="en-GB" sz="2000" dirty="0" err="1"/>
              <a:t>gübre</a:t>
            </a:r>
            <a:r>
              <a:rPr lang="en-GB" sz="2000" dirty="0"/>
              <a:t> </a:t>
            </a:r>
            <a:r>
              <a:rPr lang="en-GB" sz="2000" dirty="0" err="1"/>
              <a:t>uygulanmamalıdır</a:t>
            </a:r>
            <a:r>
              <a:rPr lang="en-GB" sz="2000" dirty="0"/>
              <a:t>. </a:t>
            </a:r>
          </a:p>
          <a:p>
            <a:pPr algn="just"/>
            <a:r>
              <a:rPr lang="en-GB" sz="2000" dirty="0" err="1"/>
              <a:t>Bitkilerin</a:t>
            </a:r>
            <a:r>
              <a:rPr lang="en-GB" sz="2000" dirty="0"/>
              <a:t>, bitki </a:t>
            </a:r>
            <a:r>
              <a:rPr lang="en-GB" sz="2000" dirty="0" err="1"/>
              <a:t>besin</a:t>
            </a:r>
            <a:r>
              <a:rPr lang="en-GB" sz="2000" dirty="0"/>
              <a:t> </a:t>
            </a:r>
            <a:r>
              <a:rPr lang="en-GB" sz="2000" dirty="0" err="1"/>
              <a:t>maddelerini</a:t>
            </a:r>
            <a:r>
              <a:rPr lang="en-GB" sz="2000" dirty="0"/>
              <a:t> </a:t>
            </a:r>
            <a:r>
              <a:rPr lang="en-GB" sz="2000" dirty="0" err="1"/>
              <a:t>alamayacağı</a:t>
            </a:r>
            <a:r>
              <a:rPr lang="en-GB" sz="2000" dirty="0"/>
              <a:t> kuru </a:t>
            </a:r>
            <a:r>
              <a:rPr lang="en-GB" sz="2000" dirty="0" err="1"/>
              <a:t>koşullarda</a:t>
            </a:r>
            <a:r>
              <a:rPr lang="en-GB" sz="2000" dirty="0"/>
              <a:t> </a:t>
            </a:r>
            <a:r>
              <a:rPr lang="en-GB" sz="2000" dirty="0" err="1"/>
              <a:t>gübre</a:t>
            </a:r>
            <a:r>
              <a:rPr lang="en-GB" sz="2000" dirty="0"/>
              <a:t> </a:t>
            </a:r>
            <a:r>
              <a:rPr lang="en-GB" sz="2000" dirty="0" err="1"/>
              <a:t>uygulamaları</a:t>
            </a:r>
            <a:r>
              <a:rPr lang="en-GB" sz="2000" dirty="0"/>
              <a:t> </a:t>
            </a:r>
            <a:r>
              <a:rPr lang="en-GB" sz="2000" dirty="0" err="1"/>
              <a:t>yapılmamalıdır</a:t>
            </a:r>
            <a:r>
              <a:rPr lang="en-GB" sz="2000" dirty="0"/>
              <a:t>. </a:t>
            </a:r>
          </a:p>
          <a:p>
            <a:pPr algn="just"/>
            <a:r>
              <a:rPr lang="en-GB" sz="2000" dirty="0" err="1"/>
              <a:t>Arazi</a:t>
            </a:r>
            <a:r>
              <a:rPr lang="en-GB" sz="2000" dirty="0"/>
              <a:t> </a:t>
            </a:r>
            <a:r>
              <a:rPr lang="en-GB" sz="2000" dirty="0" err="1"/>
              <a:t>yeni</a:t>
            </a:r>
            <a:r>
              <a:rPr lang="en-GB" sz="2000" dirty="0"/>
              <a:t> </a:t>
            </a:r>
            <a:r>
              <a:rPr lang="en-GB" sz="2000" dirty="0" err="1"/>
              <a:t>drene</a:t>
            </a:r>
            <a:r>
              <a:rPr lang="en-GB" sz="2000" dirty="0"/>
              <a:t> </a:t>
            </a:r>
            <a:r>
              <a:rPr lang="en-GB" sz="2000" dirty="0" err="1"/>
              <a:t>edildiğinde</a:t>
            </a:r>
            <a:r>
              <a:rPr lang="en-GB" sz="2000" dirty="0"/>
              <a:t> </a:t>
            </a:r>
            <a:r>
              <a:rPr lang="en-GB" sz="2000" dirty="0" err="1"/>
              <a:t>kirletici</a:t>
            </a:r>
            <a:r>
              <a:rPr lang="en-GB" sz="2000" dirty="0"/>
              <a:t> </a:t>
            </a:r>
            <a:r>
              <a:rPr lang="en-GB" sz="2000" dirty="0" err="1"/>
              <a:t>materyallerin</a:t>
            </a:r>
            <a:r>
              <a:rPr lang="en-GB" sz="2000" dirty="0"/>
              <a:t> </a:t>
            </a:r>
            <a:r>
              <a:rPr lang="en-GB" sz="2000" dirty="0" err="1"/>
              <a:t>kanallardan</a:t>
            </a:r>
            <a:r>
              <a:rPr lang="en-GB" sz="2000" dirty="0"/>
              <a:t> </a:t>
            </a:r>
            <a:r>
              <a:rPr lang="en-GB" sz="2000" dirty="0" err="1"/>
              <a:t>hızla</a:t>
            </a:r>
            <a:r>
              <a:rPr lang="en-GB" sz="2000" dirty="0"/>
              <a:t> </a:t>
            </a:r>
            <a:r>
              <a:rPr lang="en-GB" sz="2000" dirty="0" err="1"/>
              <a:t>geçme</a:t>
            </a:r>
            <a:r>
              <a:rPr lang="en-GB" sz="2000" dirty="0"/>
              <a:t> </a:t>
            </a:r>
            <a:r>
              <a:rPr lang="en-GB" sz="2000" dirty="0" err="1"/>
              <a:t>riskini</a:t>
            </a:r>
            <a:r>
              <a:rPr lang="en-GB" sz="2000" dirty="0"/>
              <a:t> </a:t>
            </a:r>
            <a:r>
              <a:rPr lang="en-GB" sz="2000" dirty="0" err="1"/>
              <a:t>azaltmak</a:t>
            </a:r>
            <a:r>
              <a:rPr lang="en-GB" sz="2000" dirty="0"/>
              <a:t> </a:t>
            </a:r>
            <a:r>
              <a:rPr lang="en-GB" sz="2000" dirty="0" err="1"/>
              <a:t>için</a:t>
            </a:r>
            <a:r>
              <a:rPr lang="en-GB" sz="2000" dirty="0"/>
              <a:t> on </a:t>
            </a:r>
            <a:r>
              <a:rPr lang="en-GB" sz="2000" dirty="0" err="1"/>
              <a:t>iki</a:t>
            </a:r>
            <a:r>
              <a:rPr lang="en-GB" sz="2000" dirty="0"/>
              <a:t> ay </a:t>
            </a:r>
            <a:r>
              <a:rPr lang="en-GB" sz="2000" dirty="0" err="1"/>
              <a:t>boyunca</a:t>
            </a:r>
            <a:r>
              <a:rPr lang="en-GB" sz="2000" dirty="0"/>
              <a:t> </a:t>
            </a:r>
            <a:r>
              <a:rPr lang="en-GB" sz="2000" dirty="0" err="1"/>
              <a:t>gübre</a:t>
            </a:r>
            <a:r>
              <a:rPr lang="en-GB" sz="2000" dirty="0"/>
              <a:t> </a:t>
            </a:r>
            <a:r>
              <a:rPr lang="en-GB" sz="2000" dirty="0" err="1"/>
              <a:t>uygulaması</a:t>
            </a:r>
            <a:r>
              <a:rPr lang="en-GB" sz="2000" dirty="0"/>
              <a:t> </a:t>
            </a:r>
            <a:r>
              <a:rPr lang="en-GB" sz="2000" dirty="0" err="1"/>
              <a:t>yapılmamalıdır</a:t>
            </a:r>
            <a:r>
              <a:rPr lang="en-GB" sz="2000" dirty="0"/>
              <a:t>. </a:t>
            </a:r>
          </a:p>
          <a:p>
            <a:pPr algn="just"/>
            <a:r>
              <a:rPr lang="en-GB" sz="2000" dirty="0" err="1"/>
              <a:t>Hayvansal</a:t>
            </a:r>
            <a:r>
              <a:rPr lang="en-GB" sz="2000" dirty="0"/>
              <a:t> </a:t>
            </a:r>
            <a:r>
              <a:rPr lang="en-GB" sz="2000" dirty="0" err="1"/>
              <a:t>ya</a:t>
            </a:r>
            <a:r>
              <a:rPr lang="en-GB" sz="2000" dirty="0"/>
              <a:t> da </a:t>
            </a:r>
            <a:r>
              <a:rPr lang="en-GB" sz="2000" dirty="0" err="1"/>
              <a:t>kimyasal</a:t>
            </a:r>
            <a:r>
              <a:rPr lang="en-GB" sz="2000" dirty="0"/>
              <a:t> </a:t>
            </a:r>
            <a:r>
              <a:rPr lang="en-GB" sz="2000" dirty="0" err="1"/>
              <a:t>gübreler</a:t>
            </a:r>
            <a:r>
              <a:rPr lang="en-GB" sz="2000" dirty="0"/>
              <a:t>, </a:t>
            </a:r>
            <a:r>
              <a:rPr lang="en-GB" sz="2000" dirty="0" err="1"/>
              <a:t>bir</a:t>
            </a:r>
            <a:r>
              <a:rPr lang="en-GB" sz="2000" dirty="0"/>
              <a:t> </a:t>
            </a:r>
            <a:r>
              <a:rPr lang="en-GB" sz="2000" dirty="0" err="1"/>
              <a:t>sonraki</a:t>
            </a:r>
            <a:r>
              <a:rPr lang="en-GB" sz="2000" dirty="0"/>
              <a:t> bitki </a:t>
            </a:r>
            <a:r>
              <a:rPr lang="en-GB" sz="2000" dirty="0" err="1"/>
              <a:t>ekilmeden</a:t>
            </a:r>
            <a:r>
              <a:rPr lang="en-GB" sz="2000" dirty="0"/>
              <a:t> </a:t>
            </a:r>
            <a:r>
              <a:rPr lang="en-GB" sz="2000" dirty="0" err="1"/>
              <a:t>önce</a:t>
            </a:r>
            <a:r>
              <a:rPr lang="en-GB" sz="2000" dirty="0"/>
              <a:t> </a:t>
            </a:r>
            <a:r>
              <a:rPr lang="en-GB" sz="2000" dirty="0" err="1"/>
              <a:t>anız</a:t>
            </a:r>
            <a:r>
              <a:rPr lang="en-GB" sz="2000" dirty="0"/>
              <a:t> </a:t>
            </a:r>
            <a:r>
              <a:rPr lang="en-GB" sz="2000" dirty="0" err="1"/>
              <a:t>yüzeyine</a:t>
            </a:r>
            <a:r>
              <a:rPr lang="en-GB" sz="2000" dirty="0"/>
              <a:t> </a:t>
            </a:r>
            <a:r>
              <a:rPr lang="en-GB" sz="2000" dirty="0" err="1"/>
              <a:t>ya</a:t>
            </a:r>
            <a:r>
              <a:rPr lang="en-GB" sz="2000" dirty="0"/>
              <a:t> da </a:t>
            </a:r>
            <a:r>
              <a:rPr lang="en-GB" sz="2000" dirty="0" err="1"/>
              <a:t>çıplak</a:t>
            </a:r>
            <a:r>
              <a:rPr lang="en-GB" sz="2000" dirty="0"/>
              <a:t> </a:t>
            </a:r>
            <a:r>
              <a:rPr lang="en-GB" sz="2000" dirty="0" err="1"/>
              <a:t>araziye</a:t>
            </a:r>
            <a:r>
              <a:rPr lang="en-GB" sz="2000" dirty="0"/>
              <a:t> </a:t>
            </a:r>
            <a:r>
              <a:rPr lang="en-GB" sz="2000" dirty="0" err="1"/>
              <a:t>uygulandığında</a:t>
            </a:r>
            <a:r>
              <a:rPr lang="en-GB" sz="2000" dirty="0"/>
              <a:t> </a:t>
            </a:r>
            <a:r>
              <a:rPr lang="en-GB" sz="2000" dirty="0" err="1"/>
              <a:t>gelen</a:t>
            </a:r>
            <a:r>
              <a:rPr lang="en-GB" sz="2000" dirty="0"/>
              <a:t> </a:t>
            </a:r>
            <a:r>
              <a:rPr lang="en-GB" sz="2000" dirty="0" err="1"/>
              <a:t>yağmurun</a:t>
            </a:r>
            <a:r>
              <a:rPr lang="en-GB" sz="2000" dirty="0"/>
              <a:t> </a:t>
            </a:r>
            <a:r>
              <a:rPr lang="en-GB" sz="2000" dirty="0" err="1"/>
              <a:t>yıkama</a:t>
            </a:r>
            <a:r>
              <a:rPr lang="en-GB" sz="2000" dirty="0"/>
              <a:t> </a:t>
            </a:r>
            <a:r>
              <a:rPr lang="en-GB" sz="2000" dirty="0" err="1"/>
              <a:t>riskini</a:t>
            </a:r>
            <a:r>
              <a:rPr lang="en-GB" sz="2000" dirty="0"/>
              <a:t> </a:t>
            </a:r>
            <a:r>
              <a:rPr lang="en-GB" sz="2000" dirty="0" err="1"/>
              <a:t>azaltmak</a:t>
            </a:r>
            <a:r>
              <a:rPr lang="en-GB" sz="2000" dirty="0"/>
              <a:t> </a:t>
            </a:r>
            <a:r>
              <a:rPr lang="en-GB" sz="2000" dirty="0" err="1"/>
              <a:t>için</a:t>
            </a:r>
            <a:r>
              <a:rPr lang="en-GB" sz="2000" dirty="0"/>
              <a:t>, </a:t>
            </a:r>
            <a:r>
              <a:rPr lang="en-GB" sz="2000" dirty="0" err="1"/>
              <a:t>gübre</a:t>
            </a:r>
            <a:r>
              <a:rPr lang="tr-TR" sz="2000" dirty="0"/>
              <a:t> </a:t>
            </a:r>
            <a:r>
              <a:rPr lang="en-GB" sz="2000" dirty="0" err="1"/>
              <a:t>uygulamasından</a:t>
            </a:r>
            <a:r>
              <a:rPr lang="en-GB" sz="2000" dirty="0"/>
              <a:t> </a:t>
            </a:r>
            <a:r>
              <a:rPr lang="en-GB" sz="2000" dirty="0" err="1"/>
              <a:t>hemen</a:t>
            </a:r>
            <a:r>
              <a:rPr lang="en-GB" sz="2000" dirty="0"/>
              <a:t> </a:t>
            </a:r>
            <a:r>
              <a:rPr lang="en-GB" sz="2000" dirty="0" err="1"/>
              <a:t>sonra</a:t>
            </a:r>
            <a:r>
              <a:rPr lang="en-GB" sz="2000" dirty="0"/>
              <a:t> </a:t>
            </a:r>
            <a:r>
              <a:rPr lang="en-GB" sz="2000" dirty="0" err="1"/>
              <a:t>toprağa</a:t>
            </a:r>
            <a:r>
              <a:rPr lang="en-GB" sz="2000" dirty="0"/>
              <a:t> </a:t>
            </a:r>
            <a:r>
              <a:rPr lang="en-GB" sz="2000" dirty="0" err="1"/>
              <a:t>karıştırılmalıdır</a:t>
            </a:r>
            <a:r>
              <a:rPr lang="en-GB" sz="2000" dirty="0"/>
              <a:t>.</a:t>
            </a:r>
          </a:p>
        </p:txBody>
      </p:sp>
    </p:spTree>
    <p:extLst>
      <p:ext uri="{BB962C8B-B14F-4D97-AF65-F5344CB8AC3E}">
        <p14:creationId xmlns:p14="http://schemas.microsoft.com/office/powerpoint/2010/main" val="28116981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3991</TotalTime>
  <Words>2193</Words>
  <Application>Microsoft Office PowerPoint</Application>
  <PresentationFormat>Geniş ekran</PresentationFormat>
  <Paragraphs>182</Paragraphs>
  <Slides>59</Slides>
  <Notes>0</Notes>
  <HiddenSlides>0</HiddenSlides>
  <MMClips>0</MMClips>
  <ScaleCrop>false</ScaleCrop>
  <HeadingPairs>
    <vt:vector size="6" baseType="variant">
      <vt:variant>
        <vt:lpstr>Kullanılan Yazı Tipleri</vt:lpstr>
      </vt:variant>
      <vt:variant>
        <vt:i4>12</vt:i4>
      </vt:variant>
      <vt:variant>
        <vt:lpstr>Tema</vt:lpstr>
      </vt:variant>
      <vt:variant>
        <vt:i4>1</vt:i4>
      </vt:variant>
      <vt:variant>
        <vt:lpstr>Slayt Başlıkları</vt:lpstr>
      </vt:variant>
      <vt:variant>
        <vt:i4>59</vt:i4>
      </vt:variant>
    </vt:vector>
  </HeadingPairs>
  <TitlesOfParts>
    <vt:vector size="72" baseType="lpstr">
      <vt:lpstr>MS PGothic</vt:lpstr>
      <vt:lpstr>Arial</vt:lpstr>
      <vt:lpstr>Avenir Black</vt:lpstr>
      <vt:lpstr>Avenir Light</vt:lpstr>
      <vt:lpstr>Calibri</vt:lpstr>
      <vt:lpstr>Cambria Math</vt:lpstr>
      <vt:lpstr>DinPro</vt:lpstr>
      <vt:lpstr>Geogrotesque-Bold</vt:lpstr>
      <vt:lpstr>Geogrotesque-Medium</vt:lpstr>
      <vt:lpstr>Geogrotesque-Regular</vt:lpstr>
      <vt:lpstr>Times New Roman</vt:lpstr>
      <vt:lpstr>Wingdings</vt:lpstr>
      <vt:lpstr>Office Theme</vt:lpstr>
      <vt:lpstr>PowerPoint Sunusu</vt:lpstr>
      <vt:lpstr>PowerPoint Sunusu</vt:lpstr>
      <vt:lpstr>PowerPoint Sunusu</vt:lpstr>
      <vt:lpstr>GÜBRE UYGULAMALARI</vt:lpstr>
      <vt:lpstr>GÜBRE UYGULAMALARI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Yataklık kullanılan sistemlerde, yataklık hacmi de eklenmelidir.  (0,5×WB×BHB×D)/BUW=BV BV:  Yataklık hacmi, m3  WB:  Hayvan başına günlük yataklık materyal miktarı, kg/BHB/gün BUW: Yataklık materyalin birim hacim ağırlığı, kg/m3 </vt:lpstr>
      <vt:lpstr>Katı atık depolama yapısı boyutları L : Depolama yapısının uzunluğu, m WV : Bir depolama süresinde oluşan toplam katı atık hacmi, m3 WI : Depolama yapısının genişliği, m H : Depolama yapısının yüksekliği, m L=WV/(WI×H)      WI=WV/(L×H)            H=WV/(L×WI)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Karıştırma işlemi için;</vt:lpstr>
      <vt:lpstr>PowerPoint Sunusu</vt:lpstr>
      <vt:lpstr>Önemli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gizem akgulgil</dc:creator>
  <cp:lastModifiedBy>Eylem.Polat</cp:lastModifiedBy>
  <cp:revision>108</cp:revision>
  <dcterms:created xsi:type="dcterms:W3CDTF">2019-08-01T13:31:46Z</dcterms:created>
  <dcterms:modified xsi:type="dcterms:W3CDTF">2023-06-02T07:37:19Z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lyLanguageRun">
    <vt:lpwstr>true</vt:lpwstr>
  </property>
</Properties>
</file>