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2">
  <p:sldMasterIdLst>
    <p:sldMasterId id="2147483648" r:id="rId1"/>
  </p:sldMasterIdLst>
  <p:sldIdLst>
    <p:sldId id="256" r:id="rId2"/>
    <p:sldId id="392" r:id="rId3"/>
    <p:sldId id="393" r:id="rId4"/>
    <p:sldId id="394" r:id="rId5"/>
    <p:sldId id="395" r:id="rId6"/>
    <p:sldId id="396" r:id="rId7"/>
    <p:sldId id="289" r:id="rId8"/>
    <p:sldId id="290" r:id="rId9"/>
    <p:sldId id="272" r:id="rId10"/>
    <p:sldId id="274" r:id="rId11"/>
    <p:sldId id="292" r:id="rId12"/>
    <p:sldId id="391" r:id="rId13"/>
    <p:sldId id="296" r:id="rId14"/>
    <p:sldId id="291" r:id="rId15"/>
    <p:sldId id="293" r:id="rId16"/>
    <p:sldId id="275" r:id="rId17"/>
    <p:sldId id="295" r:id="rId18"/>
    <p:sldId id="390" r:id="rId19"/>
    <p:sldId id="297" r:id="rId20"/>
    <p:sldId id="389" r:id="rId21"/>
    <p:sldId id="276" r:id="rId22"/>
    <p:sldId id="277" r:id="rId23"/>
    <p:sldId id="278" r:id="rId24"/>
    <p:sldId id="279" r:id="rId25"/>
    <p:sldId id="280" r:id="rId26"/>
    <p:sldId id="294" r:id="rId2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aweł Suśniak (PAW)" initials="PS(" lastIdx="1" clrIdx="0">
    <p:extLst>
      <p:ext uri="{19B8F6BF-5375-455C-9EA6-DF929625EA0E}">
        <p15:presenceInfo xmlns:p15="http://schemas.microsoft.com/office/powerpoint/2012/main" userId="S::PAW@NIRAS-IC.PL::736355bf-973a-499d-ac1a-6300c7e8cdff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07"/>
  </p:normalViewPr>
  <p:slideViewPr>
    <p:cSldViewPr snapToGrid="0" snapToObjects="1">
      <p:cViewPr varScale="1">
        <p:scale>
          <a:sx n="88" d="100"/>
          <a:sy n="88" d="100"/>
        </p:scale>
        <p:origin x="269" y="58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ctr">
              <a:defRPr/>
            </a:pPr>
            <a:r>
              <a:rPr lang="tr-TR" sz="4400" b="1" dirty="0">
                <a:solidFill>
                  <a:schemeClr val="bg1"/>
                </a:solidFill>
                <a:latin typeface="Arial" panose="020B0604020202020204" pitchFamily="34" charset="0"/>
              </a:rPr>
              <a:t>Metodolojisi Oluşturularak Suların Tarımsal Kirliliğe Karşı Suların Korunması Projesi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Click to edit Master subtitle style</a:t>
            </a:r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ABE536E-462F-7754-C55C-B7CE0C808BC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96000" y="6141342"/>
            <a:ext cx="10800000" cy="689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0746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97F02-C4DA-374C-BDD0-899B50B40B25}" type="datetimeFigureOut">
              <a:rPr lang="en-US" smtClean="0"/>
              <a:t>6/2/2023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BF92E-1F21-5049-8527-CC168C76B754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10665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97F02-C4DA-374C-BDD0-899B50B40B25}" type="datetimeFigureOut">
              <a:rPr lang="en-US" smtClean="0"/>
              <a:t>6/2/2023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BF92E-1F21-5049-8527-CC168C76B754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44541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97F02-C4DA-374C-BDD0-899B50B40B25}" type="datetimeFigureOut">
              <a:rPr lang="en-US" smtClean="0"/>
              <a:t>6/2/2023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BF92E-1F21-5049-8527-CC168C76B754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824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97F02-C4DA-374C-BDD0-899B50B40B25}" type="datetimeFigureOut">
              <a:rPr lang="en-US" smtClean="0"/>
              <a:t>6/2/2023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BF92E-1F21-5049-8527-CC168C76B754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7919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97F02-C4DA-374C-BDD0-899B50B40B25}" type="datetimeFigureOut">
              <a:rPr lang="en-US" smtClean="0"/>
              <a:t>6/2/2023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BF92E-1F21-5049-8527-CC168C76B754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58045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97F02-C4DA-374C-BDD0-899B50B40B25}" type="datetimeFigureOut">
              <a:rPr lang="en-US" smtClean="0"/>
              <a:t>6/2/2023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BF92E-1F21-5049-8527-CC168C76B754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83689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97F02-C4DA-374C-BDD0-899B50B40B25}" type="datetimeFigureOut">
              <a:rPr lang="en-US" smtClean="0"/>
              <a:t>6/2/2023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BF92E-1F21-5049-8527-CC168C76B754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7371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97F02-C4DA-374C-BDD0-899B50B40B25}" type="datetimeFigureOut">
              <a:rPr lang="en-US" smtClean="0"/>
              <a:t>6/2/2023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BF92E-1F21-5049-8527-CC168C76B754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26703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97F02-C4DA-374C-BDD0-899B50B40B25}" type="datetimeFigureOut">
              <a:rPr lang="en-US" smtClean="0"/>
              <a:t>6/2/2023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BF92E-1F21-5049-8527-CC168C76B754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8996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97F02-C4DA-374C-BDD0-899B50B40B25}" type="datetimeFigureOut">
              <a:rPr lang="en-US" smtClean="0"/>
              <a:t>6/2/2023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BF92E-1F21-5049-8527-CC168C76B754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92964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297F02-C4DA-374C-BDD0-899B50B40B25}" type="datetimeFigureOut">
              <a:rPr lang="en-US" smtClean="0"/>
              <a:t>6/2/2023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8BF92E-1F21-5049-8527-CC168C76B754}" type="slidenum">
              <a:rPr lang="en-US" smtClean="0"/>
              <a:t>‹Nr.›</a:t>
            </a:fld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DC07BB0-367C-4531-9828-27DCB5E936FD}"/>
              </a:ext>
            </a:extLst>
          </p:cNvPr>
          <p:cNvSpPr txBox="1"/>
          <p:nvPr userDrawn="1"/>
        </p:nvSpPr>
        <p:spPr>
          <a:xfrm>
            <a:off x="576000" y="1339308"/>
            <a:ext cx="11040000" cy="461665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tr-TR" sz="12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Nitrat Eylem Planları İçin İzleme ve Raporlama Metodolojisi Oluşturularak </a:t>
            </a:r>
            <a:br>
              <a:rPr lang="tr-TR" sz="12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</a:br>
            <a:r>
              <a:rPr lang="tr-TR" sz="12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Suların Tarımsal Kirliliğe Karşı Korunması Projesi</a:t>
            </a:r>
            <a:endParaRPr lang="en-GB" sz="1800"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D87E78A-454E-8C87-5E46-62441E9178F1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5039866" y="40944"/>
            <a:ext cx="2112268" cy="1182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9586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268362"/>
            <a:ext cx="12192000" cy="4255632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/>
              <a:cs typeface="Arial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38858" y="1806920"/>
            <a:ext cx="716400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tr-TR" sz="1600" b="1" dirty="0">
                <a:solidFill>
                  <a:schemeClr val="bg1"/>
                </a:solidFill>
                <a:latin typeface="Arial" panose="020B0604020202020204" pitchFamily="34" charset="0"/>
              </a:rPr>
              <a:t>Nitrat Eylem Planları İçin İzleme ve Raporlama Metodolojisi Oluşturularak Suların Tarımsal Kirliliğe Karşı Korunması Projesi</a:t>
            </a:r>
          </a:p>
          <a:p>
            <a:pPr algn="ctr"/>
            <a:endParaRPr lang="en-GB" sz="1600" b="1" dirty="0">
              <a:solidFill>
                <a:schemeClr val="bg1"/>
              </a:solidFill>
              <a:latin typeface="Arial"/>
              <a:cs typeface="Arial"/>
            </a:endParaRPr>
          </a:p>
          <a:p>
            <a:pPr algn="ctr"/>
            <a:r>
              <a:rPr lang="en-GB" sz="1400" b="1" dirty="0">
                <a:solidFill>
                  <a:schemeClr val="bg1"/>
                </a:solidFill>
                <a:latin typeface="Arial"/>
                <a:cs typeface="Arial"/>
              </a:rPr>
              <a:t>EuropeAid/140563/IH/SER/TR</a:t>
            </a:r>
          </a:p>
          <a:p>
            <a:endParaRPr lang="en-GB" sz="1600" b="1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24153" y="4517360"/>
            <a:ext cx="379341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1600" b="1" dirty="0">
                <a:solidFill>
                  <a:schemeClr val="bg1"/>
                </a:solidFill>
                <a:latin typeface="Arial" panose="020B0604020202020204" pitchFamily="34" charset="0"/>
              </a:rPr>
              <a:t>3-10 Haziran – Kızılcahamam, Ankara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E4F5689-B1EF-4853-9679-A8131335CE24}"/>
              </a:ext>
            </a:extLst>
          </p:cNvPr>
          <p:cNvSpPr txBox="1"/>
          <p:nvPr/>
        </p:nvSpPr>
        <p:spPr>
          <a:xfrm>
            <a:off x="862913" y="3342919"/>
            <a:ext cx="108786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chemeClr val="bg1"/>
                </a:solidFill>
                <a:latin typeface="Arial" panose="020B0604020202020204" pitchFamily="34" charset="0"/>
              </a:rPr>
              <a:t>Hayvansal Gübre Yönetimi ve </a:t>
            </a:r>
            <a:r>
              <a:rPr lang="tr-TR" sz="24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Uygulamaları</a:t>
            </a:r>
            <a:endParaRPr lang="tr-TR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1436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014F900-CA0F-A086-7FEF-42C502066AE5}"/>
              </a:ext>
            </a:extLst>
          </p:cNvPr>
          <p:cNvSpPr txBox="1"/>
          <p:nvPr/>
        </p:nvSpPr>
        <p:spPr>
          <a:xfrm>
            <a:off x="653432" y="2428812"/>
            <a:ext cx="609734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b="1" dirty="0">
                <a:solidFill>
                  <a:srgbClr val="002060"/>
                </a:solidFill>
              </a:rPr>
              <a:t>Büyükbaş Gübresi</a:t>
            </a:r>
            <a:r>
              <a:rPr lang="de-DE" b="1" dirty="0">
                <a:solidFill>
                  <a:srgbClr val="002060"/>
                </a:solidFill>
              </a:rPr>
              <a:t>;</a:t>
            </a:r>
          </a:p>
          <a:p>
            <a:r>
              <a:rPr lang="de-DE" b="1" dirty="0" err="1">
                <a:solidFill>
                  <a:srgbClr val="002060"/>
                </a:solidFill>
              </a:rPr>
              <a:t>İdrar</a:t>
            </a:r>
            <a:r>
              <a:rPr lang="tr-TR" b="1" dirty="0">
                <a:solidFill>
                  <a:srgbClr val="002060"/>
                </a:solidFill>
              </a:rPr>
              <a:t>  -  </a:t>
            </a:r>
            <a:r>
              <a:rPr lang="de-DE" b="1" dirty="0" err="1">
                <a:solidFill>
                  <a:srgbClr val="002060"/>
                </a:solidFill>
              </a:rPr>
              <a:t>Katı</a:t>
            </a:r>
            <a:r>
              <a:rPr lang="de-DE" b="1" dirty="0">
                <a:solidFill>
                  <a:srgbClr val="002060"/>
                </a:solidFill>
              </a:rPr>
              <a:t> </a:t>
            </a:r>
            <a:r>
              <a:rPr lang="de-DE" b="1" dirty="0" err="1">
                <a:solidFill>
                  <a:srgbClr val="002060"/>
                </a:solidFill>
              </a:rPr>
              <a:t>Dışkı</a:t>
            </a:r>
            <a:r>
              <a:rPr lang="tr-TR" b="1" dirty="0">
                <a:solidFill>
                  <a:srgbClr val="002060"/>
                </a:solidFill>
              </a:rPr>
              <a:t>  -  Y</a:t>
            </a:r>
            <a:r>
              <a:rPr lang="de-DE" b="1" dirty="0" err="1">
                <a:solidFill>
                  <a:srgbClr val="002060"/>
                </a:solidFill>
              </a:rPr>
              <a:t>ataklık</a:t>
            </a:r>
            <a:r>
              <a:rPr lang="de-DE" b="1" dirty="0">
                <a:solidFill>
                  <a:srgbClr val="002060"/>
                </a:solidFill>
              </a:rPr>
              <a:t> </a:t>
            </a:r>
            <a:r>
              <a:rPr lang="de-DE" b="1" dirty="0" err="1">
                <a:solidFill>
                  <a:srgbClr val="002060"/>
                </a:solidFill>
              </a:rPr>
              <a:t>Materyalleri</a:t>
            </a:r>
            <a:r>
              <a:rPr lang="de-DE" b="1" dirty="0">
                <a:solidFill>
                  <a:srgbClr val="002060"/>
                </a:solidFill>
              </a:rPr>
              <a:t> </a:t>
            </a:r>
            <a:r>
              <a:rPr lang="de-DE" b="1" dirty="0" err="1">
                <a:solidFill>
                  <a:srgbClr val="002060"/>
                </a:solidFill>
              </a:rPr>
              <a:t>içerir</a:t>
            </a:r>
            <a:endParaRPr lang="tr-TR" b="1" dirty="0">
              <a:solidFill>
                <a:srgbClr val="00206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b="1" dirty="0">
              <a:solidFill>
                <a:srgbClr val="002060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3191205-2175-1FDD-E4B9-04FEDB8277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443" y="3255039"/>
            <a:ext cx="11116134" cy="336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7607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223" y="4447569"/>
            <a:ext cx="19800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Kick-off Meeting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D7414BC-68EB-B6D5-08ED-5519397EE067}"/>
              </a:ext>
            </a:extLst>
          </p:cNvPr>
          <p:cNvSpPr txBox="1"/>
          <p:nvPr/>
        </p:nvSpPr>
        <p:spPr>
          <a:xfrm>
            <a:off x="2660786" y="6422804"/>
            <a:ext cx="1814526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1600" b="1" dirty="0">
                <a:solidFill>
                  <a:srgbClr val="C00000"/>
                </a:solidFill>
              </a:rPr>
              <a:t>Azot Eksikliği</a:t>
            </a:r>
            <a:endParaRPr lang="de-DE" sz="1600" b="1" dirty="0">
              <a:solidFill>
                <a:srgbClr val="C0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655B596-3CA6-515B-4604-F06F280340D6}"/>
              </a:ext>
            </a:extLst>
          </p:cNvPr>
          <p:cNvSpPr txBox="1"/>
          <p:nvPr/>
        </p:nvSpPr>
        <p:spPr>
          <a:xfrm>
            <a:off x="5367548" y="6439627"/>
            <a:ext cx="1814526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1600" b="1" dirty="0">
                <a:solidFill>
                  <a:srgbClr val="C00000"/>
                </a:solidFill>
              </a:rPr>
              <a:t>Azot Eksikliği</a:t>
            </a:r>
            <a:endParaRPr lang="de-DE" sz="1600" b="1" dirty="0">
              <a:solidFill>
                <a:srgbClr val="C0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FB653C2-D05D-E879-3D4A-2DAD06592F84}"/>
              </a:ext>
            </a:extLst>
          </p:cNvPr>
          <p:cNvSpPr txBox="1"/>
          <p:nvPr/>
        </p:nvSpPr>
        <p:spPr>
          <a:xfrm>
            <a:off x="8074310" y="6439627"/>
            <a:ext cx="1814526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1600" b="1" dirty="0">
                <a:solidFill>
                  <a:srgbClr val="C00000"/>
                </a:solidFill>
              </a:rPr>
              <a:t>Azot Eksikliği</a:t>
            </a:r>
            <a:endParaRPr lang="de-DE" sz="1600" b="1" dirty="0">
              <a:solidFill>
                <a:srgbClr val="C00000"/>
              </a:solidFill>
            </a:endParaRP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4370" y="1994263"/>
            <a:ext cx="4139879" cy="3890828"/>
          </a:xfrm>
          <a:prstGeom prst="rect">
            <a:avLst/>
          </a:prstGeom>
        </p:spPr>
      </p:pic>
      <p:sp>
        <p:nvSpPr>
          <p:cNvPr id="4" name="Textfeld 3"/>
          <p:cNvSpPr txBox="1"/>
          <p:nvPr/>
        </p:nvSpPr>
        <p:spPr>
          <a:xfrm>
            <a:off x="1132114" y="3178629"/>
            <a:ext cx="35269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tr-TR" dirty="0" smtClean="0"/>
              <a:t>Türkiye’de organik gübre yönetiminin önemi yeterince anlaşılamamakta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47419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223" y="4447569"/>
            <a:ext cx="19800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Kick-off Meeting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D7414BC-68EB-B6D5-08ED-5519397EE067}"/>
              </a:ext>
            </a:extLst>
          </p:cNvPr>
          <p:cNvSpPr txBox="1"/>
          <p:nvPr/>
        </p:nvSpPr>
        <p:spPr>
          <a:xfrm>
            <a:off x="2660786" y="6422804"/>
            <a:ext cx="1814526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1600" b="1" dirty="0">
                <a:solidFill>
                  <a:srgbClr val="C00000"/>
                </a:solidFill>
              </a:rPr>
              <a:t>Azot Eksikliği</a:t>
            </a:r>
            <a:endParaRPr lang="de-DE" sz="1600" b="1" dirty="0">
              <a:solidFill>
                <a:srgbClr val="C0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655B596-3CA6-515B-4604-F06F280340D6}"/>
              </a:ext>
            </a:extLst>
          </p:cNvPr>
          <p:cNvSpPr txBox="1"/>
          <p:nvPr/>
        </p:nvSpPr>
        <p:spPr>
          <a:xfrm>
            <a:off x="5367548" y="6439627"/>
            <a:ext cx="1814526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1600" b="1" dirty="0">
                <a:solidFill>
                  <a:srgbClr val="C00000"/>
                </a:solidFill>
              </a:rPr>
              <a:t>Azot Eksikliği</a:t>
            </a:r>
            <a:endParaRPr lang="de-DE" sz="1600" b="1" dirty="0">
              <a:solidFill>
                <a:srgbClr val="C0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FB653C2-D05D-E879-3D4A-2DAD06592F84}"/>
              </a:ext>
            </a:extLst>
          </p:cNvPr>
          <p:cNvSpPr txBox="1"/>
          <p:nvPr/>
        </p:nvSpPr>
        <p:spPr>
          <a:xfrm>
            <a:off x="8074310" y="6439627"/>
            <a:ext cx="1814526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1600" b="1" dirty="0">
                <a:solidFill>
                  <a:srgbClr val="C00000"/>
                </a:solidFill>
              </a:rPr>
              <a:t>Azot Eksikliği</a:t>
            </a:r>
            <a:endParaRPr lang="de-DE" sz="1600" b="1" dirty="0">
              <a:solidFill>
                <a:srgbClr val="C0000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B7C8CD4-EB32-1E4A-EC9A-2052426CAF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5500" y="1912278"/>
            <a:ext cx="5558115" cy="4209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0504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D3A207E-1C85-8EC2-791E-AEEA24261C7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9DE60F3-CF1F-6BCA-E667-C19ACD26C2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0855" y="27285"/>
            <a:ext cx="3842278" cy="683071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4AE5894-C6E1-D904-C00D-F75697D457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03132" y="1949175"/>
            <a:ext cx="8288867" cy="4908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8126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223" y="4447569"/>
            <a:ext cx="19800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Kick-off Meeting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D7414BC-68EB-B6D5-08ED-5519397EE067}"/>
              </a:ext>
            </a:extLst>
          </p:cNvPr>
          <p:cNvSpPr txBox="1"/>
          <p:nvPr/>
        </p:nvSpPr>
        <p:spPr>
          <a:xfrm>
            <a:off x="2660786" y="6422804"/>
            <a:ext cx="1814526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1600" b="1" dirty="0">
                <a:solidFill>
                  <a:srgbClr val="C00000"/>
                </a:solidFill>
              </a:rPr>
              <a:t>Azot Eksikliği</a:t>
            </a:r>
            <a:endParaRPr lang="de-DE" sz="1600" b="1" dirty="0">
              <a:solidFill>
                <a:srgbClr val="C0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655B596-3CA6-515B-4604-F06F280340D6}"/>
              </a:ext>
            </a:extLst>
          </p:cNvPr>
          <p:cNvSpPr txBox="1"/>
          <p:nvPr/>
        </p:nvSpPr>
        <p:spPr>
          <a:xfrm>
            <a:off x="5367548" y="6439627"/>
            <a:ext cx="1814526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1600" b="1" dirty="0">
                <a:solidFill>
                  <a:srgbClr val="C00000"/>
                </a:solidFill>
              </a:rPr>
              <a:t>Azot Eksikliği</a:t>
            </a:r>
            <a:endParaRPr lang="de-DE" sz="1600" b="1" dirty="0">
              <a:solidFill>
                <a:srgbClr val="C0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FB653C2-D05D-E879-3D4A-2DAD06592F84}"/>
              </a:ext>
            </a:extLst>
          </p:cNvPr>
          <p:cNvSpPr txBox="1"/>
          <p:nvPr/>
        </p:nvSpPr>
        <p:spPr>
          <a:xfrm>
            <a:off x="8074310" y="6439627"/>
            <a:ext cx="1814526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1600" b="1" dirty="0">
                <a:solidFill>
                  <a:srgbClr val="C00000"/>
                </a:solidFill>
              </a:rPr>
              <a:t>Azot Eksikliği</a:t>
            </a:r>
            <a:endParaRPr lang="de-DE" sz="1600" b="1" dirty="0">
              <a:solidFill>
                <a:srgbClr val="C00000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8A3F5AC-D782-E914-24B7-AA6B4B0EF6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3133" y="1818615"/>
            <a:ext cx="5882910" cy="4370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48534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223" y="4447569"/>
            <a:ext cx="19800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Kick-off Meeting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D7414BC-68EB-B6D5-08ED-5519397EE067}"/>
              </a:ext>
            </a:extLst>
          </p:cNvPr>
          <p:cNvSpPr txBox="1"/>
          <p:nvPr/>
        </p:nvSpPr>
        <p:spPr>
          <a:xfrm>
            <a:off x="2660786" y="6422804"/>
            <a:ext cx="1814526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1600" b="1" dirty="0">
                <a:solidFill>
                  <a:srgbClr val="C00000"/>
                </a:solidFill>
              </a:rPr>
              <a:t>Azot Eksikliği</a:t>
            </a:r>
            <a:endParaRPr lang="de-DE" sz="1600" b="1" dirty="0">
              <a:solidFill>
                <a:srgbClr val="C0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655B596-3CA6-515B-4604-F06F280340D6}"/>
              </a:ext>
            </a:extLst>
          </p:cNvPr>
          <p:cNvSpPr txBox="1"/>
          <p:nvPr/>
        </p:nvSpPr>
        <p:spPr>
          <a:xfrm>
            <a:off x="5367548" y="6439627"/>
            <a:ext cx="1814526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1600" b="1" dirty="0">
                <a:solidFill>
                  <a:srgbClr val="C00000"/>
                </a:solidFill>
              </a:rPr>
              <a:t>Azot Eksikliği</a:t>
            </a:r>
            <a:endParaRPr lang="de-DE" sz="1600" b="1" dirty="0">
              <a:solidFill>
                <a:srgbClr val="C0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FB653C2-D05D-E879-3D4A-2DAD06592F84}"/>
              </a:ext>
            </a:extLst>
          </p:cNvPr>
          <p:cNvSpPr txBox="1"/>
          <p:nvPr/>
        </p:nvSpPr>
        <p:spPr>
          <a:xfrm>
            <a:off x="8074310" y="6439627"/>
            <a:ext cx="1814526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1600" b="1" dirty="0">
                <a:solidFill>
                  <a:srgbClr val="C00000"/>
                </a:solidFill>
              </a:rPr>
              <a:t>Azot Eksikliği</a:t>
            </a:r>
            <a:endParaRPr lang="de-DE" sz="1600" b="1" dirty="0">
              <a:solidFill>
                <a:srgbClr val="C0000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E37CAB4-2F81-3631-3F69-ADA47AFE6B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5900" y="1808166"/>
            <a:ext cx="5774026" cy="4248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7809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014F900-CA0F-A086-7FEF-42C502066AE5}"/>
              </a:ext>
            </a:extLst>
          </p:cNvPr>
          <p:cNvSpPr txBox="1"/>
          <p:nvPr/>
        </p:nvSpPr>
        <p:spPr>
          <a:xfrm>
            <a:off x="491591" y="1784733"/>
            <a:ext cx="609734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b="1" dirty="0">
                <a:solidFill>
                  <a:srgbClr val="002060"/>
                </a:solidFill>
              </a:rPr>
              <a:t>Yanlış Uygulanırsa Besin Değerini Kaybeder</a:t>
            </a:r>
          </a:p>
          <a:p>
            <a:r>
              <a:rPr lang="tr-TR" b="1" dirty="0">
                <a:solidFill>
                  <a:srgbClr val="002060"/>
                </a:solidFill>
              </a:rPr>
              <a:t>Çevreye ve iklime zarar verebilir</a:t>
            </a:r>
            <a:endParaRPr lang="de-DE" b="1" dirty="0">
              <a:solidFill>
                <a:srgbClr val="002060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15C577E-8DDB-6C19-7515-CA902DDEBBD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/>
          <a:srcRect l="9343" b="8409"/>
          <a:stretch/>
        </p:blipFill>
        <p:spPr bwMode="auto">
          <a:xfrm>
            <a:off x="1735532" y="2375891"/>
            <a:ext cx="5380294" cy="3672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>
            <a:extLst>
              <a:ext uri="{FF2B5EF4-FFF2-40B4-BE49-F238E27FC236}">
                <a16:creationId xmlns:a16="http://schemas.microsoft.com/office/drawing/2014/main" id="{CC1E83C8-141F-5172-CDA9-434CB12CC2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96172" y="3352142"/>
            <a:ext cx="2699792" cy="1514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>
            <a:extLst>
              <a:ext uri="{FF2B5EF4-FFF2-40B4-BE49-F238E27FC236}">
                <a16:creationId xmlns:a16="http://schemas.microsoft.com/office/drawing/2014/main" id="{72B00CFB-A5B9-20F7-E9E1-E442ED1F1D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96172" y="2006559"/>
            <a:ext cx="2699792" cy="1345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22 Metin kutusu">
            <a:extLst>
              <a:ext uri="{FF2B5EF4-FFF2-40B4-BE49-F238E27FC236}">
                <a16:creationId xmlns:a16="http://schemas.microsoft.com/office/drawing/2014/main" id="{A47EC846-BC01-38BA-9564-48F29C53D85C}"/>
              </a:ext>
            </a:extLst>
          </p:cNvPr>
          <p:cNvSpPr txBox="1"/>
          <p:nvPr/>
        </p:nvSpPr>
        <p:spPr>
          <a:xfrm rot="16200000">
            <a:off x="6470" y="3879637"/>
            <a:ext cx="2808313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b="1" dirty="0"/>
              <a:t>Amonyak Emisyonu</a:t>
            </a:r>
            <a:r>
              <a:rPr lang="de-DE" b="1" dirty="0"/>
              <a:t> </a:t>
            </a:r>
          </a:p>
          <a:p>
            <a:pPr algn="ctr"/>
            <a:r>
              <a:rPr lang="de-DE" b="1" dirty="0"/>
              <a:t>(%)</a:t>
            </a:r>
            <a:endParaRPr lang="tr-TR" b="1" dirty="0"/>
          </a:p>
        </p:txBody>
      </p:sp>
      <p:sp>
        <p:nvSpPr>
          <p:cNvPr id="8" name="25 Metin kutusu">
            <a:extLst>
              <a:ext uri="{FF2B5EF4-FFF2-40B4-BE49-F238E27FC236}">
                <a16:creationId xmlns:a16="http://schemas.microsoft.com/office/drawing/2014/main" id="{24732522-7F90-0A4C-E6EA-B47B675C325F}"/>
              </a:ext>
            </a:extLst>
          </p:cNvPr>
          <p:cNvSpPr txBox="1"/>
          <p:nvPr/>
        </p:nvSpPr>
        <p:spPr>
          <a:xfrm>
            <a:off x="2311596" y="6039007"/>
            <a:ext cx="417646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b="1" dirty="0"/>
              <a:t>Uygulama Sonrası Geçen Gün Sayısı</a:t>
            </a:r>
          </a:p>
        </p:txBody>
      </p:sp>
      <p:sp>
        <p:nvSpPr>
          <p:cNvPr id="9" name="26 Dikdörtgen">
            <a:extLst>
              <a:ext uri="{FF2B5EF4-FFF2-40B4-BE49-F238E27FC236}">
                <a16:creationId xmlns:a16="http://schemas.microsoft.com/office/drawing/2014/main" id="{D3D9AED9-6C4F-3CD3-49AD-9EDC6CEC7479}"/>
              </a:ext>
            </a:extLst>
          </p:cNvPr>
          <p:cNvSpPr/>
          <p:nvPr/>
        </p:nvSpPr>
        <p:spPr>
          <a:xfrm>
            <a:off x="5309669" y="4022783"/>
            <a:ext cx="18911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/>
              <a:t>Karıştırılan</a:t>
            </a:r>
            <a:r>
              <a:rPr lang="de-DE" b="1" dirty="0"/>
              <a:t> – 5 cm</a:t>
            </a:r>
            <a:endParaRPr lang="tr-TR" b="1" dirty="0"/>
          </a:p>
        </p:txBody>
      </p:sp>
      <p:sp>
        <p:nvSpPr>
          <p:cNvPr id="10" name="27 Dikdörtgen">
            <a:extLst>
              <a:ext uri="{FF2B5EF4-FFF2-40B4-BE49-F238E27FC236}">
                <a16:creationId xmlns:a16="http://schemas.microsoft.com/office/drawing/2014/main" id="{DCA35512-1F5B-F5A9-218D-A37465374FB6}"/>
              </a:ext>
            </a:extLst>
          </p:cNvPr>
          <p:cNvSpPr/>
          <p:nvPr/>
        </p:nvSpPr>
        <p:spPr>
          <a:xfrm>
            <a:off x="5309669" y="5165619"/>
            <a:ext cx="20081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/>
              <a:t>Karıştırılan</a:t>
            </a:r>
            <a:r>
              <a:rPr lang="de-DE" b="1" dirty="0"/>
              <a:t> – 15 cm</a:t>
            </a:r>
            <a:endParaRPr lang="tr-TR" b="1" dirty="0"/>
          </a:p>
        </p:txBody>
      </p:sp>
      <p:sp>
        <p:nvSpPr>
          <p:cNvPr id="11" name="28 Dikdörtgen">
            <a:extLst>
              <a:ext uri="{FF2B5EF4-FFF2-40B4-BE49-F238E27FC236}">
                <a16:creationId xmlns:a16="http://schemas.microsoft.com/office/drawing/2014/main" id="{70B81F50-B6F8-2414-62D1-F6A12EEF07FA}"/>
              </a:ext>
            </a:extLst>
          </p:cNvPr>
          <p:cNvSpPr/>
          <p:nvPr/>
        </p:nvSpPr>
        <p:spPr>
          <a:xfrm>
            <a:off x="5093645" y="2798647"/>
            <a:ext cx="16728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/>
              <a:t>Yüzeye Serpilen</a:t>
            </a:r>
          </a:p>
        </p:txBody>
      </p:sp>
      <p:sp>
        <p:nvSpPr>
          <p:cNvPr id="12" name="24 Metin kutusu">
            <a:extLst>
              <a:ext uri="{FF2B5EF4-FFF2-40B4-BE49-F238E27FC236}">
                <a16:creationId xmlns:a16="http://schemas.microsoft.com/office/drawing/2014/main" id="{141B32A2-C870-C519-A115-4F13D2A6167F}"/>
              </a:ext>
            </a:extLst>
          </p:cNvPr>
          <p:cNvSpPr txBox="1"/>
          <p:nvPr/>
        </p:nvSpPr>
        <p:spPr>
          <a:xfrm>
            <a:off x="9698977" y="6332748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/>
              <a:t>Nyord</a:t>
            </a:r>
            <a:r>
              <a:rPr lang="de-DE" dirty="0"/>
              <a:t> et al., 2012</a:t>
            </a:r>
            <a:endParaRPr lang="tr-TR" dirty="0"/>
          </a:p>
        </p:txBody>
      </p:sp>
      <p:pic>
        <p:nvPicPr>
          <p:cNvPr id="13" name="Grafik 1">
            <a:extLst>
              <a:ext uri="{FF2B5EF4-FFF2-40B4-BE49-F238E27FC236}">
                <a16:creationId xmlns:a16="http://schemas.microsoft.com/office/drawing/2014/main" id="{413EE801-4F86-EF98-D14E-0D0591A94E4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95388" y="4867134"/>
            <a:ext cx="2700576" cy="1345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301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1963" y="1893914"/>
            <a:ext cx="8888738" cy="4602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23153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EF51F2A3-0086-3698-28E0-7436EC0CF1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0370" y="1802036"/>
            <a:ext cx="6527329" cy="4946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690073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AutoShape 8"/>
          <p:cNvSpPr>
            <a:spLocks noChangeArrowheads="1"/>
          </p:cNvSpPr>
          <p:nvPr/>
        </p:nvSpPr>
        <p:spPr bwMode="auto">
          <a:xfrm>
            <a:off x="3788296" y="1053707"/>
            <a:ext cx="3243808" cy="304800"/>
          </a:xfrm>
          <a:prstGeom prst="bracketPair">
            <a:avLst>
              <a:gd name="adj" fmla="val 16667"/>
            </a:avLst>
          </a:prstGeom>
          <a:solidFill>
            <a:srgbClr val="800000"/>
          </a:solidFill>
          <a:ln w="9525">
            <a:solidFill>
              <a:srgbClr val="FFFF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de-DE" sz="1400" i="1" dirty="0" err="1">
                <a:solidFill>
                  <a:srgbClr val="FFFF66"/>
                </a:solidFill>
                <a:latin typeface="Comic Sans MS" pitchFamily="66" charset="0"/>
              </a:rPr>
              <a:t>How</a:t>
            </a:r>
            <a:r>
              <a:rPr lang="de-DE" sz="1400" i="1" dirty="0">
                <a:solidFill>
                  <a:srgbClr val="FFFF66"/>
                </a:solidFill>
                <a:latin typeface="Comic Sans MS" pitchFamily="66" charset="0"/>
              </a:rPr>
              <a:t> can </a:t>
            </a:r>
            <a:r>
              <a:rPr lang="de-DE" sz="1400" i="1" dirty="0" err="1">
                <a:solidFill>
                  <a:srgbClr val="FFFF66"/>
                </a:solidFill>
                <a:latin typeface="Comic Sans MS" pitchFamily="66" charset="0"/>
              </a:rPr>
              <a:t>we</a:t>
            </a:r>
            <a:r>
              <a:rPr lang="de-DE" sz="1400" i="1" dirty="0">
                <a:solidFill>
                  <a:srgbClr val="FFFF66"/>
                </a:solidFill>
                <a:latin typeface="Comic Sans MS" pitchFamily="66" charset="0"/>
              </a:rPr>
              <a:t> </a:t>
            </a:r>
            <a:r>
              <a:rPr lang="de-DE" sz="1400" i="1" dirty="0" err="1">
                <a:solidFill>
                  <a:srgbClr val="FFFF66"/>
                </a:solidFill>
                <a:latin typeface="Comic Sans MS" pitchFamily="66" charset="0"/>
              </a:rPr>
              <a:t>reduce</a:t>
            </a:r>
            <a:r>
              <a:rPr lang="de-DE" sz="1400" i="1" dirty="0">
                <a:solidFill>
                  <a:srgbClr val="FFFF66"/>
                </a:solidFill>
                <a:latin typeface="Comic Sans MS" pitchFamily="66" charset="0"/>
              </a:rPr>
              <a:t> N</a:t>
            </a:r>
            <a:r>
              <a:rPr lang="de-DE" sz="1400" i="1" baseline="-25000" dirty="0">
                <a:solidFill>
                  <a:srgbClr val="FFFF66"/>
                </a:solidFill>
                <a:latin typeface="Comic Sans MS" pitchFamily="66" charset="0"/>
              </a:rPr>
              <a:t>2</a:t>
            </a:r>
            <a:r>
              <a:rPr lang="de-DE" sz="1400" i="1" dirty="0">
                <a:solidFill>
                  <a:srgbClr val="FFFF66"/>
                </a:solidFill>
                <a:latin typeface="Comic Sans MS" pitchFamily="66" charset="0"/>
              </a:rPr>
              <a:t>O </a:t>
            </a:r>
            <a:r>
              <a:rPr lang="de-DE" sz="1400" i="1" dirty="0" err="1">
                <a:solidFill>
                  <a:srgbClr val="FFFF66"/>
                </a:solidFill>
                <a:latin typeface="Comic Sans MS" pitchFamily="66" charset="0"/>
              </a:rPr>
              <a:t>emissions</a:t>
            </a:r>
            <a:r>
              <a:rPr lang="de-DE" sz="1400" i="1" dirty="0">
                <a:solidFill>
                  <a:srgbClr val="FFFF66"/>
                </a:solidFill>
                <a:latin typeface="Comic Sans MS" pitchFamily="66" charset="0"/>
              </a:rPr>
              <a:t>?</a:t>
            </a:r>
            <a:endParaRPr lang="en-US" sz="1400" i="1" dirty="0">
              <a:solidFill>
                <a:srgbClr val="FFFF66"/>
              </a:solidFill>
              <a:latin typeface="Comic Sans MS" pitchFamily="66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3993" y="2551422"/>
            <a:ext cx="4045990" cy="2875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" name="Rectangle 2"/>
          <p:cNvSpPr>
            <a:spLocks noChangeArrowheads="1"/>
          </p:cNvSpPr>
          <p:nvPr/>
        </p:nvSpPr>
        <p:spPr bwMode="auto">
          <a:xfrm>
            <a:off x="1495801" y="-27384"/>
            <a:ext cx="9180512" cy="990600"/>
          </a:xfrm>
          <a:prstGeom prst="rect">
            <a:avLst/>
          </a:prstGeom>
          <a:solidFill>
            <a:srgbClr val="1F497D">
              <a:lumMod val="50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pPr defTabSz="914400">
              <a:defRPr/>
            </a:pPr>
            <a:endParaRPr lang="en-US" kern="0">
              <a:solidFill>
                <a:sysClr val="windowText" lastClr="000000"/>
              </a:solidFill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>
          <a:xfrm>
            <a:off x="8138864" y="6309321"/>
            <a:ext cx="2133600" cy="365125"/>
          </a:xfrm>
        </p:spPr>
        <p:txBody>
          <a:bodyPr/>
          <a:lstStyle/>
          <a:p>
            <a:fld id="{7B2F31C4-0460-4DF0-BDA5-0F3AB98C214B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17" name="Title 1"/>
          <p:cNvSpPr txBox="1">
            <a:spLocks/>
          </p:cNvSpPr>
          <p:nvPr/>
        </p:nvSpPr>
        <p:spPr>
          <a:xfrm>
            <a:off x="2201614" y="134592"/>
            <a:ext cx="8070850" cy="846137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algn="ctr" defTabSz="914400">
              <a:spcBef>
                <a:spcPct val="0"/>
              </a:spcBef>
              <a:defRPr/>
            </a:pPr>
            <a:r>
              <a:rPr lang="en-US" sz="3200" b="1" dirty="0">
                <a:solidFill>
                  <a:schemeClr val="bg1"/>
                </a:solidFill>
                <a:latin typeface="Calibri" pitchFamily="34" charset="0"/>
                <a:ea typeface="+mj-ea"/>
                <a:cs typeface="+mj-cs"/>
              </a:rPr>
              <a:t>Cumulative N</a:t>
            </a:r>
            <a:r>
              <a:rPr lang="en-US" sz="3200" b="1" baseline="-25000" dirty="0">
                <a:solidFill>
                  <a:schemeClr val="bg1"/>
                </a:solidFill>
                <a:latin typeface="Calibri" pitchFamily="34" charset="0"/>
                <a:ea typeface="+mj-ea"/>
                <a:cs typeface="+mj-cs"/>
              </a:rPr>
              <a:t>2</a:t>
            </a:r>
            <a:r>
              <a:rPr lang="en-US" sz="3200" b="1" dirty="0">
                <a:solidFill>
                  <a:schemeClr val="bg1"/>
                </a:solidFill>
                <a:latin typeface="Calibri" pitchFamily="34" charset="0"/>
                <a:ea typeface="+mj-ea"/>
                <a:cs typeface="+mj-cs"/>
              </a:rPr>
              <a:t>O emission </a:t>
            </a:r>
            <a:endParaRPr lang="en-US" sz="2100" b="1" dirty="0">
              <a:solidFill>
                <a:schemeClr val="bg1"/>
              </a:solidFill>
              <a:latin typeface="Calibri" pitchFamily="34" charset="0"/>
              <a:ea typeface="+mj-ea"/>
              <a:cs typeface="+mj-cs"/>
            </a:endParaRPr>
          </a:p>
          <a:p>
            <a:pPr algn="ctr" defTabSz="914400">
              <a:spcBef>
                <a:spcPct val="0"/>
              </a:spcBef>
              <a:defRPr/>
            </a:pPr>
            <a:r>
              <a:rPr lang="de-DE" sz="2600" b="1" dirty="0" err="1">
                <a:solidFill>
                  <a:schemeClr val="bg1"/>
                </a:solidFill>
                <a:latin typeface="Calibri" pitchFamily="34" charset="0"/>
                <a:ea typeface="+mj-ea"/>
                <a:cs typeface="+mj-cs"/>
              </a:rPr>
              <a:t>loamy</a:t>
            </a:r>
            <a:r>
              <a:rPr lang="de-DE" sz="2600" b="1" dirty="0">
                <a:solidFill>
                  <a:schemeClr val="bg1"/>
                </a:solidFill>
                <a:latin typeface="Calibri" pitchFamily="34" charset="0"/>
                <a:ea typeface="+mj-ea"/>
                <a:cs typeface="+mj-cs"/>
              </a:rPr>
              <a:t> </a:t>
            </a:r>
            <a:r>
              <a:rPr lang="de-DE" sz="2600" b="1" dirty="0" err="1">
                <a:solidFill>
                  <a:schemeClr val="bg1"/>
                </a:solidFill>
                <a:latin typeface="Calibri" pitchFamily="34" charset="0"/>
                <a:ea typeface="+mj-ea"/>
                <a:cs typeface="+mj-cs"/>
              </a:rPr>
              <a:t>soil-very</a:t>
            </a:r>
            <a:r>
              <a:rPr lang="de-DE" sz="2600" b="1" dirty="0">
                <a:solidFill>
                  <a:schemeClr val="bg1"/>
                </a:solidFill>
                <a:latin typeface="Calibri" pitchFamily="34" charset="0"/>
                <a:ea typeface="+mj-ea"/>
                <a:cs typeface="+mj-cs"/>
              </a:rPr>
              <a:t> </a:t>
            </a:r>
            <a:r>
              <a:rPr lang="de-DE" sz="2600" b="1" dirty="0" err="1">
                <a:solidFill>
                  <a:schemeClr val="bg1"/>
                </a:solidFill>
                <a:latin typeface="Calibri" pitchFamily="34" charset="0"/>
                <a:ea typeface="+mj-ea"/>
                <a:cs typeface="+mj-cs"/>
              </a:rPr>
              <a:t>wet</a:t>
            </a:r>
            <a:r>
              <a:rPr lang="de-DE" sz="2600" b="1" dirty="0">
                <a:solidFill>
                  <a:schemeClr val="bg1"/>
                </a:solidFill>
                <a:latin typeface="Calibri" pitchFamily="34" charset="0"/>
                <a:ea typeface="+mj-ea"/>
                <a:cs typeface="+mj-cs"/>
              </a:rPr>
              <a:t> </a:t>
            </a:r>
            <a:r>
              <a:rPr lang="de-DE" sz="2600" b="1" dirty="0" err="1">
                <a:solidFill>
                  <a:schemeClr val="bg1"/>
                </a:solidFill>
                <a:latin typeface="Calibri" pitchFamily="34" charset="0"/>
                <a:ea typeface="+mj-ea"/>
                <a:cs typeface="+mj-cs"/>
              </a:rPr>
              <a:t>summer</a:t>
            </a:r>
            <a:endParaRPr lang="en-US" sz="2600" b="1" dirty="0">
              <a:solidFill>
                <a:schemeClr val="bg1"/>
              </a:solidFill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735960" y="2132857"/>
            <a:ext cx="46805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Cumulative</a:t>
            </a:r>
            <a:r>
              <a:rPr lang="de-DE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N</a:t>
            </a:r>
            <a:r>
              <a:rPr lang="de-DE" sz="1600" b="1" baseline="-25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</a:t>
            </a:r>
            <a:r>
              <a:rPr lang="de-DE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 </a:t>
            </a:r>
            <a:r>
              <a:rPr lang="de-DE" sz="16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emission</a:t>
            </a:r>
            <a:r>
              <a:rPr lang="de-DE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de-DE" sz="16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over</a:t>
            </a:r>
            <a:r>
              <a:rPr lang="de-DE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20 </a:t>
            </a:r>
            <a:r>
              <a:rPr lang="de-DE" sz="16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days</a:t>
            </a:r>
            <a:r>
              <a:rPr lang="de-DE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in </a:t>
            </a:r>
            <a:r>
              <a:rPr lang="de-DE" sz="16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grassland</a:t>
            </a:r>
            <a:endParaRPr lang="de-DE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r>
              <a:rPr lang="de-DE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In North Germany</a:t>
            </a:r>
            <a:endParaRPr lang="en-U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0" name="Textfeld 49"/>
          <p:cNvSpPr txBox="1"/>
          <p:nvPr/>
        </p:nvSpPr>
        <p:spPr>
          <a:xfrm>
            <a:off x="6528048" y="6384722"/>
            <a:ext cx="31683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Wichmann </a:t>
            </a:r>
            <a:r>
              <a:rPr lang="de-DE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and</a:t>
            </a:r>
            <a:r>
              <a:rPr lang="de-DE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Senbayram, in </a:t>
            </a:r>
            <a:r>
              <a:rPr lang="de-DE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prep</a:t>
            </a:r>
            <a:r>
              <a:rPr lang="de-DE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9" name="TextBox 41"/>
          <p:cNvSpPr txBox="1"/>
          <p:nvPr/>
        </p:nvSpPr>
        <p:spPr>
          <a:xfrm>
            <a:off x="6384034" y="5754742"/>
            <a:ext cx="40324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Fertilizer application rate [70 kg N ha</a:t>
            </a:r>
            <a:r>
              <a:rPr lang="en-US" sz="1600" baseline="30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-1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]</a:t>
            </a:r>
          </a:p>
        </p:txBody>
      </p:sp>
      <p:sp>
        <p:nvSpPr>
          <p:cNvPr id="38" name="AutoShape 10"/>
          <p:cNvSpPr>
            <a:spLocks noChangeArrowheads="1"/>
          </p:cNvSpPr>
          <p:nvPr/>
        </p:nvSpPr>
        <p:spPr bwMode="auto">
          <a:xfrm>
            <a:off x="1567808" y="980728"/>
            <a:ext cx="2304256" cy="408623"/>
          </a:xfrm>
          <a:prstGeom prst="bracketPair">
            <a:avLst>
              <a:gd name="adj" fmla="val 16667"/>
            </a:avLst>
          </a:prstGeom>
          <a:solidFill>
            <a:srgbClr val="92D050"/>
          </a:solidFill>
          <a:ln w="12700">
            <a:solidFill>
              <a:srgbClr val="800000"/>
            </a:solidFill>
            <a:round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dirty="0">
                <a:solidFill>
                  <a:srgbClr val="800000"/>
                </a:solidFill>
                <a:latin typeface="Comic Sans MS" pitchFamily="66" charset="0"/>
              </a:rPr>
              <a:t>N</a:t>
            </a:r>
            <a:r>
              <a:rPr lang="de-DE" baseline="-25000" dirty="0">
                <a:solidFill>
                  <a:srgbClr val="800000"/>
                </a:solidFill>
                <a:latin typeface="Comic Sans MS" pitchFamily="66" charset="0"/>
              </a:rPr>
              <a:t>2</a:t>
            </a:r>
            <a:r>
              <a:rPr lang="de-DE" dirty="0">
                <a:solidFill>
                  <a:srgbClr val="800000"/>
                </a:solidFill>
                <a:latin typeface="Comic Sans MS" pitchFamily="66" charset="0"/>
              </a:rPr>
              <a:t>O </a:t>
            </a:r>
            <a:r>
              <a:rPr lang="de-DE" dirty="0" err="1">
                <a:solidFill>
                  <a:srgbClr val="800000"/>
                </a:solidFill>
                <a:latin typeface="Comic Sans MS" pitchFamily="66" charset="0"/>
              </a:rPr>
              <a:t>emissions</a:t>
            </a:r>
            <a:endParaRPr lang="en-US" dirty="0">
              <a:solidFill>
                <a:srgbClr val="800000"/>
              </a:solidFill>
              <a:latin typeface="Comic Sans MS" pitchFamily="66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504" y="2311788"/>
            <a:ext cx="4223211" cy="3205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9" name="Text Box 4"/>
          <p:cNvSpPr txBox="1">
            <a:spLocks noChangeArrowheads="1"/>
          </p:cNvSpPr>
          <p:nvPr/>
        </p:nvSpPr>
        <p:spPr bwMode="auto">
          <a:xfrm rot="16200000">
            <a:off x="4575984" y="3746366"/>
            <a:ext cx="255746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</a:t>
            </a:r>
            <a:r>
              <a:rPr lang="en-US" sz="1600" b="1" baseline="-25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</a:t>
            </a:r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O-N [kg N  ha</a:t>
            </a:r>
            <a:r>
              <a:rPr lang="en-US" sz="1600" b="1" baseline="30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-1</a:t>
            </a:r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]</a:t>
            </a:r>
          </a:p>
        </p:txBody>
      </p:sp>
      <p:sp>
        <p:nvSpPr>
          <p:cNvPr id="13" name="Rectangle 302"/>
          <p:cNvSpPr>
            <a:spLocks noChangeArrowheads="1"/>
          </p:cNvSpPr>
          <p:nvPr/>
        </p:nvSpPr>
        <p:spPr bwMode="auto">
          <a:xfrm>
            <a:off x="2027238" y="6341387"/>
            <a:ext cx="33829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just"/>
            <a:r>
              <a:rPr lang="en-GB" sz="1400" dirty="0">
                <a:solidFill>
                  <a:srgbClr val="0070C0"/>
                </a:solidFill>
              </a:rPr>
              <a:t>Experiment in loamy soil (</a:t>
            </a:r>
            <a:r>
              <a:rPr lang="en-GB" sz="1400" dirty="0" err="1">
                <a:solidFill>
                  <a:srgbClr val="0070C0"/>
                </a:solidFill>
              </a:rPr>
              <a:t>Hohenschulen</a:t>
            </a:r>
            <a:r>
              <a:rPr lang="en-GB" sz="1400" dirty="0">
                <a:solidFill>
                  <a:srgbClr val="0070C0"/>
                </a:solidFill>
              </a:rPr>
              <a:t>)</a:t>
            </a:r>
            <a:endParaRPr lang="de-DE" sz="1400" dirty="0">
              <a:solidFill>
                <a:srgbClr val="0070C0"/>
              </a:solidFill>
            </a:endParaRPr>
          </a:p>
        </p:txBody>
      </p:sp>
      <p:sp>
        <p:nvSpPr>
          <p:cNvPr id="16" name="Text Box 27"/>
          <p:cNvSpPr txBox="1">
            <a:spLocks noChangeArrowheads="1"/>
          </p:cNvSpPr>
          <p:nvPr/>
        </p:nvSpPr>
        <p:spPr bwMode="auto">
          <a:xfrm>
            <a:off x="8544272" y="5099700"/>
            <a:ext cx="936104" cy="30777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sz="1400" dirty="0"/>
              <a:t>ENTEC 21</a:t>
            </a:r>
          </a:p>
        </p:txBody>
      </p:sp>
      <p:sp>
        <p:nvSpPr>
          <p:cNvPr id="18" name="Title 1"/>
          <p:cNvSpPr txBox="1">
            <a:spLocks/>
          </p:cNvSpPr>
          <p:nvPr/>
        </p:nvSpPr>
        <p:spPr>
          <a:xfrm>
            <a:off x="6456040" y="1018222"/>
            <a:ext cx="3960440" cy="53857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 defTabSz="914400">
              <a:spcBef>
                <a:spcPct val="0"/>
              </a:spcBef>
              <a:defRPr/>
            </a:pPr>
            <a:r>
              <a:rPr lang="en-GB" b="1" dirty="0">
                <a:solidFill>
                  <a:srgbClr val="0070C0"/>
                </a:solidFill>
                <a:latin typeface="Calibri" pitchFamily="34" charset="0"/>
                <a:ea typeface="+mj-ea"/>
                <a:cs typeface="+mj-cs"/>
              </a:rPr>
              <a:t>Field trials in loamy soil</a:t>
            </a:r>
          </a:p>
        </p:txBody>
      </p:sp>
    </p:spTree>
    <p:extLst>
      <p:ext uri="{BB962C8B-B14F-4D97-AF65-F5344CB8AC3E}">
        <p14:creationId xmlns:p14="http://schemas.microsoft.com/office/powerpoint/2010/main" val="1780718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19" grpId="0"/>
      <p:bldP spid="39" grpId="0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223" y="4447569"/>
            <a:ext cx="19800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Kick-off Meeting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1EE566F-9D1E-EA5F-AD9D-2D329A26DCF9}"/>
              </a:ext>
            </a:extLst>
          </p:cNvPr>
          <p:cNvSpPr/>
          <p:nvPr/>
        </p:nvSpPr>
        <p:spPr>
          <a:xfrm>
            <a:off x="86359" y="0"/>
            <a:ext cx="1201928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3FC22C1-D438-126A-FF0E-2C5148DFA4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358" y="182880"/>
            <a:ext cx="12028645" cy="6525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40884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ectangle 2"/>
          <p:cNvSpPr>
            <a:spLocks noChangeArrowheads="1"/>
          </p:cNvSpPr>
          <p:nvPr/>
        </p:nvSpPr>
        <p:spPr bwMode="auto">
          <a:xfrm>
            <a:off x="1495801" y="-27384"/>
            <a:ext cx="9180512" cy="990600"/>
          </a:xfrm>
          <a:prstGeom prst="rect">
            <a:avLst/>
          </a:prstGeom>
          <a:solidFill>
            <a:srgbClr val="1F497D">
              <a:lumMod val="50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pPr defTabSz="914400">
              <a:defRPr/>
            </a:pPr>
            <a:endParaRPr lang="en-US" kern="0">
              <a:solidFill>
                <a:sysClr val="windowText" lastClr="000000"/>
              </a:solidFill>
            </a:endParaRPr>
          </a:p>
        </p:txBody>
      </p:sp>
      <p:sp>
        <p:nvSpPr>
          <p:cNvPr id="17" name="Title 1"/>
          <p:cNvSpPr txBox="1">
            <a:spLocks/>
          </p:cNvSpPr>
          <p:nvPr/>
        </p:nvSpPr>
        <p:spPr>
          <a:xfrm>
            <a:off x="2201614" y="134592"/>
            <a:ext cx="8070850" cy="846137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 defTabSz="914400">
              <a:spcBef>
                <a:spcPct val="0"/>
              </a:spcBef>
              <a:defRPr/>
            </a:pPr>
            <a:r>
              <a:rPr lang="tr-TR" sz="3200" b="1" dirty="0" err="1">
                <a:solidFill>
                  <a:schemeClr val="bg1"/>
                </a:solidFill>
                <a:latin typeface="Calibri" pitchFamily="34" charset="0"/>
                <a:ea typeface="+mj-ea"/>
                <a:cs typeface="+mj-cs"/>
              </a:rPr>
              <a:t>Fungal</a:t>
            </a:r>
            <a:r>
              <a:rPr lang="tr-TR" sz="3200" b="1" dirty="0">
                <a:solidFill>
                  <a:schemeClr val="bg1"/>
                </a:solidFill>
                <a:latin typeface="Calibri" pitchFamily="34" charset="0"/>
                <a:ea typeface="+mj-ea"/>
                <a:cs typeface="+mj-cs"/>
              </a:rPr>
              <a:t> N</a:t>
            </a:r>
            <a:r>
              <a:rPr lang="tr-TR" sz="3200" b="1" baseline="-25000" dirty="0">
                <a:solidFill>
                  <a:schemeClr val="bg1"/>
                </a:solidFill>
                <a:latin typeface="Calibri" pitchFamily="34" charset="0"/>
                <a:ea typeface="+mj-ea"/>
                <a:cs typeface="+mj-cs"/>
              </a:rPr>
              <a:t>2</a:t>
            </a:r>
            <a:r>
              <a:rPr lang="tr-TR" sz="3200" b="1" dirty="0">
                <a:solidFill>
                  <a:schemeClr val="bg1"/>
                </a:solidFill>
                <a:latin typeface="Calibri" pitchFamily="34" charset="0"/>
                <a:ea typeface="+mj-ea"/>
                <a:cs typeface="+mj-cs"/>
              </a:rPr>
              <a:t>O?</a:t>
            </a:r>
            <a:endParaRPr lang="en-US" sz="2600" b="1" dirty="0">
              <a:solidFill>
                <a:schemeClr val="bg1"/>
              </a:solidFill>
              <a:latin typeface="Calibri" pitchFamily="34" charset="0"/>
              <a:ea typeface="+mj-ea"/>
              <a:cs typeface="+mj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848C9B5-C1D4-4BF1-9907-961F1483C68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47729"/>
          <a:stretch/>
        </p:blipFill>
        <p:spPr>
          <a:xfrm>
            <a:off x="2423593" y="1785688"/>
            <a:ext cx="3744416" cy="507231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18A55A6-9E12-4B77-A407-F02C9D9973E8}"/>
              </a:ext>
            </a:extLst>
          </p:cNvPr>
          <p:cNvSpPr txBox="1"/>
          <p:nvPr/>
        </p:nvSpPr>
        <p:spPr>
          <a:xfrm>
            <a:off x="1570112" y="6309320"/>
            <a:ext cx="29523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 dirty="0">
                <a:solidFill>
                  <a:schemeClr val="accent6">
                    <a:lumMod val="75000"/>
                  </a:schemeClr>
                </a:solidFill>
              </a:rPr>
              <a:t>Senbayram et al., </a:t>
            </a:r>
            <a:r>
              <a:rPr lang="tr-TR" sz="1600">
                <a:solidFill>
                  <a:schemeClr val="accent6">
                    <a:lumMod val="75000"/>
                  </a:schemeClr>
                </a:solidFill>
              </a:rPr>
              <a:t>2018 SBB</a:t>
            </a:r>
            <a:endParaRPr lang="de-DE" sz="16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16571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014F900-CA0F-A086-7FEF-42C502066AE5}"/>
              </a:ext>
            </a:extLst>
          </p:cNvPr>
          <p:cNvSpPr txBox="1"/>
          <p:nvPr/>
        </p:nvSpPr>
        <p:spPr>
          <a:xfrm>
            <a:off x="491591" y="1784733"/>
            <a:ext cx="60973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b="1" dirty="0">
                <a:solidFill>
                  <a:srgbClr val="002060"/>
                </a:solidFill>
              </a:rPr>
              <a:t>Toprağa Faydaları</a:t>
            </a:r>
            <a:endParaRPr lang="de-DE" b="1" dirty="0">
              <a:solidFill>
                <a:srgbClr val="00206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11FC4DC-8AC9-94B2-331A-C07D4C5E9520}"/>
              </a:ext>
            </a:extLst>
          </p:cNvPr>
          <p:cNvSpPr txBox="1"/>
          <p:nvPr/>
        </p:nvSpPr>
        <p:spPr>
          <a:xfrm>
            <a:off x="3331895" y="2847978"/>
            <a:ext cx="6097348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dirty="0"/>
              <a:t>1- </a:t>
            </a:r>
            <a:r>
              <a:rPr lang="de-DE" dirty="0">
                <a:effectLst/>
              </a:rPr>
              <a:t>Su </a:t>
            </a:r>
            <a:r>
              <a:rPr lang="de-DE" dirty="0" err="1">
                <a:effectLst/>
              </a:rPr>
              <a:t>tutma</a:t>
            </a:r>
            <a:r>
              <a:rPr lang="de-DE" dirty="0">
                <a:effectLst/>
              </a:rPr>
              <a:t> </a:t>
            </a:r>
            <a:r>
              <a:rPr lang="de-DE" dirty="0" err="1">
                <a:effectLst/>
              </a:rPr>
              <a:t>kapasitesini</a:t>
            </a:r>
            <a:r>
              <a:rPr lang="de-DE" dirty="0">
                <a:effectLst/>
              </a:rPr>
              <a:t> </a:t>
            </a:r>
            <a:r>
              <a:rPr lang="de-DE" dirty="0" err="1">
                <a:effectLst/>
              </a:rPr>
              <a:t>yükseltir</a:t>
            </a:r>
            <a:r>
              <a:rPr lang="de-DE" dirty="0">
                <a:effectLst/>
              </a:rPr>
              <a:t>, </a:t>
            </a:r>
            <a:endParaRPr lang="de-DE" dirty="0"/>
          </a:p>
          <a:p>
            <a:r>
              <a:rPr lang="de-DE" dirty="0"/>
              <a:t>2- Organik </a:t>
            </a:r>
            <a:r>
              <a:rPr lang="de-DE" dirty="0" err="1"/>
              <a:t>madde</a:t>
            </a:r>
            <a:r>
              <a:rPr lang="de-DE" dirty="0"/>
              <a:t> </a:t>
            </a:r>
            <a:r>
              <a:rPr lang="de-DE" dirty="0" err="1"/>
              <a:t>kaynağı</a:t>
            </a:r>
            <a:r>
              <a:rPr lang="de-DE" dirty="0"/>
              <a:t> </a:t>
            </a:r>
            <a:r>
              <a:rPr lang="de-DE" dirty="0" err="1"/>
              <a:t>oluşturur</a:t>
            </a:r>
            <a:r>
              <a:rPr lang="de-DE" dirty="0"/>
              <a:t>,</a:t>
            </a:r>
          </a:p>
          <a:p>
            <a:r>
              <a:rPr lang="de-DE" dirty="0"/>
              <a:t>3- </a:t>
            </a:r>
            <a:r>
              <a:rPr lang="de-DE" dirty="0" err="1"/>
              <a:t>Mikroorganizma</a:t>
            </a:r>
            <a:r>
              <a:rPr lang="de-DE" dirty="0"/>
              <a:t> </a:t>
            </a:r>
            <a:r>
              <a:rPr lang="de-DE" dirty="0" err="1"/>
              <a:t>faaliyetini</a:t>
            </a:r>
            <a:r>
              <a:rPr lang="de-DE" dirty="0"/>
              <a:t> </a:t>
            </a:r>
            <a:r>
              <a:rPr lang="de-DE" dirty="0" err="1"/>
              <a:t>hızlandırır</a:t>
            </a:r>
            <a:r>
              <a:rPr lang="de-DE" dirty="0"/>
              <a:t>,</a:t>
            </a:r>
            <a:endParaRPr lang="tr-TR" dirty="0"/>
          </a:p>
          <a:p>
            <a:r>
              <a:rPr lang="de-DE" dirty="0">
                <a:effectLst/>
              </a:rPr>
              <a:t>4- </a:t>
            </a:r>
            <a:r>
              <a:rPr lang="de-DE" dirty="0" err="1"/>
              <a:t>Fiziksel</a:t>
            </a:r>
            <a:r>
              <a:rPr lang="de-DE" dirty="0"/>
              <a:t>, </a:t>
            </a:r>
            <a:r>
              <a:rPr lang="de-DE" dirty="0" err="1"/>
              <a:t>kimyasal</a:t>
            </a:r>
            <a:r>
              <a:rPr lang="de-DE" dirty="0"/>
              <a:t> </a:t>
            </a:r>
            <a:r>
              <a:rPr lang="de-DE" dirty="0" err="1"/>
              <a:t>ve</a:t>
            </a:r>
            <a:r>
              <a:rPr lang="de-DE" dirty="0"/>
              <a:t> </a:t>
            </a:r>
            <a:r>
              <a:rPr lang="de-DE" dirty="0" err="1"/>
              <a:t>biyolojik</a:t>
            </a:r>
            <a:r>
              <a:rPr lang="de-DE" dirty="0"/>
              <a:t> </a:t>
            </a:r>
            <a:r>
              <a:rPr lang="de-DE" dirty="0" err="1"/>
              <a:t>özelliklerini</a:t>
            </a:r>
            <a:r>
              <a:rPr lang="de-DE" dirty="0"/>
              <a:t> </a:t>
            </a:r>
            <a:r>
              <a:rPr lang="de-DE" dirty="0" err="1"/>
              <a:t>etkiler</a:t>
            </a:r>
            <a:r>
              <a:rPr lang="de-DE" dirty="0"/>
              <a:t>,</a:t>
            </a:r>
            <a:br>
              <a:rPr lang="de-DE" dirty="0"/>
            </a:br>
            <a:r>
              <a:rPr lang="de-DE" dirty="0">
                <a:effectLst/>
              </a:rPr>
              <a:t>5- </a:t>
            </a:r>
            <a:r>
              <a:rPr lang="de-DE" dirty="0" err="1">
                <a:effectLst/>
              </a:rPr>
              <a:t>Havalanma</a:t>
            </a:r>
            <a:r>
              <a:rPr lang="de-DE" dirty="0">
                <a:effectLst/>
              </a:rPr>
              <a:t> </a:t>
            </a:r>
            <a:r>
              <a:rPr lang="de-DE" dirty="0" err="1">
                <a:effectLst/>
              </a:rPr>
              <a:t>özelliğini</a:t>
            </a:r>
            <a:r>
              <a:rPr lang="de-DE" dirty="0">
                <a:effectLst/>
              </a:rPr>
              <a:t> </a:t>
            </a:r>
            <a:r>
              <a:rPr lang="de-DE" dirty="0" err="1">
                <a:effectLst/>
              </a:rPr>
              <a:t>artırır</a:t>
            </a:r>
            <a:r>
              <a:rPr lang="de-DE" dirty="0">
                <a:effectLst/>
              </a:rPr>
              <a:t>,</a:t>
            </a:r>
            <a:r>
              <a:rPr lang="de-DE" dirty="0"/>
              <a:t/>
            </a:r>
            <a:br>
              <a:rPr lang="de-DE" dirty="0"/>
            </a:br>
            <a:r>
              <a:rPr lang="de-DE" dirty="0">
                <a:effectLst/>
              </a:rPr>
              <a:t>6- </a:t>
            </a:r>
            <a:r>
              <a:rPr lang="de-DE" dirty="0" err="1">
                <a:effectLst/>
              </a:rPr>
              <a:t>Bitki</a:t>
            </a:r>
            <a:r>
              <a:rPr lang="de-DE" dirty="0">
                <a:effectLst/>
              </a:rPr>
              <a:t> </a:t>
            </a:r>
            <a:r>
              <a:rPr lang="de-DE" dirty="0" err="1">
                <a:effectLst/>
              </a:rPr>
              <a:t>besin</a:t>
            </a:r>
            <a:r>
              <a:rPr lang="de-DE" dirty="0">
                <a:effectLst/>
              </a:rPr>
              <a:t> </a:t>
            </a:r>
            <a:r>
              <a:rPr lang="de-DE" dirty="0" err="1">
                <a:effectLst/>
              </a:rPr>
              <a:t>maddelerinin</a:t>
            </a:r>
            <a:r>
              <a:rPr lang="de-DE" dirty="0">
                <a:effectLst/>
              </a:rPr>
              <a:t> </a:t>
            </a:r>
            <a:r>
              <a:rPr lang="de-DE" dirty="0" err="1">
                <a:effectLst/>
              </a:rPr>
              <a:t>tutulmasını</a:t>
            </a:r>
            <a:r>
              <a:rPr lang="de-DE" dirty="0">
                <a:effectLst/>
              </a:rPr>
              <a:t> </a:t>
            </a:r>
            <a:r>
              <a:rPr lang="de-DE" dirty="0" err="1">
                <a:effectLst/>
              </a:rPr>
              <a:t>sağlar</a:t>
            </a:r>
            <a:r>
              <a:rPr lang="de-DE" dirty="0">
                <a:effectLst/>
              </a:rPr>
              <a:t>,</a:t>
            </a:r>
            <a:r>
              <a:rPr lang="de-DE" dirty="0"/>
              <a:t/>
            </a:r>
            <a:br>
              <a:rPr lang="de-DE" dirty="0"/>
            </a:br>
            <a:r>
              <a:rPr lang="de-DE" dirty="0">
                <a:effectLst/>
              </a:rPr>
              <a:t>7- </a:t>
            </a:r>
            <a:r>
              <a:rPr lang="de-DE" dirty="0" err="1">
                <a:effectLst/>
              </a:rPr>
              <a:t>Tuzluluk</a:t>
            </a:r>
            <a:r>
              <a:rPr lang="de-DE" dirty="0">
                <a:effectLst/>
              </a:rPr>
              <a:t> </a:t>
            </a:r>
            <a:r>
              <a:rPr lang="de-DE" dirty="0" err="1">
                <a:effectLst/>
              </a:rPr>
              <a:t>ve</a:t>
            </a:r>
            <a:r>
              <a:rPr lang="de-DE" dirty="0">
                <a:effectLst/>
              </a:rPr>
              <a:t> pH </a:t>
            </a:r>
            <a:r>
              <a:rPr lang="de-DE" dirty="0" err="1">
                <a:effectLst/>
              </a:rPr>
              <a:t>düzenlemeye</a:t>
            </a:r>
            <a:r>
              <a:rPr lang="de-DE" dirty="0">
                <a:effectLst/>
              </a:rPr>
              <a:t> </a:t>
            </a:r>
            <a:r>
              <a:rPr lang="de-DE" dirty="0" err="1">
                <a:effectLst/>
              </a:rPr>
              <a:t>katkı</a:t>
            </a:r>
            <a:r>
              <a:rPr lang="de-DE" dirty="0">
                <a:effectLst/>
              </a:rPr>
              <a:t> </a:t>
            </a:r>
            <a:r>
              <a:rPr lang="de-DE" dirty="0" err="1">
                <a:effectLst/>
              </a:rPr>
              <a:t>sağlar</a:t>
            </a:r>
            <a:r>
              <a:rPr lang="de-DE" dirty="0">
                <a:effectLst/>
              </a:rPr>
              <a:t>,</a:t>
            </a:r>
            <a:r>
              <a:rPr lang="de-DE" dirty="0"/>
              <a:t/>
            </a:r>
            <a:br>
              <a:rPr lang="de-DE" dirty="0"/>
            </a:br>
            <a:r>
              <a:rPr lang="de-DE" dirty="0">
                <a:effectLst/>
              </a:rPr>
              <a:t>8- </a:t>
            </a:r>
            <a:r>
              <a:rPr lang="de-DE" dirty="0" err="1">
                <a:effectLst/>
              </a:rPr>
              <a:t>Toprağın</a:t>
            </a:r>
            <a:r>
              <a:rPr lang="de-DE" dirty="0">
                <a:effectLst/>
              </a:rPr>
              <a:t> </a:t>
            </a:r>
            <a:r>
              <a:rPr lang="de-DE" dirty="0" err="1">
                <a:effectLst/>
              </a:rPr>
              <a:t>sıkışmasını</a:t>
            </a:r>
            <a:r>
              <a:rPr lang="de-DE" dirty="0">
                <a:effectLst/>
              </a:rPr>
              <a:t> </a:t>
            </a:r>
            <a:r>
              <a:rPr lang="de-DE" dirty="0" err="1">
                <a:effectLst/>
              </a:rPr>
              <a:t>engeller</a:t>
            </a:r>
            <a:r>
              <a:rPr lang="de-DE" dirty="0">
                <a:effectLst/>
              </a:rPr>
              <a:t>,</a:t>
            </a:r>
            <a:r>
              <a:rPr lang="de-DE" dirty="0"/>
              <a:t/>
            </a:r>
            <a:br>
              <a:rPr lang="de-DE" dirty="0"/>
            </a:br>
            <a:r>
              <a:rPr lang="de-DE" dirty="0">
                <a:effectLst/>
              </a:rPr>
              <a:t>9- </a:t>
            </a:r>
            <a:r>
              <a:rPr lang="de-DE" dirty="0" err="1">
                <a:effectLst/>
              </a:rPr>
              <a:t>Köklerin</a:t>
            </a:r>
            <a:r>
              <a:rPr lang="de-DE" dirty="0">
                <a:effectLst/>
              </a:rPr>
              <a:t> </a:t>
            </a:r>
            <a:r>
              <a:rPr lang="de-DE" dirty="0" err="1">
                <a:effectLst/>
              </a:rPr>
              <a:t>daha</a:t>
            </a:r>
            <a:r>
              <a:rPr lang="de-DE" dirty="0">
                <a:effectLst/>
              </a:rPr>
              <a:t> </a:t>
            </a:r>
            <a:r>
              <a:rPr lang="de-DE" dirty="0" err="1">
                <a:effectLst/>
              </a:rPr>
              <a:t>kolay</a:t>
            </a:r>
            <a:r>
              <a:rPr lang="de-DE" dirty="0">
                <a:effectLst/>
              </a:rPr>
              <a:t> </a:t>
            </a:r>
            <a:r>
              <a:rPr lang="de-DE" dirty="0" err="1">
                <a:effectLst/>
              </a:rPr>
              <a:t>gelişmesini</a:t>
            </a:r>
            <a:r>
              <a:rPr lang="de-DE" dirty="0">
                <a:effectLst/>
              </a:rPr>
              <a:t> </a:t>
            </a:r>
            <a:r>
              <a:rPr lang="de-DE" dirty="0" err="1">
                <a:effectLst/>
              </a:rPr>
              <a:t>sağlar</a:t>
            </a:r>
            <a:r>
              <a:rPr lang="de-DE" dirty="0">
                <a:effectLst/>
              </a:rPr>
              <a:t>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1069747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014F900-CA0F-A086-7FEF-42C502066AE5}"/>
              </a:ext>
            </a:extLst>
          </p:cNvPr>
          <p:cNvSpPr txBox="1"/>
          <p:nvPr/>
        </p:nvSpPr>
        <p:spPr>
          <a:xfrm>
            <a:off x="491591" y="1784733"/>
            <a:ext cx="60973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b="1" dirty="0">
                <a:solidFill>
                  <a:srgbClr val="002060"/>
                </a:solidFill>
              </a:rPr>
              <a:t>En Önemli Faydası</a:t>
            </a:r>
            <a:endParaRPr lang="de-DE" b="1" dirty="0">
              <a:solidFill>
                <a:srgbClr val="002060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E9FEBDA-E507-4D8B-1CA3-80BD73A46E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4392" y="1851230"/>
            <a:ext cx="6516847" cy="4517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200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014F900-CA0F-A086-7FEF-42C502066AE5}"/>
              </a:ext>
            </a:extLst>
          </p:cNvPr>
          <p:cNvSpPr txBox="1"/>
          <p:nvPr/>
        </p:nvSpPr>
        <p:spPr>
          <a:xfrm>
            <a:off x="491591" y="1784733"/>
            <a:ext cx="60973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b="1" dirty="0">
                <a:solidFill>
                  <a:srgbClr val="002060"/>
                </a:solidFill>
              </a:rPr>
              <a:t>En Önemli Faydası</a:t>
            </a:r>
            <a:endParaRPr lang="de-DE" b="1" dirty="0">
              <a:solidFill>
                <a:srgbClr val="002060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E9041A9-4320-830A-E8C7-097C2164D0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7243" y="1892167"/>
            <a:ext cx="7300831" cy="4908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513788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014F900-CA0F-A086-7FEF-42C502066AE5}"/>
              </a:ext>
            </a:extLst>
          </p:cNvPr>
          <p:cNvSpPr txBox="1"/>
          <p:nvPr/>
        </p:nvSpPr>
        <p:spPr>
          <a:xfrm>
            <a:off x="491591" y="1784733"/>
            <a:ext cx="60973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b="1" dirty="0">
                <a:solidFill>
                  <a:srgbClr val="002060"/>
                </a:solidFill>
              </a:rPr>
              <a:t>En Önemli Faydası</a:t>
            </a:r>
            <a:endParaRPr lang="de-DE" b="1" dirty="0">
              <a:solidFill>
                <a:srgbClr val="002060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9599C66-DC23-85B5-86AD-284727ABE323}"/>
              </a:ext>
            </a:extLst>
          </p:cNvPr>
          <p:cNvSpPr txBox="1"/>
          <p:nvPr/>
        </p:nvSpPr>
        <p:spPr>
          <a:xfrm>
            <a:off x="702578" y="2154065"/>
            <a:ext cx="528895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dirty="0"/>
              <a:t>Besin elementleri yarayışlı değil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tr-TR" dirty="0"/>
              <a:t>Azot %50 mineral formda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tr-TR" dirty="0"/>
              <a:t>Fosfor &gt;%60 mineral formda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tr-TR" dirty="0"/>
              <a:t>Potasyumun &gt;%55 mineral formda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dirty="0"/>
              <a:t>Yabancı ot problemi ve olgunlaşma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tr-TR" dirty="0"/>
              <a:t>Mera hayvanı değilse olgunlaşması gerekmez ve yabancı ot sorunu oluşturmaz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dirty="0"/>
              <a:t>Sonbaharda uygulanır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tr-TR" dirty="0"/>
              <a:t>Bulamaç formunda ise yetiştirme esnasında uygulanır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tr-TR" dirty="0"/>
              <a:t>Katı formda ise ekim öncesi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dirty="0" err="1"/>
              <a:t>Komposta</a:t>
            </a:r>
            <a:r>
              <a:rPr lang="tr-TR" dirty="0"/>
              <a:t> dönüştürmek??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tr-TR" dirty="0" err="1"/>
              <a:t>Komposta</a:t>
            </a:r>
            <a:r>
              <a:rPr lang="tr-TR" dirty="0"/>
              <a:t> dönüşürken azotun en az %60 </a:t>
            </a:r>
            <a:r>
              <a:rPr lang="tr-TR" dirty="0" err="1"/>
              <a:t>lık</a:t>
            </a:r>
            <a:r>
              <a:rPr lang="tr-TR" dirty="0"/>
              <a:t> kısmı sera gazı ve yeraltı suyu kirliliğine neden olur</a:t>
            </a:r>
          </a:p>
          <a:p>
            <a:pPr lvl="2"/>
            <a:endParaRPr lang="tr-TR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tr-TR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tr-TR" dirty="0"/>
          </a:p>
          <a:p>
            <a:endParaRPr lang="de-DE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0607C43-1AA4-F04B-D9A6-9A90F2447B6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691" t="17678" r="23949" b="28784"/>
          <a:stretch/>
        </p:blipFill>
        <p:spPr>
          <a:xfrm>
            <a:off x="9648891" y="2462684"/>
            <a:ext cx="2279650" cy="159045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42ACC4E-BA29-8C3C-6253-07C6E0F2DDB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381" t="12782" r="20770" b="25866"/>
          <a:stretch/>
        </p:blipFill>
        <p:spPr>
          <a:xfrm>
            <a:off x="7528288" y="2462684"/>
            <a:ext cx="2120603" cy="1590453"/>
          </a:xfrm>
          <a:prstGeom prst="rect">
            <a:avLst/>
          </a:prstGeom>
        </p:spPr>
      </p:pic>
      <p:pic>
        <p:nvPicPr>
          <p:cNvPr id="7" name="Picture 6" descr="A picture containing green, grass, truck, outdoor&#10;&#10;Description automatically generated">
            <a:extLst>
              <a:ext uri="{FF2B5EF4-FFF2-40B4-BE49-F238E27FC236}">
                <a16:creationId xmlns:a16="http://schemas.microsoft.com/office/drawing/2014/main" id="{F5B9F4E6-1083-CB50-EE32-0D97F0D284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4762" y="4370737"/>
            <a:ext cx="3188258" cy="2063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56607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014F900-CA0F-A086-7FEF-42C502066AE5}"/>
              </a:ext>
            </a:extLst>
          </p:cNvPr>
          <p:cNvSpPr txBox="1"/>
          <p:nvPr/>
        </p:nvSpPr>
        <p:spPr>
          <a:xfrm>
            <a:off x="491591" y="1784733"/>
            <a:ext cx="60973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b="1" dirty="0">
                <a:solidFill>
                  <a:srgbClr val="002060"/>
                </a:solidFill>
              </a:rPr>
              <a:t>Entegre Tarım Sistemleri</a:t>
            </a:r>
            <a:endParaRPr lang="de-DE" b="1" dirty="0">
              <a:solidFill>
                <a:srgbClr val="002060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D429469-A097-51A0-7B60-31EBE98869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8690" y="2154065"/>
            <a:ext cx="5716960" cy="4476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08293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223" y="4447569"/>
            <a:ext cx="19800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Kick-off Meeting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D7414BC-68EB-B6D5-08ED-5519397EE067}"/>
              </a:ext>
            </a:extLst>
          </p:cNvPr>
          <p:cNvSpPr txBox="1"/>
          <p:nvPr/>
        </p:nvSpPr>
        <p:spPr>
          <a:xfrm>
            <a:off x="2660786" y="6422804"/>
            <a:ext cx="1814526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1600" b="1" dirty="0">
                <a:solidFill>
                  <a:srgbClr val="C00000"/>
                </a:solidFill>
              </a:rPr>
              <a:t>Azot Eksikliği</a:t>
            </a:r>
            <a:endParaRPr lang="de-DE" sz="1600" b="1" dirty="0">
              <a:solidFill>
                <a:srgbClr val="C0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655B596-3CA6-515B-4604-F06F280340D6}"/>
              </a:ext>
            </a:extLst>
          </p:cNvPr>
          <p:cNvSpPr txBox="1"/>
          <p:nvPr/>
        </p:nvSpPr>
        <p:spPr>
          <a:xfrm>
            <a:off x="5367548" y="6439627"/>
            <a:ext cx="1814526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1600" b="1" dirty="0">
                <a:solidFill>
                  <a:srgbClr val="C00000"/>
                </a:solidFill>
              </a:rPr>
              <a:t>Azot Eksikliği</a:t>
            </a:r>
            <a:endParaRPr lang="de-DE" sz="1600" b="1" dirty="0">
              <a:solidFill>
                <a:srgbClr val="C0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FB653C2-D05D-E879-3D4A-2DAD06592F84}"/>
              </a:ext>
            </a:extLst>
          </p:cNvPr>
          <p:cNvSpPr txBox="1"/>
          <p:nvPr/>
        </p:nvSpPr>
        <p:spPr>
          <a:xfrm>
            <a:off x="8074310" y="6439627"/>
            <a:ext cx="1814526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1600" b="1" dirty="0">
                <a:solidFill>
                  <a:srgbClr val="C00000"/>
                </a:solidFill>
              </a:rPr>
              <a:t>Azot Eksikliği</a:t>
            </a:r>
            <a:endParaRPr lang="de-DE" sz="16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70769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223" y="4447569"/>
            <a:ext cx="19800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Kick-off Meeting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ACD445C-2E7F-19F5-D0C5-7325501B9B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3077" y="1794427"/>
            <a:ext cx="7962562" cy="4363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22502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223" y="4447569"/>
            <a:ext cx="19800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Kick-off Meeting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A848F17-106A-76FD-391B-89A087F69D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499" y="1691255"/>
            <a:ext cx="6977135" cy="442565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4F83FE3-0E74-1072-8693-2D32C8328A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2089" y="1904210"/>
            <a:ext cx="4194412" cy="4212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54196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223" y="4447569"/>
            <a:ext cx="19800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Kick-off Meeting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DDF82FB-E37D-2788-3368-F38A003AC3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2816" y="1703629"/>
            <a:ext cx="8486368" cy="4669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96257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223" y="4447569"/>
            <a:ext cx="19800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Kick-off Meeting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1EE566F-9D1E-EA5F-AD9D-2D329A26DCF9}"/>
              </a:ext>
            </a:extLst>
          </p:cNvPr>
          <p:cNvSpPr/>
          <p:nvPr/>
        </p:nvSpPr>
        <p:spPr>
          <a:xfrm>
            <a:off x="86359" y="0"/>
            <a:ext cx="1201928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2E31094-1403-19E6-E7AE-816DBB86D3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4419" y="0"/>
            <a:ext cx="866316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24602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223" y="4447569"/>
            <a:ext cx="19800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Kick-off Meeting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D7414BC-68EB-B6D5-08ED-5519397EE067}"/>
              </a:ext>
            </a:extLst>
          </p:cNvPr>
          <p:cNvSpPr txBox="1"/>
          <p:nvPr/>
        </p:nvSpPr>
        <p:spPr>
          <a:xfrm>
            <a:off x="2660786" y="6422804"/>
            <a:ext cx="1814526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1600" b="1" dirty="0">
                <a:solidFill>
                  <a:srgbClr val="C00000"/>
                </a:solidFill>
              </a:rPr>
              <a:t>Azot Eksikliği</a:t>
            </a:r>
            <a:endParaRPr lang="de-DE" sz="1600" b="1" dirty="0">
              <a:solidFill>
                <a:srgbClr val="C0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655B596-3CA6-515B-4604-F06F280340D6}"/>
              </a:ext>
            </a:extLst>
          </p:cNvPr>
          <p:cNvSpPr txBox="1"/>
          <p:nvPr/>
        </p:nvSpPr>
        <p:spPr>
          <a:xfrm>
            <a:off x="5367548" y="6439627"/>
            <a:ext cx="1814526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1600" b="1" dirty="0">
                <a:solidFill>
                  <a:srgbClr val="C00000"/>
                </a:solidFill>
              </a:rPr>
              <a:t>Azot Eksikliği</a:t>
            </a:r>
            <a:endParaRPr lang="de-DE" sz="1600" b="1" dirty="0">
              <a:solidFill>
                <a:srgbClr val="C0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FB653C2-D05D-E879-3D4A-2DAD06592F84}"/>
              </a:ext>
            </a:extLst>
          </p:cNvPr>
          <p:cNvSpPr txBox="1"/>
          <p:nvPr/>
        </p:nvSpPr>
        <p:spPr>
          <a:xfrm>
            <a:off x="8074310" y="6439627"/>
            <a:ext cx="1814526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1600" b="1" dirty="0">
                <a:solidFill>
                  <a:srgbClr val="C00000"/>
                </a:solidFill>
              </a:rPr>
              <a:t>Azot Eksikliği</a:t>
            </a:r>
            <a:endParaRPr lang="de-DE" sz="1600" b="1" dirty="0">
              <a:solidFill>
                <a:srgbClr val="C0000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5D4C937-10F4-78C1-4AE8-1A755D4CC17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1675"/>
          <a:stretch/>
        </p:blipFill>
        <p:spPr>
          <a:xfrm>
            <a:off x="892613" y="2059010"/>
            <a:ext cx="7110410" cy="332260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6CC68E8-EB77-6454-2CB8-8253507C8D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7290" y="3026371"/>
            <a:ext cx="7218102" cy="2095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5302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223" y="4447569"/>
            <a:ext cx="19800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Kick-off Meeting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D7414BC-68EB-B6D5-08ED-5519397EE067}"/>
              </a:ext>
            </a:extLst>
          </p:cNvPr>
          <p:cNvSpPr txBox="1"/>
          <p:nvPr/>
        </p:nvSpPr>
        <p:spPr>
          <a:xfrm>
            <a:off x="2660786" y="6422804"/>
            <a:ext cx="1814526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1600" b="1" dirty="0">
                <a:solidFill>
                  <a:srgbClr val="C00000"/>
                </a:solidFill>
              </a:rPr>
              <a:t>Azot Eksikliği</a:t>
            </a:r>
            <a:endParaRPr lang="de-DE" sz="1600" b="1" dirty="0">
              <a:solidFill>
                <a:srgbClr val="C0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655B596-3CA6-515B-4604-F06F280340D6}"/>
              </a:ext>
            </a:extLst>
          </p:cNvPr>
          <p:cNvSpPr txBox="1"/>
          <p:nvPr/>
        </p:nvSpPr>
        <p:spPr>
          <a:xfrm>
            <a:off x="5367548" y="6439627"/>
            <a:ext cx="1814526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1600" b="1" dirty="0">
                <a:solidFill>
                  <a:srgbClr val="C00000"/>
                </a:solidFill>
              </a:rPr>
              <a:t>Azot Eksikliği</a:t>
            </a:r>
            <a:endParaRPr lang="de-DE" sz="1600" b="1" dirty="0">
              <a:solidFill>
                <a:srgbClr val="C0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FB653C2-D05D-E879-3D4A-2DAD06592F84}"/>
              </a:ext>
            </a:extLst>
          </p:cNvPr>
          <p:cNvSpPr txBox="1"/>
          <p:nvPr/>
        </p:nvSpPr>
        <p:spPr>
          <a:xfrm>
            <a:off x="8074310" y="6439627"/>
            <a:ext cx="1814526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1600" b="1" dirty="0">
                <a:solidFill>
                  <a:srgbClr val="C00000"/>
                </a:solidFill>
              </a:rPr>
              <a:t>Azot Eksikliği</a:t>
            </a:r>
            <a:endParaRPr lang="de-DE" sz="1600" b="1" dirty="0">
              <a:solidFill>
                <a:srgbClr val="C00000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DFD893E-4759-459E-D273-20A5851739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8771" y="2022097"/>
            <a:ext cx="8299169" cy="378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8241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5ECED17-215D-D98D-E7FD-C15C981BAA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30764" y="1982548"/>
            <a:ext cx="2788836" cy="458584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014F900-CA0F-A086-7FEF-42C502066AE5}"/>
              </a:ext>
            </a:extLst>
          </p:cNvPr>
          <p:cNvSpPr txBox="1"/>
          <p:nvPr/>
        </p:nvSpPr>
        <p:spPr>
          <a:xfrm>
            <a:off x="653432" y="2428812"/>
            <a:ext cx="6097348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b="1" dirty="0" err="1">
                <a:solidFill>
                  <a:srgbClr val="002060"/>
                </a:solidFill>
              </a:rPr>
              <a:t>Hayvanların</a:t>
            </a:r>
            <a:r>
              <a:rPr lang="de-DE" b="1" dirty="0">
                <a:solidFill>
                  <a:srgbClr val="002060"/>
                </a:solidFill>
              </a:rPr>
              <a:t>;</a:t>
            </a:r>
          </a:p>
          <a:p>
            <a:r>
              <a:rPr lang="de-DE" b="1" dirty="0">
                <a:solidFill>
                  <a:srgbClr val="002060"/>
                </a:solidFill>
              </a:rPr>
              <a:t>* </a:t>
            </a:r>
            <a:r>
              <a:rPr lang="de-DE" b="1" dirty="0" err="1">
                <a:solidFill>
                  <a:srgbClr val="002060"/>
                </a:solidFill>
              </a:rPr>
              <a:t>İdrar</a:t>
            </a:r>
            <a:endParaRPr lang="de-DE" b="1" dirty="0">
              <a:solidFill>
                <a:srgbClr val="002060"/>
              </a:solidFill>
            </a:endParaRPr>
          </a:p>
          <a:p>
            <a:r>
              <a:rPr lang="de-DE" b="1" dirty="0">
                <a:solidFill>
                  <a:srgbClr val="002060"/>
                </a:solidFill>
              </a:rPr>
              <a:t>* </a:t>
            </a:r>
            <a:r>
              <a:rPr lang="de-DE" b="1" dirty="0" err="1">
                <a:solidFill>
                  <a:srgbClr val="002060"/>
                </a:solidFill>
              </a:rPr>
              <a:t>Katı</a:t>
            </a:r>
            <a:r>
              <a:rPr lang="de-DE" b="1" dirty="0">
                <a:solidFill>
                  <a:srgbClr val="002060"/>
                </a:solidFill>
              </a:rPr>
              <a:t> </a:t>
            </a:r>
            <a:r>
              <a:rPr lang="de-DE" b="1" dirty="0" err="1">
                <a:solidFill>
                  <a:srgbClr val="002060"/>
                </a:solidFill>
              </a:rPr>
              <a:t>Dışkı</a:t>
            </a:r>
            <a:endParaRPr lang="de-DE" b="1" dirty="0">
              <a:solidFill>
                <a:srgbClr val="00206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b="1" dirty="0" err="1">
                <a:solidFill>
                  <a:srgbClr val="002060"/>
                </a:solidFill>
              </a:rPr>
              <a:t>Yataklık</a:t>
            </a:r>
            <a:r>
              <a:rPr lang="de-DE" b="1" dirty="0">
                <a:solidFill>
                  <a:srgbClr val="002060"/>
                </a:solidFill>
              </a:rPr>
              <a:t> </a:t>
            </a:r>
            <a:r>
              <a:rPr lang="de-DE" b="1" dirty="0" err="1">
                <a:solidFill>
                  <a:srgbClr val="002060"/>
                </a:solidFill>
              </a:rPr>
              <a:t>Materyalleri</a:t>
            </a:r>
            <a:r>
              <a:rPr lang="de-DE" b="1" dirty="0">
                <a:solidFill>
                  <a:srgbClr val="002060"/>
                </a:solidFill>
              </a:rPr>
              <a:t> </a:t>
            </a:r>
            <a:r>
              <a:rPr lang="de-DE" b="1" dirty="0" err="1">
                <a:solidFill>
                  <a:srgbClr val="002060"/>
                </a:solidFill>
              </a:rPr>
              <a:t>içerir</a:t>
            </a:r>
            <a:r>
              <a:rPr lang="de-DE" b="1" dirty="0">
                <a:solidFill>
                  <a:srgbClr val="002060"/>
                </a:solidFill>
              </a:rPr>
              <a:t>.</a:t>
            </a:r>
            <a:endParaRPr lang="tr-TR" b="1" dirty="0">
              <a:solidFill>
                <a:srgbClr val="00206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b="1" dirty="0">
              <a:solidFill>
                <a:srgbClr val="002060"/>
              </a:solidFill>
            </a:endParaRPr>
          </a:p>
          <a:p>
            <a:r>
              <a:rPr lang="de-DE" b="1" dirty="0" err="1">
                <a:solidFill>
                  <a:srgbClr val="002060"/>
                </a:solidFill>
              </a:rPr>
              <a:t>Ahır</a:t>
            </a:r>
            <a:r>
              <a:rPr lang="de-DE" b="1" dirty="0">
                <a:solidFill>
                  <a:srgbClr val="002060"/>
                </a:solidFill>
              </a:rPr>
              <a:t> </a:t>
            </a:r>
            <a:r>
              <a:rPr lang="de-DE" b="1" dirty="0" err="1">
                <a:solidFill>
                  <a:srgbClr val="002060"/>
                </a:solidFill>
              </a:rPr>
              <a:t>gübresinde</a:t>
            </a:r>
            <a:r>
              <a:rPr lang="de-DE" b="1" dirty="0">
                <a:solidFill>
                  <a:srgbClr val="002060"/>
                </a:solidFill>
              </a:rPr>
              <a:t> </a:t>
            </a:r>
            <a:r>
              <a:rPr lang="de-DE" b="1" dirty="0" err="1">
                <a:solidFill>
                  <a:srgbClr val="002060"/>
                </a:solidFill>
              </a:rPr>
              <a:t>ortalama</a:t>
            </a:r>
            <a:r>
              <a:rPr lang="de-DE" b="1" dirty="0">
                <a:solidFill>
                  <a:srgbClr val="002060"/>
                </a:solidFill>
              </a:rPr>
              <a:t>;</a:t>
            </a:r>
            <a:endParaRPr lang="tr-TR" b="1" dirty="0">
              <a:solidFill>
                <a:srgbClr val="002060"/>
              </a:solidFill>
            </a:endParaRPr>
          </a:p>
          <a:p>
            <a:endParaRPr lang="de-DE" b="1" dirty="0">
              <a:solidFill>
                <a:srgbClr val="002060"/>
              </a:solidFill>
            </a:endParaRPr>
          </a:p>
          <a:p>
            <a:r>
              <a:rPr lang="de-DE" b="1" dirty="0">
                <a:solidFill>
                  <a:srgbClr val="002060"/>
                </a:solidFill>
              </a:rPr>
              <a:t>%75 </a:t>
            </a:r>
            <a:r>
              <a:rPr lang="de-DE" b="1" dirty="0" err="1">
                <a:solidFill>
                  <a:srgbClr val="002060"/>
                </a:solidFill>
              </a:rPr>
              <a:t>su</a:t>
            </a:r>
            <a:r>
              <a:rPr lang="de-DE" b="1" dirty="0">
                <a:solidFill>
                  <a:srgbClr val="002060"/>
                </a:solidFill>
              </a:rPr>
              <a:t>,</a:t>
            </a:r>
          </a:p>
          <a:p>
            <a:r>
              <a:rPr lang="de-DE" b="1" dirty="0">
                <a:solidFill>
                  <a:srgbClr val="002060"/>
                </a:solidFill>
              </a:rPr>
              <a:t>%17 </a:t>
            </a:r>
            <a:r>
              <a:rPr lang="de-DE" b="1" dirty="0" err="1">
                <a:solidFill>
                  <a:srgbClr val="002060"/>
                </a:solidFill>
              </a:rPr>
              <a:t>organik</a:t>
            </a:r>
            <a:r>
              <a:rPr lang="de-DE" b="1" dirty="0">
                <a:solidFill>
                  <a:srgbClr val="002060"/>
                </a:solidFill>
              </a:rPr>
              <a:t> </a:t>
            </a:r>
            <a:r>
              <a:rPr lang="de-DE" b="1" dirty="0" err="1">
                <a:solidFill>
                  <a:srgbClr val="002060"/>
                </a:solidFill>
              </a:rPr>
              <a:t>madde</a:t>
            </a:r>
            <a:r>
              <a:rPr lang="de-DE" b="1" dirty="0">
                <a:solidFill>
                  <a:srgbClr val="002060"/>
                </a:solidFill>
              </a:rPr>
              <a:t>,</a:t>
            </a:r>
          </a:p>
          <a:p>
            <a:r>
              <a:rPr lang="de-DE" b="1" dirty="0">
                <a:solidFill>
                  <a:srgbClr val="002060"/>
                </a:solidFill>
              </a:rPr>
              <a:t>%6 </a:t>
            </a:r>
            <a:r>
              <a:rPr lang="de-DE" b="1" dirty="0" err="1">
                <a:solidFill>
                  <a:srgbClr val="002060"/>
                </a:solidFill>
              </a:rPr>
              <a:t>inorganik</a:t>
            </a:r>
            <a:r>
              <a:rPr lang="de-DE" b="1" dirty="0">
                <a:solidFill>
                  <a:srgbClr val="002060"/>
                </a:solidFill>
              </a:rPr>
              <a:t> </a:t>
            </a:r>
            <a:r>
              <a:rPr lang="de-DE" b="1" dirty="0" err="1">
                <a:solidFill>
                  <a:srgbClr val="002060"/>
                </a:solidFill>
              </a:rPr>
              <a:t>madde</a:t>
            </a:r>
            <a:r>
              <a:rPr lang="de-DE" b="1" dirty="0">
                <a:solidFill>
                  <a:srgbClr val="002060"/>
                </a:solidFill>
              </a:rPr>
              <a:t> </a:t>
            </a:r>
            <a:r>
              <a:rPr lang="de-DE" b="1" dirty="0" err="1">
                <a:solidFill>
                  <a:srgbClr val="002060"/>
                </a:solidFill>
              </a:rPr>
              <a:t>bulunur</a:t>
            </a:r>
            <a:r>
              <a:rPr lang="de-DE" b="1" dirty="0">
                <a:solidFill>
                  <a:srgbClr val="002060"/>
                </a:solidFill>
              </a:rPr>
              <a:t>.</a:t>
            </a:r>
            <a:endParaRPr lang="tr-TR" b="1" dirty="0">
              <a:solidFill>
                <a:srgbClr val="002060"/>
              </a:solidFill>
            </a:endParaRPr>
          </a:p>
          <a:p>
            <a:endParaRPr lang="de-DE" b="1" dirty="0">
              <a:solidFill>
                <a:srgbClr val="002060"/>
              </a:solidFill>
            </a:endParaRPr>
          </a:p>
          <a:p>
            <a:r>
              <a:rPr lang="de-DE" b="1" dirty="0" err="1">
                <a:solidFill>
                  <a:srgbClr val="002060"/>
                </a:solidFill>
              </a:rPr>
              <a:t>İdrarın</a:t>
            </a:r>
            <a:r>
              <a:rPr lang="de-DE" b="1" dirty="0">
                <a:solidFill>
                  <a:srgbClr val="002060"/>
                </a:solidFill>
              </a:rPr>
              <a:t> </a:t>
            </a:r>
            <a:r>
              <a:rPr lang="de-DE" b="1" dirty="0" err="1">
                <a:solidFill>
                  <a:srgbClr val="002060"/>
                </a:solidFill>
              </a:rPr>
              <a:t>yapısında</a:t>
            </a:r>
            <a:r>
              <a:rPr lang="de-DE" b="1" dirty="0">
                <a:solidFill>
                  <a:srgbClr val="002060"/>
                </a:solidFill>
              </a:rPr>
              <a:t> </a:t>
            </a:r>
            <a:r>
              <a:rPr lang="de-DE" b="1" dirty="0" err="1">
                <a:solidFill>
                  <a:srgbClr val="002060"/>
                </a:solidFill>
              </a:rPr>
              <a:t>yer</a:t>
            </a:r>
            <a:r>
              <a:rPr lang="de-DE" b="1" dirty="0">
                <a:solidFill>
                  <a:srgbClr val="002060"/>
                </a:solidFill>
              </a:rPr>
              <a:t> </a:t>
            </a:r>
            <a:r>
              <a:rPr lang="de-DE" b="1" dirty="0" err="1">
                <a:solidFill>
                  <a:srgbClr val="002060"/>
                </a:solidFill>
              </a:rPr>
              <a:t>alan</a:t>
            </a:r>
            <a:r>
              <a:rPr lang="de-DE" b="1" dirty="0">
                <a:solidFill>
                  <a:srgbClr val="002060"/>
                </a:solidFill>
              </a:rPr>
              <a:t> N </a:t>
            </a:r>
            <a:r>
              <a:rPr lang="de-DE" b="1" dirty="0" err="1">
                <a:solidFill>
                  <a:srgbClr val="002060"/>
                </a:solidFill>
              </a:rPr>
              <a:t>ve</a:t>
            </a:r>
            <a:r>
              <a:rPr lang="de-DE" b="1" dirty="0">
                <a:solidFill>
                  <a:srgbClr val="002060"/>
                </a:solidFill>
              </a:rPr>
              <a:t> K2O (</a:t>
            </a:r>
            <a:r>
              <a:rPr lang="de-DE" b="1" dirty="0" err="1">
                <a:solidFill>
                  <a:srgbClr val="002060"/>
                </a:solidFill>
              </a:rPr>
              <a:t>potasyum</a:t>
            </a:r>
            <a:r>
              <a:rPr lang="de-DE" b="1" dirty="0">
                <a:solidFill>
                  <a:srgbClr val="002060"/>
                </a:solidFill>
              </a:rPr>
              <a:t>) </a:t>
            </a:r>
            <a:r>
              <a:rPr lang="de-DE" b="1" dirty="0" err="1">
                <a:solidFill>
                  <a:srgbClr val="002060"/>
                </a:solidFill>
              </a:rPr>
              <a:t>bitkilerin</a:t>
            </a:r>
            <a:endParaRPr lang="de-DE" b="1" dirty="0">
              <a:solidFill>
                <a:srgbClr val="002060"/>
              </a:solidFill>
            </a:endParaRPr>
          </a:p>
          <a:p>
            <a:r>
              <a:rPr lang="de-DE" b="1" dirty="0" err="1">
                <a:solidFill>
                  <a:srgbClr val="002060"/>
                </a:solidFill>
              </a:rPr>
              <a:t>olabileceği</a:t>
            </a:r>
            <a:r>
              <a:rPr lang="de-DE" b="1" dirty="0">
                <a:solidFill>
                  <a:srgbClr val="002060"/>
                </a:solidFill>
              </a:rPr>
              <a:t> forma </a:t>
            </a:r>
            <a:r>
              <a:rPr lang="de-DE" b="1" dirty="0" err="1">
                <a:solidFill>
                  <a:srgbClr val="002060"/>
                </a:solidFill>
              </a:rPr>
              <a:t>kolayca</a:t>
            </a:r>
            <a:r>
              <a:rPr lang="de-DE" b="1" dirty="0">
                <a:solidFill>
                  <a:srgbClr val="002060"/>
                </a:solidFill>
              </a:rPr>
              <a:t> </a:t>
            </a:r>
            <a:r>
              <a:rPr lang="de-DE" b="1" dirty="0" err="1">
                <a:solidFill>
                  <a:srgbClr val="002060"/>
                </a:solidFill>
              </a:rPr>
              <a:t>dönüşmektedir</a:t>
            </a:r>
            <a:r>
              <a:rPr lang="de-DE" b="1" dirty="0">
                <a:solidFill>
                  <a:srgbClr val="00206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455197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371</Words>
  <Application>Microsoft Office PowerPoint</Application>
  <PresentationFormat>Breitbild</PresentationFormat>
  <Paragraphs>100</Paragraphs>
  <Slides>26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26</vt:i4>
      </vt:variant>
    </vt:vector>
  </HeadingPairs>
  <TitlesOfParts>
    <vt:vector size="31" baseType="lpstr">
      <vt:lpstr>Arial</vt:lpstr>
      <vt:lpstr>Calibri</vt:lpstr>
      <vt:lpstr>Comic Sans MS</vt:lpstr>
      <vt:lpstr>Times New Roman</vt:lpstr>
      <vt:lpstr>Office Theme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gizem akgulgil</dc:creator>
  <cp:lastModifiedBy>mehmet senbayram</cp:lastModifiedBy>
  <cp:revision>93</cp:revision>
  <dcterms:created xsi:type="dcterms:W3CDTF">2019-08-01T13:31:46Z</dcterms:created>
  <dcterms:modified xsi:type="dcterms:W3CDTF">2023-06-02T01:47:34Z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lyLanguageRun">
    <vt:lpwstr>true</vt:lpwstr>
  </property>
</Properties>
</file>