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ppt/comments/comment2.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1"/>
  </p:sldMasterIdLst>
  <p:sldIdLst>
    <p:sldId id="256" r:id="rId2"/>
    <p:sldId id="269" r:id="rId3"/>
    <p:sldId id="270" r:id="rId4"/>
    <p:sldId id="268" r:id="rId5"/>
    <p:sldId id="271" r:id="rId6"/>
    <p:sldId id="272" r:id="rId7"/>
    <p:sldId id="274" r:id="rId8"/>
    <p:sldId id="273" r:id="rId9"/>
    <p:sldId id="277" r:id="rId10"/>
    <p:sldId id="275" r:id="rId11"/>
    <p:sldId id="276" r:id="rId12"/>
    <p:sldId id="278" r:id="rId13"/>
    <p:sldId id="283" r:id="rId14"/>
    <p:sldId id="282" r:id="rId15"/>
    <p:sldId id="281" r:id="rId16"/>
    <p:sldId id="280" r:id="rId17"/>
    <p:sldId id="279" r:id="rId18"/>
    <p:sldId id="284" r:id="rId19"/>
    <p:sldId id="288" r:id="rId20"/>
    <p:sldId id="287" r:id="rId21"/>
    <p:sldId id="286" r:id="rId22"/>
    <p:sldId id="285" r:id="rId23"/>
    <p:sldId id="289" r:id="rId24"/>
    <p:sldId id="292" r:id="rId25"/>
    <p:sldId id="291" r:id="rId26"/>
    <p:sldId id="290" r:id="rId27"/>
    <p:sldId id="293" r:id="rId28"/>
    <p:sldId id="296" r:id="rId29"/>
    <p:sldId id="295" r:id="rId30"/>
    <p:sldId id="294" r:id="rId31"/>
    <p:sldId id="297" r:id="rId32"/>
    <p:sldId id="299" r:id="rId33"/>
    <p:sldId id="298" r:id="rId34"/>
    <p:sldId id="302" r:id="rId35"/>
    <p:sldId id="301" r:id="rId36"/>
    <p:sldId id="300" r:id="rId37"/>
    <p:sldId id="303" r:id="rId38"/>
    <p:sldId id="304" r:id="rId39"/>
    <p:sldId id="306" r:id="rId40"/>
    <p:sldId id="307" r:id="rId41"/>
    <p:sldId id="305" r:id="rId42"/>
  </p:sldIdLst>
  <p:sldSz cx="12192000" cy="6858000"/>
  <p:notesSz cx="6858000" cy="9144000"/>
  <p:defaultTextStyle>
    <a:defPPr rtl="0">
      <a:defRPr lang="tr-T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weł Suśniak (PAW)" initials="PS(" lastIdx="1" clrIdx="0">
    <p:extLst>
      <p:ext uri="{19B8F6BF-5375-455C-9EA6-DF929625EA0E}">
        <p15:presenceInfo xmlns:p15="http://schemas.microsoft.com/office/powerpoint/2012/main" userId="S::PAW@NIRAS-IC.PL::736355bf-973a-499d-ac1a-6300c7e8cdff" providerId="AD"/>
      </p:ext>
    </p:extLst>
  </p:cmAuthor>
  <p:cmAuthor id="2" name="EDITOR" initials="N" lastIdx="2" clrIdx="1">
    <p:extLst>
      <p:ext uri="{19B8F6BF-5375-455C-9EA6-DF929625EA0E}">
        <p15:presenceInfo xmlns:p15="http://schemas.microsoft.com/office/powerpoint/2012/main" userId="EDIT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07"/>
  </p:normalViewPr>
  <p:slideViewPr>
    <p:cSldViewPr snapToGrid="0" snapToObjects="1">
      <p:cViewPr varScale="1">
        <p:scale>
          <a:sx n="102" d="100"/>
          <a:sy n="102" d="100"/>
        </p:scale>
        <p:origin x="138" y="162"/>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3-06-01T18:06:28.967" idx="2">
    <p:pos x="2442" y="2235"/>
    <p:text>Bakanlık ismi kontrol edilmelidir.</p:text>
    <p:extLst>
      <p:ext uri="{C676402C-5697-4E1C-873F-D02D1690AC5C}">
        <p15:threadingInfo xmlns:p15="http://schemas.microsoft.com/office/powerpoint/2012/main" timeZoneBias="-1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23-05-30T14:22:21.518" idx="1">
    <p:pos x="10" y="10"/>
    <p:text>Kaynak suıumda yer alan bakanlık logoları template sunumunda mevcut değil.</p:text>
    <p:extLst>
      <p:ext uri="{C676402C-5697-4E1C-873F-D02D1690AC5C}">
        <p15:threadingInfo xmlns:p15="http://schemas.microsoft.com/office/powerpoint/2012/main" timeZoneBias="-180"/>
      </p:ext>
    </p:extLst>
  </p:cm>
</p:cmLst>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2130426"/>
            <a:ext cx="10363200" cy="1470025"/>
          </a:xfrm>
          <a:prstGeom prst="rect">
            <a:avLst/>
          </a:prstGeom>
        </p:spPr>
        <p:txBody>
          <a:bodyPr rtlCol="0"/>
          <a:lstStyle>
            <a:lvl1pPr>
              <a:defRPr>
                <a:solidFill>
                  <a:schemeClr val="tx1"/>
                </a:solidFill>
              </a:defRPr>
            </a:lvl1pPr>
          </a:lstStyle>
          <a:p>
            <a:pPr algn="ctr" rtl="0">
              <a:defRPr/>
            </a:pPr>
            <a:r>
              <a:rPr lang="tr" sz="4400" b="1">
                <a:solidFill>
                  <a:schemeClr val="bg1"/>
                </a:solidFill>
                <a:latin typeface="Arial" panose="020B0604020202020204" pitchFamily="34" charset="0"/>
              </a:rPr>
              <a:t>Metodolojisi Oluşturularak Suların Tarımsal Kirliliğe Karşı Suların Korunması Projesi</a:t>
            </a:r>
          </a:p>
        </p:txBody>
      </p:sp>
      <p:sp>
        <p:nvSpPr>
          <p:cNvPr id="3" name="Subtitle 2"/>
          <p:cNvSpPr>
            <a:spLocks noGrp="1"/>
          </p:cNvSpPr>
          <p:nvPr>
            <p:ph type="subTitle" idx="1"/>
          </p:nvPr>
        </p:nvSpPr>
        <p:spPr>
          <a:xfrm>
            <a:off x="1828800" y="3886200"/>
            <a:ext cx="8534400" cy="1752600"/>
          </a:xfrm>
          <a:prstGeom prst="rect">
            <a:avLst/>
          </a:prstGeom>
        </p:spPr>
        <p:txBody>
          <a:bodyPr rtlCol="0"/>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tr"/>
              <a:t>Click to edit Master subtitle style</a:t>
            </a:r>
            <a:endParaRPr lang="en-US"/>
          </a:p>
        </p:txBody>
      </p:sp>
      <p:pic>
        <p:nvPicPr>
          <p:cNvPr id="6" name="Picture 5">
            <a:extLst>
              <a:ext uri="{FF2B5EF4-FFF2-40B4-BE49-F238E27FC236}">
                <a16:creationId xmlns:a16="http://schemas.microsoft.com/office/drawing/2014/main" id="{3ABE536E-462F-7754-C55C-B7CE0C808BC5}"/>
              </a:ext>
            </a:extLst>
          </p:cNvPr>
          <p:cNvPicPr>
            <a:picLocks noChangeAspect="1"/>
          </p:cNvPicPr>
          <p:nvPr userDrawn="1"/>
        </p:nvPicPr>
        <p:blipFill>
          <a:blip r:embed="rId2"/>
          <a:stretch>
            <a:fillRect/>
          </a:stretch>
        </p:blipFill>
        <p:spPr>
          <a:xfrm>
            <a:off x="696000" y="6141342"/>
            <a:ext cx="10800000" cy="689362"/>
          </a:xfrm>
          <a:prstGeom prst="rect">
            <a:avLst/>
          </a:prstGeom>
        </p:spPr>
      </p:pic>
    </p:spTree>
    <p:extLst>
      <p:ext uri="{BB962C8B-B14F-4D97-AF65-F5344CB8AC3E}">
        <p14:creationId xmlns:p14="http://schemas.microsoft.com/office/powerpoint/2010/main" val="23200746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rtlCol="0"/>
          <a:lstStyle/>
          <a:p>
            <a:pPr rtl="0"/>
            <a:r>
              <a:rPr lang="tr"/>
              <a:t>Click to edit Master title style</a:t>
            </a:r>
            <a:endParaRPr lang="en-US"/>
          </a:p>
        </p:txBody>
      </p:sp>
      <p:sp>
        <p:nvSpPr>
          <p:cNvPr id="3" name="Vertical Text Placeholder 2"/>
          <p:cNvSpPr>
            <a:spLocks noGrp="1"/>
          </p:cNvSpPr>
          <p:nvPr>
            <p:ph type="body" orient="vert" idx="1"/>
          </p:nvPr>
        </p:nvSpPr>
        <p:spPr>
          <a:xfrm>
            <a:off x="609600" y="1600201"/>
            <a:ext cx="10972800" cy="4525963"/>
          </a:xfrm>
          <a:prstGeom prst="rect">
            <a:avLst/>
          </a:prstGeom>
        </p:spPr>
        <p:txBody>
          <a:bodyPr vert="eaVert" rtlCol="0"/>
          <a:lstStyle/>
          <a:p>
            <a:pPr lvl="0" rtl="0"/>
            <a:r>
              <a:rPr lang="tr"/>
              <a:t>Click to edit Master text styles</a:t>
            </a:r>
          </a:p>
          <a:p>
            <a:pPr lvl="1" rtl="0"/>
            <a:r>
              <a:rPr lang="tr"/>
              <a:t>Second level</a:t>
            </a:r>
          </a:p>
          <a:p>
            <a:pPr lvl="2" rtl="0"/>
            <a:r>
              <a:rPr lang="tr"/>
              <a:t>Third level</a:t>
            </a:r>
          </a:p>
          <a:p>
            <a:pPr lvl="3" rtl="0"/>
            <a:r>
              <a:rPr lang="tr"/>
              <a:t>Fourth level</a:t>
            </a:r>
          </a:p>
          <a:p>
            <a:pPr lvl="4" rtl="0"/>
            <a:r>
              <a:rPr lang="tr"/>
              <a:t>Fifth level</a:t>
            </a:r>
            <a:endParaRPr lang="en-US"/>
          </a:p>
        </p:txBody>
      </p:sp>
      <p:sp>
        <p:nvSpPr>
          <p:cNvPr id="4" name="Date Placeholder 3"/>
          <p:cNvSpPr>
            <a:spLocks noGrp="1"/>
          </p:cNvSpPr>
          <p:nvPr>
            <p:ph type="dt" sz="half" idx="10"/>
          </p:nvPr>
        </p:nvSpPr>
        <p:spPr/>
        <p:txBody>
          <a:bodyPr rtlCol="0"/>
          <a:lstStyle/>
          <a:p>
            <a:pPr rtl="0"/>
            <a:fld id="{C0297F02-C4DA-374C-BDD0-899B50B40B25}" type="datetimeFigureOut">
              <a:rPr lang="en-US" smtClean="0"/>
              <a:t>6/1/2023</a:t>
            </a:fld>
            <a:endParaRPr lang="en-US"/>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828BF92E-1F21-5049-8527-CC168C76B754}" type="slidenum">
              <a:rPr lang="en-US" smtClean="0"/>
              <a:t>‹#›</a:t>
            </a:fld>
            <a:endParaRPr lang="en-US"/>
          </a:p>
        </p:txBody>
      </p:sp>
    </p:spTree>
    <p:extLst>
      <p:ext uri="{BB962C8B-B14F-4D97-AF65-F5344CB8AC3E}">
        <p14:creationId xmlns:p14="http://schemas.microsoft.com/office/powerpoint/2010/main" val="24910665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a:prstGeom prst="rect">
            <a:avLst/>
          </a:prstGeom>
        </p:spPr>
        <p:txBody>
          <a:bodyPr vert="eaVert" rtlCol="0"/>
          <a:lstStyle/>
          <a:p>
            <a:pPr rtl="0"/>
            <a:r>
              <a:rPr lang="tr"/>
              <a:t>Click to edit Master title style</a:t>
            </a:r>
            <a:endParaRPr lang="en-US"/>
          </a:p>
        </p:txBody>
      </p:sp>
      <p:sp>
        <p:nvSpPr>
          <p:cNvPr id="3" name="Vertical Text Placeholder 2"/>
          <p:cNvSpPr>
            <a:spLocks noGrp="1"/>
          </p:cNvSpPr>
          <p:nvPr>
            <p:ph type="body" orient="vert" idx="1"/>
          </p:nvPr>
        </p:nvSpPr>
        <p:spPr>
          <a:xfrm>
            <a:off x="609600" y="274639"/>
            <a:ext cx="8026400" cy="5851525"/>
          </a:xfrm>
          <a:prstGeom prst="rect">
            <a:avLst/>
          </a:prstGeom>
        </p:spPr>
        <p:txBody>
          <a:bodyPr vert="eaVert" rtlCol="0"/>
          <a:lstStyle/>
          <a:p>
            <a:pPr lvl="0" rtl="0"/>
            <a:r>
              <a:rPr lang="tr"/>
              <a:t>Click to edit Master text styles</a:t>
            </a:r>
          </a:p>
          <a:p>
            <a:pPr lvl="1" rtl="0"/>
            <a:r>
              <a:rPr lang="tr"/>
              <a:t>Second level</a:t>
            </a:r>
          </a:p>
          <a:p>
            <a:pPr lvl="2" rtl="0"/>
            <a:r>
              <a:rPr lang="tr"/>
              <a:t>Third level</a:t>
            </a:r>
          </a:p>
          <a:p>
            <a:pPr lvl="3" rtl="0"/>
            <a:r>
              <a:rPr lang="tr"/>
              <a:t>Fourth level</a:t>
            </a:r>
          </a:p>
          <a:p>
            <a:pPr lvl="4" rtl="0"/>
            <a:r>
              <a:rPr lang="tr"/>
              <a:t>Fifth level</a:t>
            </a:r>
            <a:endParaRPr lang="en-US"/>
          </a:p>
        </p:txBody>
      </p:sp>
      <p:sp>
        <p:nvSpPr>
          <p:cNvPr id="4" name="Date Placeholder 3"/>
          <p:cNvSpPr>
            <a:spLocks noGrp="1"/>
          </p:cNvSpPr>
          <p:nvPr>
            <p:ph type="dt" sz="half" idx="10"/>
          </p:nvPr>
        </p:nvSpPr>
        <p:spPr/>
        <p:txBody>
          <a:bodyPr rtlCol="0"/>
          <a:lstStyle/>
          <a:p>
            <a:pPr rtl="0"/>
            <a:fld id="{C0297F02-C4DA-374C-BDD0-899B50B40B25}" type="datetimeFigureOut">
              <a:rPr lang="en-US" smtClean="0"/>
              <a:t>6/1/2023</a:t>
            </a:fld>
            <a:endParaRPr lang="en-US"/>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828BF92E-1F21-5049-8527-CC168C76B754}" type="slidenum">
              <a:rPr lang="en-US" smtClean="0"/>
              <a:t>‹#›</a:t>
            </a:fld>
            <a:endParaRPr lang="en-US"/>
          </a:p>
        </p:txBody>
      </p:sp>
    </p:spTree>
    <p:extLst>
      <p:ext uri="{BB962C8B-B14F-4D97-AF65-F5344CB8AC3E}">
        <p14:creationId xmlns:p14="http://schemas.microsoft.com/office/powerpoint/2010/main" val="1504454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rtlCol="0"/>
          <a:lstStyle/>
          <a:p>
            <a:pPr rtl="0"/>
            <a:r>
              <a:rPr lang="tr"/>
              <a:t>Click to edit Master title style</a:t>
            </a:r>
            <a:endParaRPr lang="en-US"/>
          </a:p>
        </p:txBody>
      </p:sp>
      <p:sp>
        <p:nvSpPr>
          <p:cNvPr id="3" name="Content Placeholder 2"/>
          <p:cNvSpPr>
            <a:spLocks noGrp="1"/>
          </p:cNvSpPr>
          <p:nvPr>
            <p:ph idx="1"/>
          </p:nvPr>
        </p:nvSpPr>
        <p:spPr>
          <a:xfrm>
            <a:off x="609600" y="1600201"/>
            <a:ext cx="10972800" cy="4525963"/>
          </a:xfrm>
          <a:prstGeom prst="rect">
            <a:avLst/>
          </a:prstGeom>
        </p:spPr>
        <p:txBody>
          <a:bodyPr rtlCol="0"/>
          <a:lstStyle/>
          <a:p>
            <a:pPr lvl="0" rtl="0"/>
            <a:r>
              <a:rPr lang="tr"/>
              <a:t>Click to edit Master text styles</a:t>
            </a:r>
          </a:p>
          <a:p>
            <a:pPr lvl="1" rtl="0"/>
            <a:r>
              <a:rPr lang="tr"/>
              <a:t>Second level</a:t>
            </a:r>
          </a:p>
          <a:p>
            <a:pPr lvl="2" rtl="0"/>
            <a:r>
              <a:rPr lang="tr"/>
              <a:t>Third level</a:t>
            </a:r>
          </a:p>
          <a:p>
            <a:pPr lvl="3" rtl="0"/>
            <a:r>
              <a:rPr lang="tr"/>
              <a:t>Fourth level</a:t>
            </a:r>
          </a:p>
          <a:p>
            <a:pPr lvl="4" rtl="0"/>
            <a:r>
              <a:rPr lang="tr"/>
              <a:t>Fifth level</a:t>
            </a:r>
            <a:endParaRPr lang="en-US"/>
          </a:p>
        </p:txBody>
      </p:sp>
      <p:sp>
        <p:nvSpPr>
          <p:cNvPr id="4" name="Date Placeholder 3"/>
          <p:cNvSpPr>
            <a:spLocks noGrp="1"/>
          </p:cNvSpPr>
          <p:nvPr>
            <p:ph type="dt" sz="half" idx="10"/>
          </p:nvPr>
        </p:nvSpPr>
        <p:spPr/>
        <p:txBody>
          <a:bodyPr rtlCol="0"/>
          <a:lstStyle/>
          <a:p>
            <a:pPr rtl="0"/>
            <a:fld id="{C0297F02-C4DA-374C-BDD0-899B50B40B25}" type="datetimeFigureOut">
              <a:rPr lang="en-US" smtClean="0"/>
              <a:t>6/1/2023</a:t>
            </a:fld>
            <a:endParaRPr lang="en-US"/>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828BF92E-1F21-5049-8527-CC168C76B754}" type="slidenum">
              <a:rPr lang="en-US" smtClean="0"/>
              <a:t>‹#›</a:t>
            </a:fld>
            <a:endParaRPr lang="en-US"/>
          </a:p>
        </p:txBody>
      </p:sp>
    </p:spTree>
    <p:extLst>
      <p:ext uri="{BB962C8B-B14F-4D97-AF65-F5344CB8AC3E}">
        <p14:creationId xmlns:p14="http://schemas.microsoft.com/office/powerpoint/2010/main" val="289882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rtlCol="0" anchor="t"/>
          <a:lstStyle>
            <a:lvl1pPr algn="l">
              <a:defRPr sz="4000" b="1" cap="all"/>
            </a:lvl1pPr>
          </a:lstStyle>
          <a:p>
            <a:pPr rtl="0"/>
            <a:r>
              <a:rPr lang="tr"/>
              <a:t>Click to edit Master title style</a:t>
            </a:r>
            <a:endParaRPr lang="en-US"/>
          </a:p>
        </p:txBody>
      </p:sp>
      <p:sp>
        <p:nvSpPr>
          <p:cNvPr id="3" name="Text Placeholder 2"/>
          <p:cNvSpPr>
            <a:spLocks noGrp="1"/>
          </p:cNvSpPr>
          <p:nvPr>
            <p:ph type="body" idx="1"/>
          </p:nvPr>
        </p:nvSpPr>
        <p:spPr>
          <a:xfrm>
            <a:off x="963084" y="2906713"/>
            <a:ext cx="10363200" cy="1500187"/>
          </a:xfrm>
          <a:prstGeom prst="rect">
            <a:avLst/>
          </a:prstGeom>
        </p:spPr>
        <p:txBody>
          <a:bodyPr rtlCol="0"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tr"/>
              <a:t>Click to edit Master text styles</a:t>
            </a:r>
          </a:p>
        </p:txBody>
      </p:sp>
      <p:sp>
        <p:nvSpPr>
          <p:cNvPr id="4" name="Date Placeholder 3"/>
          <p:cNvSpPr>
            <a:spLocks noGrp="1"/>
          </p:cNvSpPr>
          <p:nvPr>
            <p:ph type="dt" sz="half" idx="10"/>
          </p:nvPr>
        </p:nvSpPr>
        <p:spPr/>
        <p:txBody>
          <a:bodyPr rtlCol="0"/>
          <a:lstStyle/>
          <a:p>
            <a:pPr rtl="0"/>
            <a:fld id="{C0297F02-C4DA-374C-BDD0-899B50B40B25}" type="datetimeFigureOut">
              <a:rPr lang="en-US" smtClean="0"/>
              <a:t>6/1/2023</a:t>
            </a:fld>
            <a:endParaRPr lang="en-US"/>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828BF92E-1F21-5049-8527-CC168C76B754}" type="slidenum">
              <a:rPr lang="en-US" smtClean="0"/>
              <a:t>‹#›</a:t>
            </a:fld>
            <a:endParaRPr lang="en-US"/>
          </a:p>
        </p:txBody>
      </p:sp>
    </p:spTree>
    <p:extLst>
      <p:ext uri="{BB962C8B-B14F-4D97-AF65-F5344CB8AC3E}">
        <p14:creationId xmlns:p14="http://schemas.microsoft.com/office/powerpoint/2010/main" val="83791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rtlCol="0"/>
          <a:lstStyle/>
          <a:p>
            <a:pPr rtl="0"/>
            <a:r>
              <a:rPr lang="tr"/>
              <a:t>Click to edit Master title style</a:t>
            </a:r>
            <a:endParaRPr lang="en-US"/>
          </a:p>
        </p:txBody>
      </p:sp>
      <p:sp>
        <p:nvSpPr>
          <p:cNvPr id="3" name="Content Placeholder 2"/>
          <p:cNvSpPr>
            <a:spLocks noGrp="1"/>
          </p:cNvSpPr>
          <p:nvPr>
            <p:ph sz="half" idx="1"/>
          </p:nvPr>
        </p:nvSpPr>
        <p:spPr>
          <a:xfrm>
            <a:off x="609600" y="1600201"/>
            <a:ext cx="5384800" cy="4525963"/>
          </a:xfrm>
          <a:prstGeom prst="rect">
            <a:avLst/>
          </a:prstGeo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rtl="0"/>
            <a:r>
              <a:rPr lang="tr"/>
              <a:t>Click to edit Master text styles</a:t>
            </a:r>
          </a:p>
          <a:p>
            <a:pPr lvl="1" rtl="0"/>
            <a:r>
              <a:rPr lang="tr"/>
              <a:t>Second level</a:t>
            </a:r>
          </a:p>
          <a:p>
            <a:pPr lvl="2" rtl="0"/>
            <a:r>
              <a:rPr lang="tr"/>
              <a:t>Third level</a:t>
            </a:r>
          </a:p>
          <a:p>
            <a:pPr lvl="3" rtl="0"/>
            <a:r>
              <a:rPr lang="tr"/>
              <a:t>Fourth level</a:t>
            </a:r>
          </a:p>
          <a:p>
            <a:pPr lvl="4" rtl="0"/>
            <a:r>
              <a:rPr lang="tr"/>
              <a:t>Fifth level</a:t>
            </a:r>
            <a:endParaRPr lang="en-US"/>
          </a:p>
        </p:txBody>
      </p:sp>
      <p:sp>
        <p:nvSpPr>
          <p:cNvPr id="4" name="Content Placeholder 3"/>
          <p:cNvSpPr>
            <a:spLocks noGrp="1"/>
          </p:cNvSpPr>
          <p:nvPr>
            <p:ph sz="half" idx="2"/>
          </p:nvPr>
        </p:nvSpPr>
        <p:spPr>
          <a:xfrm>
            <a:off x="6197600" y="1600201"/>
            <a:ext cx="5384800" cy="4525963"/>
          </a:xfrm>
          <a:prstGeom prst="rect">
            <a:avLst/>
          </a:prstGeo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rtl="0"/>
            <a:r>
              <a:rPr lang="tr"/>
              <a:t>Click to edit Master text styles</a:t>
            </a:r>
          </a:p>
          <a:p>
            <a:pPr lvl="1" rtl="0"/>
            <a:r>
              <a:rPr lang="tr"/>
              <a:t>Second level</a:t>
            </a:r>
          </a:p>
          <a:p>
            <a:pPr lvl="2" rtl="0"/>
            <a:r>
              <a:rPr lang="tr"/>
              <a:t>Third level</a:t>
            </a:r>
          </a:p>
          <a:p>
            <a:pPr lvl="3" rtl="0"/>
            <a:r>
              <a:rPr lang="tr"/>
              <a:t>Fourth level</a:t>
            </a:r>
          </a:p>
          <a:p>
            <a:pPr lvl="4" rtl="0"/>
            <a:r>
              <a:rPr lang="tr"/>
              <a:t>Fifth level</a:t>
            </a:r>
            <a:endParaRPr lang="en-US"/>
          </a:p>
        </p:txBody>
      </p:sp>
      <p:sp>
        <p:nvSpPr>
          <p:cNvPr id="5" name="Date Placeholder 4"/>
          <p:cNvSpPr>
            <a:spLocks noGrp="1"/>
          </p:cNvSpPr>
          <p:nvPr>
            <p:ph type="dt" sz="half" idx="10"/>
          </p:nvPr>
        </p:nvSpPr>
        <p:spPr/>
        <p:txBody>
          <a:bodyPr rtlCol="0"/>
          <a:lstStyle/>
          <a:p>
            <a:pPr rtl="0"/>
            <a:fld id="{C0297F02-C4DA-374C-BDD0-899B50B40B25}" type="datetimeFigureOut">
              <a:rPr lang="en-US" smtClean="0"/>
              <a:t>6/1/2023</a:t>
            </a:fld>
            <a:endParaRPr lang="en-US"/>
          </a:p>
        </p:txBody>
      </p:sp>
      <p:sp>
        <p:nvSpPr>
          <p:cNvPr id="6" name="Footer Placeholder 5"/>
          <p:cNvSpPr>
            <a:spLocks noGrp="1"/>
          </p:cNvSpPr>
          <p:nvPr>
            <p:ph type="ftr" sz="quarter" idx="11"/>
          </p:nvPr>
        </p:nvSpPr>
        <p:spPr/>
        <p:txBody>
          <a:bodyPr rtlCol="0"/>
          <a:lstStyle/>
          <a:p>
            <a:pPr rtl="0"/>
            <a:endParaRPr lang="en-US"/>
          </a:p>
        </p:txBody>
      </p:sp>
      <p:sp>
        <p:nvSpPr>
          <p:cNvPr id="7" name="Slide Number Placeholder 6"/>
          <p:cNvSpPr>
            <a:spLocks noGrp="1"/>
          </p:cNvSpPr>
          <p:nvPr>
            <p:ph type="sldNum" sz="quarter" idx="12"/>
          </p:nvPr>
        </p:nvSpPr>
        <p:spPr/>
        <p:txBody>
          <a:bodyPr rtlCol="0"/>
          <a:lstStyle/>
          <a:p>
            <a:pPr rtl="0"/>
            <a:fld id="{828BF92E-1F21-5049-8527-CC168C76B754}" type="slidenum">
              <a:rPr lang="en-US" smtClean="0"/>
              <a:t>‹#›</a:t>
            </a:fld>
            <a:endParaRPr lang="en-US"/>
          </a:p>
        </p:txBody>
      </p:sp>
    </p:spTree>
    <p:extLst>
      <p:ext uri="{BB962C8B-B14F-4D97-AF65-F5344CB8AC3E}">
        <p14:creationId xmlns:p14="http://schemas.microsoft.com/office/powerpoint/2010/main" val="1175804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rtlCol="0"/>
          <a:lstStyle>
            <a:lvl1pPr>
              <a:defRPr/>
            </a:lvl1pPr>
          </a:lstStyle>
          <a:p>
            <a:pPr rtl="0"/>
            <a:r>
              <a:rPr lang="tr"/>
              <a:t>Click to edit Master title style</a:t>
            </a:r>
            <a:endParaRPr lang="en-US"/>
          </a:p>
        </p:txBody>
      </p:sp>
      <p:sp>
        <p:nvSpPr>
          <p:cNvPr id="3" name="Text Placeholder 2"/>
          <p:cNvSpPr>
            <a:spLocks noGrp="1"/>
          </p:cNvSpPr>
          <p:nvPr>
            <p:ph type="body" idx="1"/>
          </p:nvPr>
        </p:nvSpPr>
        <p:spPr>
          <a:xfrm>
            <a:off x="609600" y="1535113"/>
            <a:ext cx="5386917" cy="639762"/>
          </a:xfrm>
          <a:prstGeom prst="rect">
            <a:avLst/>
          </a:prstGeo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tr"/>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rtlCol="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tr"/>
              <a:t>Click to edit Master text styles</a:t>
            </a:r>
          </a:p>
          <a:p>
            <a:pPr lvl="1" rtl="0"/>
            <a:r>
              <a:rPr lang="tr"/>
              <a:t>Second level</a:t>
            </a:r>
          </a:p>
          <a:p>
            <a:pPr lvl="2" rtl="0"/>
            <a:r>
              <a:rPr lang="tr"/>
              <a:t>Third level</a:t>
            </a:r>
          </a:p>
          <a:p>
            <a:pPr lvl="3" rtl="0"/>
            <a:r>
              <a:rPr lang="tr"/>
              <a:t>Fourth level</a:t>
            </a:r>
          </a:p>
          <a:p>
            <a:pPr lvl="4" rtl="0"/>
            <a:r>
              <a:rPr lang="tr"/>
              <a:t>Fifth level</a:t>
            </a:r>
            <a:endParaRPr lang="en-US"/>
          </a:p>
        </p:txBody>
      </p:sp>
      <p:sp>
        <p:nvSpPr>
          <p:cNvPr id="5" name="Text Placeholder 4"/>
          <p:cNvSpPr>
            <a:spLocks noGrp="1"/>
          </p:cNvSpPr>
          <p:nvPr>
            <p:ph type="body" sz="quarter" idx="3"/>
          </p:nvPr>
        </p:nvSpPr>
        <p:spPr>
          <a:xfrm>
            <a:off x="6193368" y="1535113"/>
            <a:ext cx="5389033" cy="639762"/>
          </a:xfrm>
          <a:prstGeom prst="rect">
            <a:avLst/>
          </a:prstGeo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tr"/>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rtlCol="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tr"/>
              <a:t>Click to edit Master text styles</a:t>
            </a:r>
          </a:p>
          <a:p>
            <a:pPr lvl="1" rtl="0"/>
            <a:r>
              <a:rPr lang="tr"/>
              <a:t>Second level</a:t>
            </a:r>
          </a:p>
          <a:p>
            <a:pPr lvl="2" rtl="0"/>
            <a:r>
              <a:rPr lang="tr"/>
              <a:t>Third level</a:t>
            </a:r>
          </a:p>
          <a:p>
            <a:pPr lvl="3" rtl="0"/>
            <a:r>
              <a:rPr lang="tr"/>
              <a:t>Fourth level</a:t>
            </a:r>
          </a:p>
          <a:p>
            <a:pPr lvl="4" rtl="0"/>
            <a:r>
              <a:rPr lang="tr"/>
              <a:t>Fifth level</a:t>
            </a:r>
            <a:endParaRPr lang="en-US"/>
          </a:p>
        </p:txBody>
      </p:sp>
      <p:sp>
        <p:nvSpPr>
          <p:cNvPr id="7" name="Date Placeholder 6"/>
          <p:cNvSpPr>
            <a:spLocks noGrp="1"/>
          </p:cNvSpPr>
          <p:nvPr>
            <p:ph type="dt" sz="half" idx="10"/>
          </p:nvPr>
        </p:nvSpPr>
        <p:spPr/>
        <p:txBody>
          <a:bodyPr rtlCol="0"/>
          <a:lstStyle/>
          <a:p>
            <a:pPr rtl="0"/>
            <a:fld id="{C0297F02-C4DA-374C-BDD0-899B50B40B25}" type="datetimeFigureOut">
              <a:rPr lang="en-US" smtClean="0"/>
              <a:t>6/1/2023</a:t>
            </a:fld>
            <a:endParaRPr lang="en-US"/>
          </a:p>
        </p:txBody>
      </p:sp>
      <p:sp>
        <p:nvSpPr>
          <p:cNvPr id="8" name="Footer Placeholder 7"/>
          <p:cNvSpPr>
            <a:spLocks noGrp="1"/>
          </p:cNvSpPr>
          <p:nvPr>
            <p:ph type="ftr" sz="quarter" idx="11"/>
          </p:nvPr>
        </p:nvSpPr>
        <p:spPr/>
        <p:txBody>
          <a:bodyPr rtlCol="0"/>
          <a:lstStyle/>
          <a:p>
            <a:pPr rtl="0"/>
            <a:endParaRPr lang="en-US"/>
          </a:p>
        </p:txBody>
      </p:sp>
      <p:sp>
        <p:nvSpPr>
          <p:cNvPr id="9" name="Slide Number Placeholder 8"/>
          <p:cNvSpPr>
            <a:spLocks noGrp="1"/>
          </p:cNvSpPr>
          <p:nvPr>
            <p:ph type="sldNum" sz="quarter" idx="12"/>
          </p:nvPr>
        </p:nvSpPr>
        <p:spPr/>
        <p:txBody>
          <a:bodyPr rtlCol="0"/>
          <a:lstStyle/>
          <a:p>
            <a:pPr rtl="0"/>
            <a:fld id="{828BF92E-1F21-5049-8527-CC168C76B754}" type="slidenum">
              <a:rPr lang="en-US" smtClean="0"/>
              <a:t>‹#›</a:t>
            </a:fld>
            <a:endParaRPr lang="en-US"/>
          </a:p>
        </p:txBody>
      </p:sp>
    </p:spTree>
    <p:extLst>
      <p:ext uri="{BB962C8B-B14F-4D97-AF65-F5344CB8AC3E}">
        <p14:creationId xmlns:p14="http://schemas.microsoft.com/office/powerpoint/2010/main" val="1298368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rtlCol="0"/>
          <a:lstStyle/>
          <a:p>
            <a:pPr rtl="0"/>
            <a:r>
              <a:rPr lang="tr"/>
              <a:t>Click to edit Master title style</a:t>
            </a:r>
            <a:endParaRPr lang="en-US"/>
          </a:p>
        </p:txBody>
      </p:sp>
      <p:sp>
        <p:nvSpPr>
          <p:cNvPr id="3" name="Date Placeholder 2"/>
          <p:cNvSpPr>
            <a:spLocks noGrp="1"/>
          </p:cNvSpPr>
          <p:nvPr>
            <p:ph type="dt" sz="half" idx="10"/>
          </p:nvPr>
        </p:nvSpPr>
        <p:spPr/>
        <p:txBody>
          <a:bodyPr rtlCol="0"/>
          <a:lstStyle/>
          <a:p>
            <a:pPr rtl="0"/>
            <a:fld id="{C0297F02-C4DA-374C-BDD0-899B50B40B25}" type="datetimeFigureOut">
              <a:rPr lang="en-US" smtClean="0"/>
              <a:t>6/1/2023</a:t>
            </a:fld>
            <a:endParaRPr lang="en-US"/>
          </a:p>
        </p:txBody>
      </p:sp>
      <p:sp>
        <p:nvSpPr>
          <p:cNvPr id="4" name="Footer Placeholder 3"/>
          <p:cNvSpPr>
            <a:spLocks noGrp="1"/>
          </p:cNvSpPr>
          <p:nvPr>
            <p:ph type="ftr" sz="quarter" idx="11"/>
          </p:nvPr>
        </p:nvSpPr>
        <p:spPr/>
        <p:txBody>
          <a:bodyPr rtlCol="0"/>
          <a:lstStyle/>
          <a:p>
            <a:pPr rtl="0"/>
            <a:endParaRPr lang="en-US"/>
          </a:p>
        </p:txBody>
      </p:sp>
      <p:sp>
        <p:nvSpPr>
          <p:cNvPr id="5" name="Slide Number Placeholder 4"/>
          <p:cNvSpPr>
            <a:spLocks noGrp="1"/>
          </p:cNvSpPr>
          <p:nvPr>
            <p:ph type="sldNum" sz="quarter" idx="12"/>
          </p:nvPr>
        </p:nvSpPr>
        <p:spPr/>
        <p:txBody>
          <a:bodyPr rtlCol="0"/>
          <a:lstStyle/>
          <a:p>
            <a:pPr rtl="0"/>
            <a:fld id="{828BF92E-1F21-5049-8527-CC168C76B754}" type="slidenum">
              <a:rPr lang="en-US" smtClean="0"/>
              <a:t>‹#›</a:t>
            </a:fld>
            <a:endParaRPr lang="en-US"/>
          </a:p>
        </p:txBody>
      </p:sp>
    </p:spTree>
    <p:extLst>
      <p:ext uri="{BB962C8B-B14F-4D97-AF65-F5344CB8AC3E}">
        <p14:creationId xmlns:p14="http://schemas.microsoft.com/office/powerpoint/2010/main" val="306737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p>
            <a:pPr rtl="0"/>
            <a:fld id="{C0297F02-C4DA-374C-BDD0-899B50B40B25}" type="datetimeFigureOut">
              <a:rPr lang="en-US" smtClean="0"/>
              <a:t>6/1/2023</a:t>
            </a:fld>
            <a:endParaRPr lang="en-US"/>
          </a:p>
        </p:txBody>
      </p:sp>
      <p:sp>
        <p:nvSpPr>
          <p:cNvPr id="3" name="Footer Placeholder 2"/>
          <p:cNvSpPr>
            <a:spLocks noGrp="1"/>
          </p:cNvSpPr>
          <p:nvPr>
            <p:ph type="ftr" sz="quarter" idx="11"/>
          </p:nvPr>
        </p:nvSpPr>
        <p:spPr/>
        <p:txBody>
          <a:bodyPr rtlCol="0"/>
          <a:lstStyle/>
          <a:p>
            <a:pPr rtl="0"/>
            <a:endParaRPr lang="en-US"/>
          </a:p>
        </p:txBody>
      </p:sp>
      <p:sp>
        <p:nvSpPr>
          <p:cNvPr id="4" name="Slide Number Placeholder 3"/>
          <p:cNvSpPr>
            <a:spLocks noGrp="1"/>
          </p:cNvSpPr>
          <p:nvPr>
            <p:ph type="sldNum" sz="quarter" idx="12"/>
          </p:nvPr>
        </p:nvSpPr>
        <p:spPr/>
        <p:txBody>
          <a:bodyPr rtlCol="0"/>
          <a:lstStyle/>
          <a:p>
            <a:pPr rtl="0"/>
            <a:fld id="{828BF92E-1F21-5049-8527-CC168C76B754}" type="slidenum">
              <a:rPr lang="en-US" smtClean="0"/>
              <a:t>‹#›</a:t>
            </a:fld>
            <a:endParaRPr lang="en-US"/>
          </a:p>
        </p:txBody>
      </p:sp>
    </p:spTree>
    <p:extLst>
      <p:ext uri="{BB962C8B-B14F-4D97-AF65-F5344CB8AC3E}">
        <p14:creationId xmlns:p14="http://schemas.microsoft.com/office/powerpoint/2010/main" val="3852670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a:prstGeom prst="rect">
            <a:avLst/>
          </a:prstGeom>
        </p:spPr>
        <p:txBody>
          <a:bodyPr rtlCol="0" anchor="b"/>
          <a:lstStyle>
            <a:lvl1pPr algn="l">
              <a:defRPr sz="2000" b="1"/>
            </a:lvl1pPr>
          </a:lstStyle>
          <a:p>
            <a:pPr rtl="0"/>
            <a:r>
              <a:rPr lang="tr"/>
              <a:t>Click to edit Master title style</a:t>
            </a:r>
            <a:endParaRPr lang="en-US"/>
          </a:p>
        </p:txBody>
      </p:sp>
      <p:sp>
        <p:nvSpPr>
          <p:cNvPr id="3" name="Content Placeholder 2"/>
          <p:cNvSpPr>
            <a:spLocks noGrp="1"/>
          </p:cNvSpPr>
          <p:nvPr>
            <p:ph idx="1"/>
          </p:nvPr>
        </p:nvSpPr>
        <p:spPr>
          <a:xfrm>
            <a:off x="4766733" y="273051"/>
            <a:ext cx="6815667" cy="5853113"/>
          </a:xfrm>
          <a:prstGeom prst="rect">
            <a:avLst/>
          </a:prstGeo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tr"/>
              <a:t>Click to edit Master text styles</a:t>
            </a:r>
          </a:p>
          <a:p>
            <a:pPr lvl="1" rtl="0"/>
            <a:r>
              <a:rPr lang="tr"/>
              <a:t>Second level</a:t>
            </a:r>
          </a:p>
          <a:p>
            <a:pPr lvl="2" rtl="0"/>
            <a:r>
              <a:rPr lang="tr"/>
              <a:t>Third level</a:t>
            </a:r>
          </a:p>
          <a:p>
            <a:pPr lvl="3" rtl="0"/>
            <a:r>
              <a:rPr lang="tr"/>
              <a:t>Fourth level</a:t>
            </a:r>
          </a:p>
          <a:p>
            <a:pPr lvl="4" rtl="0"/>
            <a:r>
              <a:rPr lang="tr"/>
              <a:t>Fifth level</a:t>
            </a:r>
            <a:endParaRPr lang="en-US"/>
          </a:p>
        </p:txBody>
      </p:sp>
      <p:sp>
        <p:nvSpPr>
          <p:cNvPr id="4" name="Text Placeholder 3"/>
          <p:cNvSpPr>
            <a:spLocks noGrp="1"/>
          </p:cNvSpPr>
          <p:nvPr>
            <p:ph type="body" sz="half" idx="2"/>
          </p:nvPr>
        </p:nvSpPr>
        <p:spPr>
          <a:xfrm>
            <a:off x="609601" y="1435101"/>
            <a:ext cx="4011084" cy="4691063"/>
          </a:xfrm>
          <a:prstGeom prst="rect">
            <a:avLst/>
          </a:prstGeom>
        </p:spPr>
        <p:txBody>
          <a:bodyPr rtlCol="0"/>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tr"/>
              <a:t>Click to edit Master text styles</a:t>
            </a:r>
          </a:p>
        </p:txBody>
      </p:sp>
      <p:sp>
        <p:nvSpPr>
          <p:cNvPr id="5" name="Date Placeholder 4"/>
          <p:cNvSpPr>
            <a:spLocks noGrp="1"/>
          </p:cNvSpPr>
          <p:nvPr>
            <p:ph type="dt" sz="half" idx="10"/>
          </p:nvPr>
        </p:nvSpPr>
        <p:spPr/>
        <p:txBody>
          <a:bodyPr rtlCol="0"/>
          <a:lstStyle/>
          <a:p>
            <a:pPr rtl="0"/>
            <a:fld id="{C0297F02-C4DA-374C-BDD0-899B50B40B25}" type="datetimeFigureOut">
              <a:rPr lang="en-US" smtClean="0"/>
              <a:t>6/1/2023</a:t>
            </a:fld>
            <a:endParaRPr lang="en-US"/>
          </a:p>
        </p:txBody>
      </p:sp>
      <p:sp>
        <p:nvSpPr>
          <p:cNvPr id="6" name="Footer Placeholder 5"/>
          <p:cNvSpPr>
            <a:spLocks noGrp="1"/>
          </p:cNvSpPr>
          <p:nvPr>
            <p:ph type="ftr" sz="quarter" idx="11"/>
          </p:nvPr>
        </p:nvSpPr>
        <p:spPr/>
        <p:txBody>
          <a:bodyPr rtlCol="0"/>
          <a:lstStyle/>
          <a:p>
            <a:pPr rtl="0"/>
            <a:endParaRPr lang="en-US"/>
          </a:p>
        </p:txBody>
      </p:sp>
      <p:sp>
        <p:nvSpPr>
          <p:cNvPr id="7" name="Slide Number Placeholder 6"/>
          <p:cNvSpPr>
            <a:spLocks noGrp="1"/>
          </p:cNvSpPr>
          <p:nvPr>
            <p:ph type="sldNum" sz="quarter" idx="12"/>
          </p:nvPr>
        </p:nvSpPr>
        <p:spPr/>
        <p:txBody>
          <a:bodyPr rtlCol="0"/>
          <a:lstStyle/>
          <a:p>
            <a:pPr rtl="0"/>
            <a:fld id="{828BF92E-1F21-5049-8527-CC168C76B754}" type="slidenum">
              <a:rPr lang="en-US" smtClean="0"/>
              <a:t>‹#›</a:t>
            </a:fld>
            <a:endParaRPr lang="en-US"/>
          </a:p>
        </p:txBody>
      </p:sp>
    </p:spTree>
    <p:extLst>
      <p:ext uri="{BB962C8B-B14F-4D97-AF65-F5344CB8AC3E}">
        <p14:creationId xmlns:p14="http://schemas.microsoft.com/office/powerpoint/2010/main" val="163899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rtlCol="0" anchor="b"/>
          <a:lstStyle>
            <a:lvl1pPr algn="l">
              <a:defRPr sz="2000" b="1"/>
            </a:lvl1pPr>
          </a:lstStyle>
          <a:p>
            <a:pPr rtl="0"/>
            <a:r>
              <a:rPr lang="tr"/>
              <a:t>Click to edit Master title style</a:t>
            </a:r>
            <a:endParaRPr lang="en-US"/>
          </a:p>
        </p:txBody>
      </p:sp>
      <p:sp>
        <p:nvSpPr>
          <p:cNvPr id="3" name="Picture Placeholder 2"/>
          <p:cNvSpPr>
            <a:spLocks noGrp="1"/>
          </p:cNvSpPr>
          <p:nvPr>
            <p:ph type="pic" idx="1"/>
          </p:nvPr>
        </p:nvSpPr>
        <p:spPr>
          <a:xfrm>
            <a:off x="2389717" y="612775"/>
            <a:ext cx="7315200" cy="4114800"/>
          </a:xfrm>
          <a:prstGeom prst="rect">
            <a:avLst/>
          </a:prstGeo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endParaRPr lang="en-US"/>
          </a:p>
        </p:txBody>
      </p:sp>
      <p:sp>
        <p:nvSpPr>
          <p:cNvPr id="4" name="Text Placeholder 3"/>
          <p:cNvSpPr>
            <a:spLocks noGrp="1"/>
          </p:cNvSpPr>
          <p:nvPr>
            <p:ph type="body" sz="half" idx="2"/>
          </p:nvPr>
        </p:nvSpPr>
        <p:spPr>
          <a:xfrm>
            <a:off x="2389717" y="5367338"/>
            <a:ext cx="7315200" cy="804862"/>
          </a:xfrm>
          <a:prstGeom prst="rect">
            <a:avLst/>
          </a:prstGeom>
        </p:spPr>
        <p:txBody>
          <a:bodyPr rtlCol="0"/>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tr"/>
              <a:t>Click to edit Master text styles</a:t>
            </a:r>
          </a:p>
        </p:txBody>
      </p:sp>
      <p:sp>
        <p:nvSpPr>
          <p:cNvPr id="5" name="Date Placeholder 4"/>
          <p:cNvSpPr>
            <a:spLocks noGrp="1"/>
          </p:cNvSpPr>
          <p:nvPr>
            <p:ph type="dt" sz="half" idx="10"/>
          </p:nvPr>
        </p:nvSpPr>
        <p:spPr/>
        <p:txBody>
          <a:bodyPr rtlCol="0"/>
          <a:lstStyle/>
          <a:p>
            <a:pPr rtl="0"/>
            <a:fld id="{C0297F02-C4DA-374C-BDD0-899B50B40B25}" type="datetimeFigureOut">
              <a:rPr lang="en-US" smtClean="0"/>
              <a:t>6/1/2023</a:t>
            </a:fld>
            <a:endParaRPr lang="en-US"/>
          </a:p>
        </p:txBody>
      </p:sp>
      <p:sp>
        <p:nvSpPr>
          <p:cNvPr id="6" name="Footer Placeholder 5"/>
          <p:cNvSpPr>
            <a:spLocks noGrp="1"/>
          </p:cNvSpPr>
          <p:nvPr>
            <p:ph type="ftr" sz="quarter" idx="11"/>
          </p:nvPr>
        </p:nvSpPr>
        <p:spPr/>
        <p:txBody>
          <a:bodyPr rtlCol="0"/>
          <a:lstStyle/>
          <a:p>
            <a:pPr rtl="0"/>
            <a:endParaRPr lang="en-US"/>
          </a:p>
        </p:txBody>
      </p:sp>
      <p:sp>
        <p:nvSpPr>
          <p:cNvPr id="7" name="Slide Number Placeholder 6"/>
          <p:cNvSpPr>
            <a:spLocks noGrp="1"/>
          </p:cNvSpPr>
          <p:nvPr>
            <p:ph type="sldNum" sz="quarter" idx="12"/>
          </p:nvPr>
        </p:nvSpPr>
        <p:spPr/>
        <p:txBody>
          <a:bodyPr rtlCol="0"/>
          <a:lstStyle/>
          <a:p>
            <a:pPr rtl="0"/>
            <a:fld id="{828BF92E-1F21-5049-8527-CC168C76B754}" type="slidenum">
              <a:rPr lang="en-US" smtClean="0"/>
              <a:t>‹#›</a:t>
            </a:fld>
            <a:endParaRPr lang="en-US"/>
          </a:p>
        </p:txBody>
      </p:sp>
    </p:spTree>
    <p:extLst>
      <p:ext uri="{BB962C8B-B14F-4D97-AF65-F5344CB8AC3E}">
        <p14:creationId xmlns:p14="http://schemas.microsoft.com/office/powerpoint/2010/main" val="3869296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C0297F02-C4DA-374C-BDD0-899B50B40B25}" type="datetimeFigureOut">
              <a:rPr lang="en-US" smtClean="0"/>
              <a:t>6/1/2023</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828BF92E-1F21-5049-8527-CC168C76B754}" type="slidenum">
              <a:rPr lang="en-US" smtClean="0"/>
              <a:t>‹#›</a:t>
            </a:fld>
            <a:endParaRPr lang="en-US"/>
          </a:p>
        </p:txBody>
      </p:sp>
      <p:sp>
        <p:nvSpPr>
          <p:cNvPr id="14" name="TextBox 13">
            <a:extLst>
              <a:ext uri="{FF2B5EF4-FFF2-40B4-BE49-F238E27FC236}">
                <a16:creationId xmlns:a16="http://schemas.microsoft.com/office/drawing/2014/main" id="{8DC07BB0-367C-4531-9828-27DCB5E936FD}"/>
              </a:ext>
            </a:extLst>
          </p:cNvPr>
          <p:cNvSpPr txBox="1"/>
          <p:nvPr userDrawn="1"/>
        </p:nvSpPr>
        <p:spPr>
          <a:xfrm>
            <a:off x="576000" y="1339308"/>
            <a:ext cx="11040000" cy="461665"/>
          </a:xfrm>
          <a:prstGeom prst="rect">
            <a:avLst/>
          </a:prstGeom>
          <a:noFill/>
          <a:ln w="12700">
            <a:solidFill>
              <a:schemeClr val="bg1">
                <a:lumMod val="50000"/>
              </a:schemeClr>
            </a:solidFill>
          </a:ln>
        </p:spPr>
        <p:txBody>
          <a:bodyPr wrap="square" rtlCol="0">
            <a:spAutoFit/>
          </a:bodyPr>
          <a:lstStyle/>
          <a:p>
            <a:pPr algn="ctr" rtl="0">
              <a:defRPr/>
            </a:pPr>
            <a:r>
              <a:rPr lang="tr" sz="120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t>Nitrat Eylem Planları İçin İzleme ve Raporlama Metodolojisi Oluşturularak </a:t>
            </a:r>
            <a:br>
              <a:rPr lang="tr-TR" sz="1200"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br>
            <a:r>
              <a:rPr lang="tr" sz="120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t>Suların Tarımsal Kirliliğe Karşı Korunması Projesi</a:t>
            </a:r>
            <a:endParaRPr lang="en-GB" sz="1800" dirty="0">
              <a:solidFill>
                <a:schemeClr val="bg1">
                  <a:lumMod val="50000"/>
                </a:schemeClr>
              </a:solidFill>
              <a:effectLst>
                <a:outerShdw blurRad="38100" dist="38100" dir="2700000" algn="tl">
                  <a:srgbClr val="000000">
                    <a:alpha val="43137"/>
                  </a:srgbClr>
                </a:outerShdw>
              </a:effectLst>
              <a:latin typeface="Arial"/>
              <a:cs typeface="Arial"/>
            </a:endParaRPr>
          </a:p>
        </p:txBody>
      </p:sp>
      <p:pic>
        <p:nvPicPr>
          <p:cNvPr id="3" name="Picture 2">
            <a:extLst>
              <a:ext uri="{FF2B5EF4-FFF2-40B4-BE49-F238E27FC236}">
                <a16:creationId xmlns:a16="http://schemas.microsoft.com/office/drawing/2014/main" id="{8D87E78A-454E-8C87-5E46-62441E9178F1}"/>
              </a:ext>
            </a:extLst>
          </p:cNvPr>
          <p:cNvPicPr>
            <a:picLocks noChangeAspect="1"/>
          </p:cNvPicPr>
          <p:nvPr userDrawn="1"/>
        </p:nvPicPr>
        <p:blipFill>
          <a:blip r:embed="rId13"/>
          <a:stretch>
            <a:fillRect/>
          </a:stretch>
        </p:blipFill>
        <p:spPr>
          <a:xfrm>
            <a:off x="5039866" y="40944"/>
            <a:ext cx="2112268" cy="1182626"/>
          </a:xfrm>
          <a:prstGeom prst="rect">
            <a:avLst/>
          </a:prstGeom>
        </p:spPr>
      </p:pic>
    </p:spTree>
    <p:extLst>
      <p:ext uri="{BB962C8B-B14F-4D97-AF65-F5344CB8AC3E}">
        <p14:creationId xmlns:p14="http://schemas.microsoft.com/office/powerpoint/2010/main" val="899586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268362"/>
            <a:ext cx="12192000" cy="4255632"/>
          </a:xfrm>
          <a:prstGeom prst="rect">
            <a:avLst/>
          </a:prstGeom>
          <a:solidFill>
            <a:schemeClr val="tx2"/>
          </a:soli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n-US" dirty="0">
              <a:latin typeface="Arial"/>
              <a:cs typeface="Arial"/>
            </a:endParaRPr>
          </a:p>
        </p:txBody>
      </p:sp>
      <p:sp>
        <p:nvSpPr>
          <p:cNvPr id="10" name="TextBox 9"/>
          <p:cNvSpPr txBox="1"/>
          <p:nvPr/>
        </p:nvSpPr>
        <p:spPr>
          <a:xfrm>
            <a:off x="2514000" y="1537641"/>
            <a:ext cx="7164000" cy="1292662"/>
          </a:xfrm>
          <a:prstGeom prst="rect">
            <a:avLst/>
          </a:prstGeom>
          <a:noFill/>
        </p:spPr>
        <p:txBody>
          <a:bodyPr wrap="square" rtlCol="0">
            <a:spAutoFit/>
          </a:bodyPr>
          <a:lstStyle/>
          <a:p>
            <a:pPr algn="ctr" rtl="0">
              <a:defRPr/>
            </a:pPr>
            <a:r>
              <a:rPr lang="tr" sz="1600" b="1">
                <a:solidFill>
                  <a:schemeClr val="bg1"/>
                </a:solidFill>
                <a:latin typeface="Arial" panose="020B0604020202020204" pitchFamily="34" charset="0"/>
              </a:rPr>
              <a:t>Nitrat Eylem Planları İçin İzleme ve Raporlama Metodolojisi Oluşturularak Suların Tarımsal Kirliliğe Karşı Korunması Projesi</a:t>
            </a:r>
          </a:p>
          <a:p>
            <a:pPr algn="ctr" rtl="0"/>
            <a:endParaRPr lang="en-GB" sz="1600" b="1" dirty="0">
              <a:solidFill>
                <a:schemeClr val="bg1"/>
              </a:solidFill>
              <a:latin typeface="Arial"/>
              <a:cs typeface="Arial"/>
            </a:endParaRPr>
          </a:p>
          <a:p>
            <a:pPr algn="ctr" rtl="0"/>
            <a:r>
              <a:rPr lang="tr" sz="1400" b="1">
                <a:solidFill>
                  <a:schemeClr val="bg1"/>
                </a:solidFill>
                <a:latin typeface="Arial"/>
                <a:cs typeface="Arial"/>
              </a:rPr>
              <a:t>EuropeAid/140563/IH/SER/TR</a:t>
            </a:r>
          </a:p>
          <a:p>
            <a:pPr rtl="0"/>
            <a:endParaRPr lang="en-GB" sz="1600" b="1" dirty="0">
              <a:solidFill>
                <a:schemeClr val="bg1"/>
              </a:solidFill>
              <a:latin typeface="Arial"/>
              <a:cs typeface="Arial"/>
            </a:endParaRPr>
          </a:p>
        </p:txBody>
      </p:sp>
      <p:sp>
        <p:nvSpPr>
          <p:cNvPr id="3" name="TextBox 2"/>
          <p:cNvSpPr txBox="1"/>
          <p:nvPr/>
        </p:nvSpPr>
        <p:spPr>
          <a:xfrm>
            <a:off x="4918243" y="4809747"/>
            <a:ext cx="2355518" cy="584775"/>
          </a:xfrm>
          <a:prstGeom prst="rect">
            <a:avLst/>
          </a:prstGeom>
          <a:noFill/>
        </p:spPr>
        <p:txBody>
          <a:bodyPr wrap="none" rtlCol="0">
            <a:spAutoFit/>
          </a:bodyPr>
          <a:lstStyle/>
          <a:p>
            <a:pPr algn="ctr" rtl="0"/>
            <a:r>
              <a:rPr lang="tr" sz="1600" b="1">
                <a:solidFill>
                  <a:schemeClr val="bg1"/>
                </a:solidFill>
                <a:latin typeface="Arial" panose="020B0604020202020204" pitchFamily="34" charset="0"/>
              </a:rPr>
              <a:t>03 - 10 Haziran, 2023</a:t>
            </a:r>
            <a:endParaRPr lang="hr-HR" sz="1600" b="1" dirty="0">
              <a:solidFill>
                <a:schemeClr val="bg1"/>
              </a:solidFill>
              <a:latin typeface="Arial" panose="020B0604020202020204" pitchFamily="34" charset="0"/>
            </a:endParaRPr>
          </a:p>
          <a:p>
            <a:pPr algn="ctr" rtl="0"/>
            <a:r>
              <a:rPr lang="tr" sz="1600" b="1">
                <a:solidFill>
                  <a:schemeClr val="bg1"/>
                </a:solidFill>
                <a:latin typeface="Arial" panose="020B0604020202020204" pitchFamily="34" charset="0"/>
              </a:rPr>
              <a:t>Kızılcahamam, Ankara</a:t>
            </a:r>
            <a:endParaRPr lang="en-US" sz="1600" dirty="0">
              <a:solidFill>
                <a:schemeClr val="bg1"/>
              </a:solidFill>
            </a:endParaRPr>
          </a:p>
        </p:txBody>
      </p:sp>
      <p:sp>
        <p:nvSpPr>
          <p:cNvPr id="11" name="TextBox 10">
            <a:extLst>
              <a:ext uri="{FF2B5EF4-FFF2-40B4-BE49-F238E27FC236}">
                <a16:creationId xmlns:a16="http://schemas.microsoft.com/office/drawing/2014/main" id="{9E4F5689-B1EF-4853-9679-A8131335CE24}"/>
              </a:ext>
            </a:extLst>
          </p:cNvPr>
          <p:cNvSpPr txBox="1"/>
          <p:nvPr/>
        </p:nvSpPr>
        <p:spPr>
          <a:xfrm>
            <a:off x="2186501" y="2741283"/>
            <a:ext cx="7819000" cy="1938992"/>
          </a:xfrm>
          <a:prstGeom prst="rect">
            <a:avLst/>
          </a:prstGeom>
          <a:noFill/>
        </p:spPr>
        <p:txBody>
          <a:bodyPr wrap="none" rtlCol="0">
            <a:spAutoFit/>
          </a:bodyPr>
          <a:lstStyle/>
          <a:p>
            <a:pPr algn="ctr" rtl="0"/>
            <a:r>
              <a:rPr lang="tr" sz="2400" b="1">
                <a:solidFill>
                  <a:schemeClr val="bg1"/>
                </a:solidFill>
                <a:latin typeface="Arial" panose="020B0604020202020204" pitchFamily="34" charset="0"/>
              </a:rPr>
              <a:t>Eğiticilerin Eğitimi</a:t>
            </a:r>
            <a:br>
              <a:rPr lang="tr-TR" sz="2400" b="1" dirty="0">
                <a:solidFill>
                  <a:schemeClr val="bg1"/>
                </a:solidFill>
                <a:latin typeface="Arial" panose="020B0604020202020204" pitchFamily="34" charset="0"/>
              </a:rPr>
            </a:br>
            <a:br>
              <a:rPr lang="tr-TR" sz="2400" b="1" dirty="0">
                <a:solidFill>
                  <a:schemeClr val="bg1"/>
                </a:solidFill>
                <a:latin typeface="Arial" panose="020B0604020202020204" pitchFamily="34" charset="0"/>
              </a:rPr>
            </a:br>
            <a:r>
              <a:rPr lang="tr" sz="2400" b="1">
                <a:solidFill>
                  <a:schemeClr val="bg1"/>
                </a:solidFill>
                <a:latin typeface="Arial" panose="020B0604020202020204" pitchFamily="34" charset="0"/>
              </a:rPr>
              <a:t>AB’de NEP uygulaması - Bulgaristan deneyimi</a:t>
            </a:r>
            <a:br>
              <a:rPr lang="tr-TR" sz="2400" b="1" dirty="0">
                <a:solidFill>
                  <a:schemeClr val="bg1"/>
                </a:solidFill>
                <a:latin typeface="Arial" panose="020B0604020202020204" pitchFamily="34" charset="0"/>
              </a:rPr>
            </a:br>
            <a:br>
              <a:rPr lang="tr-TR" sz="2400" b="1" dirty="0">
                <a:solidFill>
                  <a:schemeClr val="bg1"/>
                </a:solidFill>
                <a:latin typeface="Arial" panose="020B0604020202020204" pitchFamily="34" charset="0"/>
              </a:rPr>
            </a:br>
            <a:r>
              <a:rPr lang="en" sz="2400" b="1">
                <a:solidFill>
                  <a:schemeClr val="bg1"/>
                </a:solidFill>
                <a:latin typeface="Arial" panose="020B0604020202020204" pitchFamily="34" charset="0"/>
              </a:rPr>
              <a:t>Vyara Stefanova</a:t>
            </a:r>
            <a:endParaRPr lang="en-GB" sz="2400" dirty="0">
              <a:solidFill>
                <a:schemeClr val="bg1"/>
              </a:solidFill>
            </a:endParaRPr>
          </a:p>
        </p:txBody>
      </p:sp>
    </p:spTree>
    <p:extLst>
      <p:ext uri="{BB962C8B-B14F-4D97-AF65-F5344CB8AC3E}">
        <p14:creationId xmlns:p14="http://schemas.microsoft.com/office/powerpoint/2010/main" val="251143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DD41032-750C-2C46-A7BF-69D86FB6372B}"/>
              </a:ext>
            </a:extLst>
          </p:cNvPr>
          <p:cNvSpPr>
            <a:spLocks noGrp="1"/>
          </p:cNvSpPr>
          <p:nvPr>
            <p:ph type="title"/>
          </p:nvPr>
        </p:nvSpPr>
        <p:spPr>
          <a:xfrm>
            <a:off x="452284" y="1995948"/>
            <a:ext cx="10972800" cy="993058"/>
          </a:xfrm>
        </p:spPr>
        <p:txBody>
          <a:bodyPr rtlCol="0"/>
          <a:lstStyle/>
          <a:p>
            <a:pPr rtl="0"/>
            <a:r>
              <a:rPr lang="tr" sz="2800" b="1"/>
              <a:t>Eylem Programlarına dahil edilecek önlemler</a:t>
            </a:r>
            <a:endParaRPr lang="bg-BG" sz="2800" b="1" dirty="0"/>
          </a:p>
        </p:txBody>
      </p:sp>
      <p:sp>
        <p:nvSpPr>
          <p:cNvPr id="5" name="Content Placeholder 2">
            <a:extLst>
              <a:ext uri="{FF2B5EF4-FFF2-40B4-BE49-F238E27FC236}">
                <a16:creationId xmlns:a16="http://schemas.microsoft.com/office/drawing/2014/main" id="{34E1C176-4C95-47C0-E02D-0DD33CEB2592}"/>
              </a:ext>
            </a:extLst>
          </p:cNvPr>
          <p:cNvSpPr>
            <a:spLocks noGrp="1"/>
          </p:cNvSpPr>
          <p:nvPr>
            <p:ph idx="1"/>
          </p:nvPr>
        </p:nvSpPr>
        <p:spPr>
          <a:xfrm>
            <a:off x="530942" y="2890684"/>
            <a:ext cx="11051458" cy="3235480"/>
          </a:xfrm>
        </p:spPr>
        <p:txBody>
          <a:bodyPr rtlCol="0"/>
          <a:lstStyle/>
          <a:p>
            <a:pPr rtl="0"/>
            <a:r>
              <a:rPr lang="tr" sz="2400"/>
              <a:t>Önlemler şunlara ilişkin kuralları içermelidir: dağılma dönemleri, atık su toplama alanları, dağılımın sınırlandırılması </a:t>
            </a:r>
          </a:p>
          <a:p>
            <a:pPr rtl="0"/>
            <a:r>
              <a:rPr lang="tr" sz="2400"/>
              <a:t>Önlemler, hektar başına belirli bir miktarın (170 kg azot içeren atık su miktarına karşılık gelmektedir) aşılmamasını sağlamalıdır </a:t>
            </a:r>
          </a:p>
          <a:p>
            <a:pPr rtl="0"/>
            <a:r>
              <a:rPr lang="tr" sz="2400"/>
              <a:t>2nci maddedeki istisnalar kapsamında (a) fıkrası uyarınca atık sular ilk yıl için 210 kg’a kadar nitrojen içerebilir, (b) fıkrası uyarınca Üye Devletler ilk 4 yıllık program için farklı miktarlar belirleyebilir ve miktarlar hayvan sayısına göre hesaplanabilir </a:t>
            </a:r>
          </a:p>
          <a:p>
            <a:pPr rtl="0"/>
            <a:r>
              <a:rPr lang="tr" sz="2400"/>
              <a:t>Üye Devletler, istisnaları nasıl uyguladıklarını Komisyona bildirir </a:t>
            </a:r>
            <a:endParaRPr lang="bg-BG" sz="2400" dirty="0"/>
          </a:p>
        </p:txBody>
      </p:sp>
    </p:spTree>
    <p:extLst>
      <p:ext uri="{BB962C8B-B14F-4D97-AF65-F5344CB8AC3E}">
        <p14:creationId xmlns:p14="http://schemas.microsoft.com/office/powerpoint/2010/main" val="35677477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D2AD0BDD-DA6A-9E21-9414-0FA2020F5F82}"/>
              </a:ext>
            </a:extLst>
          </p:cNvPr>
          <p:cNvSpPr>
            <a:spLocks noGrp="1" noChangeArrowheads="1"/>
          </p:cNvSpPr>
          <p:nvPr>
            <p:ph type="title"/>
          </p:nvPr>
        </p:nvSpPr>
        <p:spPr>
          <a:xfrm>
            <a:off x="609600" y="1828135"/>
            <a:ext cx="10972800" cy="826575"/>
          </a:xfrm>
        </p:spPr>
        <p:txBody>
          <a:bodyPr rtlCol="0"/>
          <a:lstStyle/>
          <a:p>
            <a:pPr rtl="0"/>
            <a:r>
              <a:rPr lang="tr" sz="2800" b="1">
                <a:latin typeface="+mn-lt"/>
              </a:rPr>
              <a:t>Nitrat Direktifinin Bulgaristan Mevzuatına Aktarılması</a:t>
            </a:r>
            <a:endParaRPr lang="bg-BG" altLang="bg-BG" sz="2800" b="1" dirty="0">
              <a:latin typeface="+mn-lt"/>
            </a:endParaRPr>
          </a:p>
        </p:txBody>
      </p:sp>
      <p:sp>
        <p:nvSpPr>
          <p:cNvPr id="5" name="Rectangle 3">
            <a:extLst>
              <a:ext uri="{FF2B5EF4-FFF2-40B4-BE49-F238E27FC236}">
                <a16:creationId xmlns:a16="http://schemas.microsoft.com/office/drawing/2014/main" id="{57C42F3A-9AB2-D874-72F1-19311743D0A3}"/>
              </a:ext>
            </a:extLst>
          </p:cNvPr>
          <p:cNvSpPr txBox="1">
            <a:spLocks noChangeArrowheads="1"/>
          </p:cNvSpPr>
          <p:nvPr/>
        </p:nvSpPr>
        <p:spPr>
          <a:xfrm>
            <a:off x="412955" y="2351704"/>
            <a:ext cx="11493909" cy="4214045"/>
          </a:xfrm>
          <a:prstGeom prst="rect">
            <a:avLst/>
          </a:prstGeom>
        </p:spPr>
        <p:txBody>
          <a:bodyPr rtlCol="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rtl="0"/>
            <a:endParaRPr lang="bg-BG" altLang="bg-BG" dirty="0"/>
          </a:p>
          <a:p>
            <a:pPr rtl="0"/>
            <a:r>
              <a:rPr lang="tr" sz="2000" dirty="0">
                <a:latin typeface="ариал"/>
              </a:rPr>
              <a:t>Suların Tarımsal Kaynaklı Nitratların Neden Olduğu Kirlenmeye Karşı Korunmasına İlişkin 16 Ekim 2000 tarih ve 2 sayılı YÖNETMELİK. </a:t>
            </a:r>
          </a:p>
          <a:p>
            <a:pPr rtl="0"/>
            <a:r>
              <a:rPr lang="tr" sz="2000">
                <a:latin typeface="ариал"/>
              </a:rPr>
              <a:t>İlgili Bakanlıklar;</a:t>
            </a:r>
            <a:endParaRPr lang="tr" sz="2000" dirty="0">
              <a:latin typeface="ариал"/>
            </a:endParaRPr>
          </a:p>
          <a:p>
            <a:pPr rtl="0">
              <a:buFont typeface="Wingdings" panose="05000000000000000000" pitchFamily="2" charset="2"/>
              <a:buNone/>
            </a:pPr>
            <a:r>
              <a:rPr lang="tr" sz="2000" dirty="0">
                <a:latin typeface="ариал"/>
              </a:rPr>
              <a:t>		- Çevre ve Su İşleri Bakanlığı </a:t>
            </a:r>
          </a:p>
          <a:p>
            <a:pPr rtl="0">
              <a:buFont typeface="Wingdings" panose="05000000000000000000" pitchFamily="2" charset="2"/>
              <a:buNone/>
            </a:pPr>
            <a:r>
              <a:rPr lang="tr" sz="2000" dirty="0">
                <a:latin typeface="ариал"/>
              </a:rPr>
              <a:t>		- Sağlık Bakanlığı ve </a:t>
            </a:r>
          </a:p>
          <a:p>
            <a:pPr rtl="0">
              <a:buFont typeface="Wingdings" panose="05000000000000000000" pitchFamily="2" charset="2"/>
              <a:buNone/>
            </a:pPr>
            <a:r>
              <a:rPr lang="tr" sz="2000" dirty="0">
                <a:latin typeface="ариал"/>
              </a:rPr>
              <a:t>		- Tarım ve Gıda Bakanlığı</a:t>
            </a:r>
          </a:p>
          <a:p>
            <a:pPr rtl="0"/>
            <a:endParaRPr lang="en-US" altLang="bg-BG" sz="2000" dirty="0">
              <a:latin typeface="ариал"/>
            </a:endParaRPr>
          </a:p>
          <a:p>
            <a:pPr algn="just" rtl="0"/>
            <a:r>
              <a:rPr lang="tr" sz="2000" dirty="0">
                <a:latin typeface="ариал"/>
              </a:rPr>
              <a:t>Su Çerçeve Direktifini tamamen aktarmak için Su Kanunu Ağustos 2006’da değiştirilmiştir. Değişiklikler, 2 sayılı YÖNETMELİĞİN revizyonu dahil olmak üzere “Su kalitesi” sektöründeki mevcut mevzuatın revizyonunu zorunlu kılmıştır.</a:t>
            </a:r>
            <a:endParaRPr lang="bg-BG" altLang="bg-BG" sz="2000" dirty="0">
              <a:latin typeface="ариал"/>
            </a:endParaRPr>
          </a:p>
        </p:txBody>
      </p:sp>
    </p:spTree>
    <p:extLst>
      <p:ext uri="{BB962C8B-B14F-4D97-AF65-F5344CB8AC3E}">
        <p14:creationId xmlns:p14="http://schemas.microsoft.com/office/powerpoint/2010/main" val="10153911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BD9A20B3-3010-8E3D-DE7E-D8D89BFC5025}"/>
              </a:ext>
            </a:extLst>
          </p:cNvPr>
          <p:cNvSpPr>
            <a:spLocks noGrp="1" noChangeArrowheads="1"/>
          </p:cNvSpPr>
          <p:nvPr>
            <p:ph type="title"/>
          </p:nvPr>
        </p:nvSpPr>
        <p:spPr>
          <a:xfrm>
            <a:off x="324465" y="1788806"/>
            <a:ext cx="11720050" cy="728252"/>
          </a:xfrm>
        </p:spPr>
        <p:txBody>
          <a:bodyPr rtlCol="0"/>
          <a:lstStyle/>
          <a:p>
            <a:pPr rtl="0"/>
            <a:r>
              <a:rPr lang="tr" sz="3200" b="1">
                <a:latin typeface="Arial "/>
              </a:rPr>
              <a:t> </a:t>
            </a:r>
            <a:r>
              <a:rPr lang="tr" sz="2800" b="1">
                <a:latin typeface="+mn-lt"/>
              </a:rPr>
              <a:t>Nitrat Direktifi Gerekliliklerinin İlk Kez Uygulanması</a:t>
            </a:r>
            <a:endParaRPr lang="bg-BG" altLang="bg-BG" sz="2800" b="1" dirty="0">
              <a:latin typeface="+mn-lt"/>
            </a:endParaRPr>
          </a:p>
        </p:txBody>
      </p:sp>
      <p:sp>
        <p:nvSpPr>
          <p:cNvPr id="3" name="Rectangle 3">
            <a:extLst>
              <a:ext uri="{FF2B5EF4-FFF2-40B4-BE49-F238E27FC236}">
                <a16:creationId xmlns:a16="http://schemas.microsoft.com/office/drawing/2014/main" id="{2D08820B-CAA2-AF94-1019-F36E5F3BDFD2}"/>
              </a:ext>
            </a:extLst>
          </p:cNvPr>
          <p:cNvSpPr txBox="1">
            <a:spLocks noChangeArrowheads="1"/>
          </p:cNvSpPr>
          <p:nvPr/>
        </p:nvSpPr>
        <p:spPr>
          <a:xfrm>
            <a:off x="609601" y="2812025"/>
            <a:ext cx="11257934" cy="3955386"/>
          </a:xfrm>
          <a:prstGeom prst="rect">
            <a:avLst/>
          </a:prstGeom>
        </p:spPr>
        <p:txBody>
          <a:bodyPr rtlCol="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rtl="0">
              <a:lnSpc>
                <a:spcPct val="90000"/>
              </a:lnSpc>
            </a:pPr>
            <a:r>
              <a:rPr lang="tr" sz="2000"/>
              <a:t>Çevre ve Sular Bakanı’nın 10.08.2004 tarih ve RD-795 sayılı Emri ile şunlar tanımlanmıştır: </a:t>
            </a:r>
          </a:p>
          <a:p>
            <a:pPr lvl="1" rtl="0">
              <a:lnSpc>
                <a:spcPct val="90000"/>
              </a:lnSpc>
            </a:pPr>
            <a:r>
              <a:rPr lang="tr" sz="2000"/>
              <a:t>kirletilmiş sular</a:t>
            </a:r>
          </a:p>
          <a:p>
            <a:pPr lvl="1" rtl="0">
              <a:lnSpc>
                <a:spcPct val="90000"/>
              </a:lnSpc>
            </a:pPr>
            <a:r>
              <a:rPr lang="tr" sz="2000"/>
              <a:t>kirlilik riski taşıyan sular</a:t>
            </a:r>
          </a:p>
          <a:p>
            <a:pPr lvl="1" rtl="0">
              <a:lnSpc>
                <a:spcPct val="90000"/>
              </a:lnSpc>
            </a:pPr>
            <a:r>
              <a:rPr lang="tr" sz="2000"/>
              <a:t>hassas bölgeler </a:t>
            </a:r>
            <a:endParaRPr lang="en-US" altLang="bg-BG" sz="2000"/>
          </a:p>
          <a:p>
            <a:pPr rtl="0">
              <a:lnSpc>
                <a:spcPct val="90000"/>
              </a:lnSpc>
            </a:pPr>
            <a:r>
              <a:rPr lang="tr" sz="2000"/>
              <a:t>Tarım ve Gıda Bakanı’nın 22.08.2005 tarih ve RD-09-431 sayılı emriyle, İyi Tarım Uygulamaları Kodu onaylanmıştır.</a:t>
            </a:r>
            <a:endParaRPr lang="bg-BG" altLang="bg-BG" sz="2000"/>
          </a:p>
          <a:p>
            <a:pPr rtl="0">
              <a:lnSpc>
                <a:spcPct val="90000"/>
              </a:lnSpc>
            </a:pPr>
            <a:r>
              <a:rPr lang="tr" sz="2000"/>
              <a:t>Eylem Programı, Çevre ve Su Bakanı’nın 3.10.2006 tarih ve RD-750 sayılı ve Tarım ve Gıda Bakanı’nın 11.10.2006 tarih ve RD-09-894 sayılı ortak emirleri ile onaylanmıştır.</a:t>
            </a:r>
            <a:endParaRPr lang="bg-BG" altLang="bg-BG" sz="2000" dirty="0"/>
          </a:p>
        </p:txBody>
      </p:sp>
    </p:spTree>
    <p:extLst>
      <p:ext uri="{BB962C8B-B14F-4D97-AF65-F5344CB8AC3E}">
        <p14:creationId xmlns:p14="http://schemas.microsoft.com/office/powerpoint/2010/main" val="40330081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F01C601A-DB51-542B-B5C4-40FBBF93A88B}"/>
              </a:ext>
            </a:extLst>
          </p:cNvPr>
          <p:cNvSpPr>
            <a:spLocks noGrp="1" noChangeArrowheads="1"/>
          </p:cNvSpPr>
          <p:nvPr>
            <p:ph type="title"/>
          </p:nvPr>
        </p:nvSpPr>
        <p:spPr>
          <a:xfrm>
            <a:off x="1981200" y="1769399"/>
            <a:ext cx="8229600" cy="673714"/>
          </a:xfrm>
        </p:spPr>
        <p:txBody>
          <a:bodyPr rtlCol="0"/>
          <a:lstStyle/>
          <a:p>
            <a:pPr rtl="0"/>
            <a:r>
              <a:rPr lang="tr" sz="2800" b="1"/>
              <a:t>Su İzleme Ağı</a:t>
            </a:r>
            <a:endParaRPr lang="bg-BG" altLang="bg-BG" sz="2800" b="1" dirty="0"/>
          </a:p>
        </p:txBody>
      </p:sp>
      <p:sp>
        <p:nvSpPr>
          <p:cNvPr id="3" name="Rectangle 3">
            <a:extLst>
              <a:ext uri="{FF2B5EF4-FFF2-40B4-BE49-F238E27FC236}">
                <a16:creationId xmlns:a16="http://schemas.microsoft.com/office/drawing/2014/main" id="{44FAE748-0840-DDAD-052E-A3A862F9C0CB}"/>
              </a:ext>
            </a:extLst>
          </p:cNvPr>
          <p:cNvSpPr txBox="1">
            <a:spLocks noChangeArrowheads="1"/>
          </p:cNvSpPr>
          <p:nvPr/>
        </p:nvSpPr>
        <p:spPr>
          <a:xfrm>
            <a:off x="314632" y="2428568"/>
            <a:ext cx="11198942" cy="4169081"/>
          </a:xfrm>
          <a:prstGeom prst="rect">
            <a:avLst/>
          </a:prstGeom>
        </p:spPr>
        <p:txBody>
          <a:bodyPr rtlCol="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rtl="0">
              <a:lnSpc>
                <a:spcPct val="90000"/>
              </a:lnSpc>
            </a:pPr>
            <a:r>
              <a:rPr lang="tr" sz="1800"/>
              <a:t>Bulgaristan, Nitrat Direktifinin öngördüğü izlemeyi de içeren Su İzleme Programını 2007 başlarında AK’ye sunmuştur. </a:t>
            </a:r>
            <a:endParaRPr lang="en-US" altLang="bg-BG" sz="1800"/>
          </a:p>
          <a:p>
            <a:pPr rtl="0">
              <a:lnSpc>
                <a:spcPct val="90000"/>
              </a:lnSpc>
            </a:pPr>
            <a:endParaRPr lang="en-US" altLang="bg-BG" sz="1200"/>
          </a:p>
          <a:p>
            <a:pPr rtl="0">
              <a:lnSpc>
                <a:spcPct val="90000"/>
              </a:lnSpc>
            </a:pPr>
            <a:r>
              <a:rPr lang="tr" sz="1800"/>
              <a:t>Su İzleme Programı şunlardan oluşmaktadır:</a:t>
            </a:r>
            <a:endParaRPr lang="bg-BG" altLang="bg-BG" sz="1800"/>
          </a:p>
          <a:p>
            <a:pPr lvl="1" rtl="0">
              <a:lnSpc>
                <a:spcPct val="90000"/>
              </a:lnSpc>
              <a:buFont typeface="Wingdings" panose="05000000000000000000" pitchFamily="2" charset="2"/>
              <a:buNone/>
            </a:pPr>
            <a:r>
              <a:rPr lang="tr" sz="1800"/>
              <a:t>	</a:t>
            </a:r>
            <a:r>
              <a:rPr lang="tr" sz="1800" b="1"/>
              <a:t>А)</a:t>
            </a:r>
            <a:r>
              <a:rPr lang="tr" sz="1800"/>
              <a:t> tatlı sulardaki nitrat içeriğinin izlenmesi:</a:t>
            </a:r>
          </a:p>
          <a:p>
            <a:pPr lvl="2" rtl="0">
              <a:lnSpc>
                <a:spcPct val="90000"/>
              </a:lnSpc>
            </a:pPr>
            <a:r>
              <a:rPr lang="tr" sz="1800"/>
              <a:t>İçme suyu temininin kontrolüne yönelik yüzey suyu izleme istasyonlarında ve yüzey suyunu temsil eden diğer numune alma istasyonlarında,</a:t>
            </a:r>
            <a:endParaRPr lang="bg-BG" altLang="bg-BG" sz="1800"/>
          </a:p>
          <a:p>
            <a:pPr lvl="2" rtl="0">
              <a:lnSpc>
                <a:spcPct val="90000"/>
              </a:lnSpc>
            </a:pPr>
            <a:r>
              <a:rPr lang="tr" sz="1800"/>
              <a:t>Yeraltı sularının kalitesini temsil eden izleme istasyonlarında. </a:t>
            </a:r>
          </a:p>
          <a:p>
            <a:pPr lvl="1" rtl="0">
              <a:lnSpc>
                <a:spcPct val="90000"/>
              </a:lnSpc>
              <a:buFont typeface="Wingdings" panose="05000000000000000000" pitchFamily="2" charset="2"/>
              <a:buNone/>
            </a:pPr>
            <a:r>
              <a:rPr lang="tr" sz="1800"/>
              <a:t>	</a:t>
            </a:r>
            <a:r>
              <a:rPr lang="tr" sz="1800" b="1"/>
              <a:t>B/</a:t>
            </a:r>
            <a:r>
              <a:rPr lang="tr" sz="1800"/>
              <a:t> Tatlı yüzey sularında (nehirler ve göller) ve kıyı deniz suyunda ötrofikasyon seviyesinin izlenmesi.</a:t>
            </a:r>
          </a:p>
          <a:p>
            <a:pPr rtl="0">
              <a:lnSpc>
                <a:spcPct val="90000"/>
              </a:lnSpc>
            </a:pPr>
            <a:r>
              <a:rPr lang="tr" sz="1800"/>
              <a:t>Ayrıca Sağlık Bakanlığı, aşağıdakilere dayanarak, içme suyu temini için kullanılan sulardaki nitrat içeriği hakkında bilgi vermiştir:</a:t>
            </a:r>
          </a:p>
          <a:p>
            <a:pPr lvl="1" rtl="0">
              <a:lnSpc>
                <a:spcPct val="90000"/>
              </a:lnSpc>
            </a:pPr>
            <a:r>
              <a:rPr lang="tr" sz="1800"/>
              <a:t>5.892 izleme noktası:</a:t>
            </a:r>
          </a:p>
          <a:p>
            <a:pPr lvl="2" rtl="0">
              <a:lnSpc>
                <a:spcPct val="90000"/>
              </a:lnSpc>
            </a:pPr>
            <a:r>
              <a:rPr lang="tr" sz="1800"/>
              <a:t>   315 adet yüzey suyu kaynağında </a:t>
            </a:r>
          </a:p>
          <a:p>
            <a:pPr lvl="2" rtl="0">
              <a:lnSpc>
                <a:spcPct val="90000"/>
              </a:lnSpc>
            </a:pPr>
            <a:r>
              <a:rPr lang="tr" sz="1800"/>
              <a:t>5.577 adet yeraltı suyu kaynağında</a:t>
            </a:r>
            <a:endParaRPr lang="bg-BG" altLang="bg-BG" sz="1800" dirty="0"/>
          </a:p>
        </p:txBody>
      </p:sp>
    </p:spTree>
    <p:extLst>
      <p:ext uri="{BB962C8B-B14F-4D97-AF65-F5344CB8AC3E}">
        <p14:creationId xmlns:p14="http://schemas.microsoft.com/office/powerpoint/2010/main" val="35727406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0D56E439-8C2C-19EE-81FE-87A9AA95A3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956" y="2133600"/>
            <a:ext cx="5739589" cy="404161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a:extLst>
              <a:ext uri="{FF2B5EF4-FFF2-40B4-BE49-F238E27FC236}">
                <a16:creationId xmlns:a16="http://schemas.microsoft.com/office/drawing/2014/main" id="{577F9ED3-63AD-4465-7B59-54BD5652A018}"/>
              </a:ext>
            </a:extLst>
          </p:cNvPr>
          <p:cNvPicPr>
            <a:picLocks noChangeAspect="1"/>
          </p:cNvPicPr>
          <p:nvPr/>
        </p:nvPicPr>
        <p:blipFill>
          <a:blip r:embed="rId3"/>
          <a:stretch>
            <a:fillRect/>
          </a:stretch>
        </p:blipFill>
        <p:spPr>
          <a:xfrm>
            <a:off x="6208397" y="2133600"/>
            <a:ext cx="5616534" cy="4041614"/>
          </a:xfrm>
          <a:prstGeom prst="rect">
            <a:avLst/>
          </a:prstGeom>
        </p:spPr>
      </p:pic>
      <p:sp>
        <p:nvSpPr>
          <p:cNvPr id="4" name="Metin kutusu 3">
            <a:extLst>
              <a:ext uri="{FF2B5EF4-FFF2-40B4-BE49-F238E27FC236}">
                <a16:creationId xmlns:a16="http://schemas.microsoft.com/office/drawing/2014/main" id="{143E61B9-0CC0-2DD5-F0DD-61978E26143C}"/>
              </a:ext>
            </a:extLst>
          </p:cNvPr>
          <p:cNvSpPr txBox="1"/>
          <p:nvPr/>
        </p:nvSpPr>
        <p:spPr>
          <a:xfrm>
            <a:off x="2004857" y="2337292"/>
            <a:ext cx="2521423" cy="430887"/>
          </a:xfrm>
          <a:prstGeom prst="rect">
            <a:avLst/>
          </a:prstGeom>
          <a:solidFill>
            <a:schemeClr val="bg1"/>
          </a:solidFill>
        </p:spPr>
        <p:txBody>
          <a:bodyPr wrap="square" rtlCol="0">
            <a:spAutoFit/>
          </a:bodyPr>
          <a:lstStyle/>
          <a:p>
            <a:pPr rtl="0"/>
            <a:r>
              <a:rPr lang="tr" sz="1100" b="1"/>
              <a:t>Bulgaristan Cumhuriyeti</a:t>
            </a:r>
            <a:endParaRPr lang="tr-TR" sz="1100" b="1" dirty="0"/>
          </a:p>
          <a:p>
            <a:pPr rtl="0"/>
            <a:r>
              <a:rPr lang="tr" sz="1100" b="1"/>
              <a:t>Yeraltı suyunda nitrat içeriği</a:t>
            </a:r>
            <a:endParaRPr lang="tr-TR" sz="1100" b="1" dirty="0"/>
          </a:p>
        </p:txBody>
      </p:sp>
      <p:sp>
        <p:nvSpPr>
          <p:cNvPr id="5" name="Metin kutusu 4">
            <a:extLst>
              <a:ext uri="{FF2B5EF4-FFF2-40B4-BE49-F238E27FC236}">
                <a16:creationId xmlns:a16="http://schemas.microsoft.com/office/drawing/2014/main" id="{29E3737A-BFCD-FA26-BF73-C74FCDD733E7}"/>
              </a:ext>
            </a:extLst>
          </p:cNvPr>
          <p:cNvSpPr txBox="1"/>
          <p:nvPr/>
        </p:nvSpPr>
        <p:spPr>
          <a:xfrm>
            <a:off x="7597937" y="2328517"/>
            <a:ext cx="3164551" cy="430887"/>
          </a:xfrm>
          <a:prstGeom prst="rect">
            <a:avLst/>
          </a:prstGeom>
          <a:solidFill>
            <a:schemeClr val="bg1"/>
          </a:solidFill>
        </p:spPr>
        <p:txBody>
          <a:bodyPr wrap="square" rtlCol="0">
            <a:spAutoFit/>
          </a:bodyPr>
          <a:lstStyle/>
          <a:p>
            <a:pPr rtl="0"/>
            <a:r>
              <a:rPr lang="tr" sz="1100" b="1"/>
              <a:t>Bulgaristan Cumhuriyeti</a:t>
            </a:r>
            <a:endParaRPr lang="tr-TR" sz="1100" b="1" dirty="0"/>
          </a:p>
          <a:p>
            <a:pPr rtl="0"/>
            <a:r>
              <a:rPr lang="tr" sz="1100" b="1"/>
              <a:t>Yüzey sularındaki nitrat içeriği</a:t>
            </a:r>
            <a:endParaRPr lang="tr-TR" sz="1100" b="1" dirty="0"/>
          </a:p>
        </p:txBody>
      </p:sp>
      <p:sp>
        <p:nvSpPr>
          <p:cNvPr id="6" name="Metin kutusu 5">
            <a:extLst>
              <a:ext uri="{FF2B5EF4-FFF2-40B4-BE49-F238E27FC236}">
                <a16:creationId xmlns:a16="http://schemas.microsoft.com/office/drawing/2014/main" id="{41186533-4BF2-DBE3-80BC-D72EB0FCADD6}"/>
              </a:ext>
            </a:extLst>
          </p:cNvPr>
          <p:cNvSpPr txBox="1"/>
          <p:nvPr/>
        </p:nvSpPr>
        <p:spPr>
          <a:xfrm>
            <a:off x="5571651" y="5526160"/>
            <a:ext cx="554351" cy="153888"/>
          </a:xfrm>
          <a:prstGeom prst="rect">
            <a:avLst/>
          </a:prstGeom>
          <a:solidFill>
            <a:schemeClr val="bg1"/>
          </a:solidFill>
        </p:spPr>
        <p:txBody>
          <a:bodyPr wrap="square" rtlCol="0">
            <a:spAutoFit/>
          </a:bodyPr>
          <a:lstStyle/>
          <a:p>
            <a:pPr rtl="0"/>
            <a:r>
              <a:rPr lang="tr" sz="400"/>
              <a:t>Hassas bölgeler</a:t>
            </a:r>
            <a:endParaRPr lang="tr-TR" sz="400" dirty="0"/>
          </a:p>
        </p:txBody>
      </p:sp>
      <p:sp>
        <p:nvSpPr>
          <p:cNvPr id="7" name="Metin kutusu 6">
            <a:extLst>
              <a:ext uri="{FF2B5EF4-FFF2-40B4-BE49-F238E27FC236}">
                <a16:creationId xmlns:a16="http://schemas.microsoft.com/office/drawing/2014/main" id="{5FEC145D-6486-7B57-E511-DDC25B316524}"/>
              </a:ext>
            </a:extLst>
          </p:cNvPr>
          <p:cNvSpPr txBox="1"/>
          <p:nvPr/>
        </p:nvSpPr>
        <p:spPr>
          <a:xfrm>
            <a:off x="5563556" y="5677283"/>
            <a:ext cx="644841" cy="153888"/>
          </a:xfrm>
          <a:prstGeom prst="rect">
            <a:avLst/>
          </a:prstGeom>
          <a:solidFill>
            <a:schemeClr val="bg1"/>
          </a:solidFill>
        </p:spPr>
        <p:txBody>
          <a:bodyPr wrap="square" rtlCol="0">
            <a:spAutoFit/>
          </a:bodyPr>
          <a:lstStyle/>
          <a:p>
            <a:pPr rtl="0"/>
            <a:r>
              <a:rPr lang="tr" sz="400"/>
              <a:t>Havza Müdürlükleri</a:t>
            </a:r>
            <a:endParaRPr lang="tr-TR" sz="400" dirty="0"/>
          </a:p>
        </p:txBody>
      </p:sp>
      <p:sp>
        <p:nvSpPr>
          <p:cNvPr id="8" name="Metin kutusu 7">
            <a:extLst>
              <a:ext uri="{FF2B5EF4-FFF2-40B4-BE49-F238E27FC236}">
                <a16:creationId xmlns:a16="http://schemas.microsoft.com/office/drawing/2014/main" id="{C811AA0D-3120-03ED-DBAE-986F9BDE3334}"/>
              </a:ext>
            </a:extLst>
          </p:cNvPr>
          <p:cNvSpPr txBox="1"/>
          <p:nvPr/>
        </p:nvSpPr>
        <p:spPr>
          <a:xfrm>
            <a:off x="5571651" y="5821218"/>
            <a:ext cx="570543" cy="153888"/>
          </a:xfrm>
          <a:prstGeom prst="rect">
            <a:avLst/>
          </a:prstGeom>
          <a:solidFill>
            <a:schemeClr val="bg1"/>
          </a:solidFill>
        </p:spPr>
        <p:txBody>
          <a:bodyPr wrap="square" rtlCol="0">
            <a:spAutoFit/>
          </a:bodyPr>
          <a:lstStyle/>
          <a:p>
            <a:pPr rtl="0"/>
            <a:r>
              <a:rPr lang="tr" sz="400"/>
              <a:t>Büyük Şehirler</a:t>
            </a:r>
            <a:endParaRPr lang="tr-TR" sz="400" dirty="0"/>
          </a:p>
        </p:txBody>
      </p:sp>
      <p:sp>
        <p:nvSpPr>
          <p:cNvPr id="9" name="Metin kutusu 8">
            <a:extLst>
              <a:ext uri="{FF2B5EF4-FFF2-40B4-BE49-F238E27FC236}">
                <a16:creationId xmlns:a16="http://schemas.microsoft.com/office/drawing/2014/main" id="{A34BFBD6-FCB9-D756-D772-7731894A2AE3}"/>
              </a:ext>
            </a:extLst>
          </p:cNvPr>
          <p:cNvSpPr txBox="1"/>
          <p:nvPr/>
        </p:nvSpPr>
        <p:spPr>
          <a:xfrm>
            <a:off x="11034064" y="5527820"/>
            <a:ext cx="554351" cy="153888"/>
          </a:xfrm>
          <a:prstGeom prst="rect">
            <a:avLst/>
          </a:prstGeom>
          <a:solidFill>
            <a:schemeClr val="bg1"/>
          </a:solidFill>
        </p:spPr>
        <p:txBody>
          <a:bodyPr wrap="square" rtlCol="0">
            <a:spAutoFit/>
          </a:bodyPr>
          <a:lstStyle/>
          <a:p>
            <a:pPr rtl="0"/>
            <a:r>
              <a:rPr lang="tr" sz="400"/>
              <a:t>Hassas bölgeler</a:t>
            </a:r>
            <a:endParaRPr lang="tr-TR" sz="400" dirty="0"/>
          </a:p>
        </p:txBody>
      </p:sp>
      <p:sp>
        <p:nvSpPr>
          <p:cNvPr id="10" name="Metin kutusu 9">
            <a:extLst>
              <a:ext uri="{FF2B5EF4-FFF2-40B4-BE49-F238E27FC236}">
                <a16:creationId xmlns:a16="http://schemas.microsoft.com/office/drawing/2014/main" id="{2D10EFDE-4239-A4C0-F4F3-1ABEA263CBE5}"/>
              </a:ext>
            </a:extLst>
          </p:cNvPr>
          <p:cNvSpPr txBox="1"/>
          <p:nvPr/>
        </p:nvSpPr>
        <p:spPr>
          <a:xfrm>
            <a:off x="11034064" y="5677283"/>
            <a:ext cx="644841" cy="153888"/>
          </a:xfrm>
          <a:prstGeom prst="rect">
            <a:avLst/>
          </a:prstGeom>
          <a:solidFill>
            <a:schemeClr val="bg1"/>
          </a:solidFill>
        </p:spPr>
        <p:txBody>
          <a:bodyPr wrap="square" rtlCol="0">
            <a:spAutoFit/>
          </a:bodyPr>
          <a:lstStyle/>
          <a:p>
            <a:pPr rtl="0"/>
            <a:r>
              <a:rPr lang="tr" sz="400"/>
              <a:t>Havza Müdürlükleri</a:t>
            </a:r>
            <a:endParaRPr lang="tr-TR" sz="400" dirty="0"/>
          </a:p>
        </p:txBody>
      </p:sp>
      <p:sp>
        <p:nvSpPr>
          <p:cNvPr id="11" name="Metin kutusu 10">
            <a:extLst>
              <a:ext uri="{FF2B5EF4-FFF2-40B4-BE49-F238E27FC236}">
                <a16:creationId xmlns:a16="http://schemas.microsoft.com/office/drawing/2014/main" id="{1FC5CD4A-D04D-8E8F-505C-F4C2284FDD7A}"/>
              </a:ext>
            </a:extLst>
          </p:cNvPr>
          <p:cNvSpPr txBox="1"/>
          <p:nvPr/>
        </p:nvSpPr>
        <p:spPr>
          <a:xfrm>
            <a:off x="11017872" y="5819730"/>
            <a:ext cx="570543" cy="153888"/>
          </a:xfrm>
          <a:prstGeom prst="rect">
            <a:avLst/>
          </a:prstGeom>
          <a:solidFill>
            <a:schemeClr val="bg1"/>
          </a:solidFill>
        </p:spPr>
        <p:txBody>
          <a:bodyPr wrap="square" rtlCol="0">
            <a:spAutoFit/>
          </a:bodyPr>
          <a:lstStyle/>
          <a:p>
            <a:pPr rtl="0"/>
            <a:r>
              <a:rPr lang="tr" sz="400"/>
              <a:t>Büyük Şehirler</a:t>
            </a:r>
            <a:endParaRPr lang="tr-TR" sz="400" dirty="0"/>
          </a:p>
        </p:txBody>
      </p:sp>
    </p:spTree>
    <p:extLst>
      <p:ext uri="{BB962C8B-B14F-4D97-AF65-F5344CB8AC3E}">
        <p14:creationId xmlns:p14="http://schemas.microsoft.com/office/powerpoint/2010/main" val="8629825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0247BC6F-1F56-F308-0E59-7BEAB104EBEE}"/>
              </a:ext>
            </a:extLst>
          </p:cNvPr>
          <p:cNvSpPr>
            <a:spLocks noGrp="1" noChangeArrowheads="1"/>
          </p:cNvSpPr>
          <p:nvPr>
            <p:ph type="title"/>
          </p:nvPr>
        </p:nvSpPr>
        <p:spPr>
          <a:xfrm>
            <a:off x="688258" y="1997742"/>
            <a:ext cx="10972800" cy="1143000"/>
          </a:xfrm>
        </p:spPr>
        <p:txBody>
          <a:bodyPr rtlCol="0"/>
          <a:lstStyle/>
          <a:p>
            <a:pPr rtl="0"/>
            <a:r>
              <a:rPr lang="tr" sz="2800" b="1"/>
              <a:t>İzleme sonuçlarının vargıları</a:t>
            </a:r>
            <a:endParaRPr lang="bg-BG" altLang="bg-BG" sz="2800" b="1" dirty="0"/>
          </a:p>
        </p:txBody>
      </p:sp>
      <p:sp>
        <p:nvSpPr>
          <p:cNvPr id="3" name="Rectangle 3">
            <a:extLst>
              <a:ext uri="{FF2B5EF4-FFF2-40B4-BE49-F238E27FC236}">
                <a16:creationId xmlns:a16="http://schemas.microsoft.com/office/drawing/2014/main" id="{C3F6A80C-5F88-C327-EB52-71930B854453}"/>
              </a:ext>
            </a:extLst>
          </p:cNvPr>
          <p:cNvSpPr txBox="1">
            <a:spLocks noChangeArrowheads="1"/>
          </p:cNvSpPr>
          <p:nvPr/>
        </p:nvSpPr>
        <p:spPr>
          <a:xfrm>
            <a:off x="983226" y="2930012"/>
            <a:ext cx="10677832" cy="2942663"/>
          </a:xfrm>
          <a:prstGeom prst="rect">
            <a:avLst/>
          </a:prstGeom>
        </p:spPr>
        <p:txBody>
          <a:bodyPr rtlCol="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57200" indent="-457200" rtl="0"/>
            <a:r>
              <a:rPr lang="tr" sz="2000"/>
              <a:t>Aşağıdaki bölgelerde, yeraltı sularında, tarımsal kaynaklardan gelen nitratların neden olduğu kalıcı kirlilikler gözlemlenmiştir:</a:t>
            </a:r>
          </a:p>
          <a:p>
            <a:pPr marL="838200" lvl="1" indent="-381000" rtl="0"/>
            <a:r>
              <a:rPr lang="tr" sz="2000"/>
              <a:t>Kuzeybatı Bulgaristan,</a:t>
            </a:r>
          </a:p>
          <a:p>
            <a:pPr marL="838200" lvl="1" indent="-381000" rtl="0"/>
            <a:r>
              <a:rPr lang="tr" sz="2000"/>
              <a:t>Kuzey Orta Bulgaristan,</a:t>
            </a:r>
          </a:p>
          <a:p>
            <a:pPr marL="838200" lvl="1" indent="-381000" rtl="0"/>
            <a:r>
              <a:rPr lang="tr" sz="2000"/>
              <a:t>Kuzeydoğu Bulgaristan,</a:t>
            </a:r>
          </a:p>
          <a:p>
            <a:pPr marL="838200" lvl="1" indent="-381000" rtl="0"/>
            <a:r>
              <a:rPr lang="tr" sz="2000"/>
              <a:t>Güney Orta Bulgaristan.</a:t>
            </a:r>
          </a:p>
          <a:p>
            <a:pPr marL="457200" indent="-457200" rtl="0"/>
            <a:r>
              <a:rPr lang="tr" sz="2000"/>
              <a:t>Önemli düzeyde yüzey suyunun kirliliği ve ötrofikasyon saptanmamıştır.</a:t>
            </a:r>
          </a:p>
          <a:p>
            <a:pPr marL="457200" indent="-457200" rtl="0"/>
            <a:r>
              <a:rPr lang="tr" sz="2000"/>
              <a:t>Gerçek hassas bölgelerin gözden geçirilmesi ve sınırlarının ayrıntılı olarak çizilmesi zaruri olmuştur.</a:t>
            </a:r>
            <a:endParaRPr lang="bg-BG" altLang="bg-BG" sz="2000" dirty="0"/>
          </a:p>
        </p:txBody>
      </p:sp>
    </p:spTree>
    <p:extLst>
      <p:ext uri="{BB962C8B-B14F-4D97-AF65-F5344CB8AC3E}">
        <p14:creationId xmlns:p14="http://schemas.microsoft.com/office/powerpoint/2010/main" val="17614993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B93CA26E-D36A-E3BF-61B3-1B67B477BF42}"/>
              </a:ext>
            </a:extLst>
          </p:cNvPr>
          <p:cNvSpPr>
            <a:spLocks noGrp="1" noChangeArrowheads="1"/>
          </p:cNvSpPr>
          <p:nvPr>
            <p:ph type="title"/>
          </p:nvPr>
        </p:nvSpPr>
        <p:spPr>
          <a:xfrm>
            <a:off x="1555494" y="1781739"/>
            <a:ext cx="8748712" cy="1079500"/>
          </a:xfrm>
        </p:spPr>
        <p:txBody>
          <a:bodyPr rtlCol="0"/>
          <a:lstStyle/>
          <a:p>
            <a:pPr rtl="0"/>
            <a:r>
              <a:rPr lang="tr" sz="2800" b="1">
                <a:latin typeface="+mn-lt"/>
              </a:rPr>
              <a:t>Kirlenmiş suların, kirlenme riski taşıyan suların ve hassas bölgelerin belirlenmesi kriterleri 2004</a:t>
            </a:r>
            <a:endParaRPr lang="bg-BG" altLang="bg-BG" sz="2800" b="1" dirty="0">
              <a:latin typeface="+mn-lt"/>
            </a:endParaRPr>
          </a:p>
        </p:txBody>
      </p:sp>
      <p:sp>
        <p:nvSpPr>
          <p:cNvPr id="3" name="Rectangle 3">
            <a:extLst>
              <a:ext uri="{FF2B5EF4-FFF2-40B4-BE49-F238E27FC236}">
                <a16:creationId xmlns:a16="http://schemas.microsoft.com/office/drawing/2014/main" id="{811F6D7D-C476-2444-A67E-2BA242ADECAC}"/>
              </a:ext>
            </a:extLst>
          </p:cNvPr>
          <p:cNvSpPr txBox="1">
            <a:spLocks noChangeArrowheads="1"/>
          </p:cNvSpPr>
          <p:nvPr/>
        </p:nvSpPr>
        <p:spPr>
          <a:xfrm>
            <a:off x="176981" y="2861239"/>
            <a:ext cx="11897032" cy="4252453"/>
          </a:xfrm>
          <a:prstGeom prst="rect">
            <a:avLst/>
          </a:prstGeom>
        </p:spPr>
        <p:txBody>
          <a:bodyPr rtlCol="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rtl="0">
              <a:lnSpc>
                <a:spcPct val="90000"/>
              </a:lnSpc>
            </a:pPr>
            <a:r>
              <a:rPr lang="tr" sz="1800">
                <a:latin typeface="+mj-lt"/>
              </a:rPr>
              <a:t>Kirletilmiş sular: nitrat içeriği &gt; 50 mg/l</a:t>
            </a:r>
            <a:endParaRPr lang="bg-BG" altLang="bg-BG" sz="1800">
              <a:latin typeface="+mj-lt"/>
            </a:endParaRPr>
          </a:p>
          <a:p>
            <a:pPr rtl="0">
              <a:lnSpc>
                <a:spcPct val="90000"/>
              </a:lnSpc>
            </a:pPr>
            <a:r>
              <a:rPr lang="tr" sz="1800">
                <a:latin typeface="+mj-lt"/>
              </a:rPr>
              <a:t>Kirlilik riski taşıyan sular: nitrat içeriği &gt; 35 mg/l ve &lt; 50 mg/l</a:t>
            </a:r>
            <a:endParaRPr lang="bg-BG" altLang="bg-BG" sz="1800">
              <a:latin typeface="+mj-lt"/>
            </a:endParaRPr>
          </a:p>
          <a:p>
            <a:pPr rtl="0">
              <a:lnSpc>
                <a:spcPct val="90000"/>
              </a:lnSpc>
            </a:pPr>
            <a:r>
              <a:rPr lang="tr" sz="1800">
                <a:latin typeface="+mj-lt"/>
              </a:rPr>
              <a:t>Hassas bölgeler: </a:t>
            </a:r>
          </a:p>
          <a:p>
            <a:pPr lvl="1" rtl="0">
              <a:lnSpc>
                <a:spcPct val="90000"/>
              </a:lnSpc>
            </a:pPr>
            <a:r>
              <a:rPr lang="tr" sz="1800">
                <a:latin typeface="+mj-lt"/>
              </a:rPr>
              <a:t>Kirletilmiş sular ve kirlilik riski taşıyan suların tanımlandığı,</a:t>
            </a:r>
            <a:endParaRPr lang="bg-BG" altLang="bg-BG" sz="1800">
              <a:latin typeface="+mj-lt"/>
            </a:endParaRPr>
          </a:p>
          <a:p>
            <a:pPr lvl="1" rtl="0">
              <a:lnSpc>
                <a:spcPct val="90000"/>
              </a:lnSpc>
            </a:pPr>
            <a:r>
              <a:rPr lang="tr" sz="1800">
                <a:latin typeface="+mj-lt"/>
              </a:rPr>
              <a:t>1990 öncesinde azotlu gübrelerle dengesiz bir gübreleme uygulanan,</a:t>
            </a:r>
            <a:endParaRPr lang="bg-BG" altLang="bg-BG" sz="1800">
              <a:latin typeface="+mj-lt"/>
            </a:endParaRPr>
          </a:p>
          <a:p>
            <a:pPr lvl="1" rtl="0">
              <a:lnSpc>
                <a:spcPct val="90000"/>
              </a:lnSpc>
            </a:pPr>
            <a:r>
              <a:rPr lang="tr" sz="1800">
                <a:latin typeface="+mj-lt"/>
              </a:rPr>
              <a:t>Tarımsal kirlilik kaynaklarının konsantrasyonunun önemli olduğu,</a:t>
            </a:r>
            <a:endParaRPr lang="bg-BG" altLang="bg-BG" sz="1800">
              <a:latin typeface="+mj-lt"/>
            </a:endParaRPr>
          </a:p>
          <a:p>
            <a:pPr lvl="1" rtl="0">
              <a:lnSpc>
                <a:spcPct val="90000"/>
              </a:lnSpc>
            </a:pPr>
            <a:r>
              <a:rPr lang="tr" sz="1800">
                <a:latin typeface="+mj-lt"/>
              </a:rPr>
              <a:t>Toprakların yoğun olarak kullanıldığı,</a:t>
            </a:r>
          </a:p>
          <a:p>
            <a:pPr lvl="1" rtl="0">
              <a:lnSpc>
                <a:spcPct val="90000"/>
              </a:lnSpc>
            </a:pPr>
            <a:r>
              <a:rPr lang="tr" sz="1800">
                <a:latin typeface="+mj-lt"/>
              </a:rPr>
              <a:t>Yeraltı su kütlelerinin savunmasız olduğu,</a:t>
            </a:r>
            <a:endParaRPr lang="bg-BG" altLang="bg-BG" sz="1800">
              <a:latin typeface="+mj-lt"/>
            </a:endParaRPr>
          </a:p>
          <a:p>
            <a:pPr lvl="1" rtl="0">
              <a:lnSpc>
                <a:spcPct val="90000"/>
              </a:lnSpc>
            </a:pPr>
            <a:r>
              <a:rPr lang="tr" sz="1800">
                <a:latin typeface="+mj-lt"/>
              </a:rPr>
              <a:t>Yeraltı suyu seviyelerinde kayda değer bir mevsimsel değişkenliğin olduğu bölgeler.</a:t>
            </a:r>
          </a:p>
          <a:p>
            <a:pPr lvl="1" rtl="0">
              <a:lnSpc>
                <a:spcPct val="90000"/>
              </a:lnSpc>
              <a:buFont typeface="Wingdings" panose="05000000000000000000" pitchFamily="2" charset="2"/>
              <a:buNone/>
            </a:pPr>
            <a:r>
              <a:rPr lang="tr" sz="1800">
                <a:latin typeface="+mj-lt"/>
              </a:rPr>
              <a:t>Ayrıca dikkate alınan hususlar:</a:t>
            </a:r>
          </a:p>
          <a:p>
            <a:pPr lvl="1" rtl="0">
              <a:lnSpc>
                <a:spcPct val="90000"/>
              </a:lnSpc>
            </a:pPr>
            <a:r>
              <a:rPr lang="tr" sz="1800">
                <a:latin typeface="+mj-lt"/>
              </a:rPr>
              <a:t>Topraklardaki su ve fiziksel özellikler,</a:t>
            </a:r>
            <a:endParaRPr lang="bg-BG" altLang="bg-BG" sz="1800">
              <a:latin typeface="+mj-lt"/>
            </a:endParaRPr>
          </a:p>
          <a:p>
            <a:pPr lvl="1" rtl="0">
              <a:lnSpc>
                <a:spcPct val="90000"/>
              </a:lnSpc>
            </a:pPr>
            <a:r>
              <a:rPr lang="tr" sz="1800">
                <a:latin typeface="+mj-lt"/>
              </a:rPr>
              <a:t>Başlıca nitrojen bileşiklerinin sularda ve topraklarda</a:t>
            </a:r>
            <a:r>
              <a:rPr lang="tr" sz="1800">
                <a:solidFill>
                  <a:schemeClr val="hlink"/>
                </a:solidFill>
                <a:latin typeface="+mj-lt"/>
              </a:rPr>
              <a:t> </a:t>
            </a:r>
            <a:r>
              <a:rPr lang="tr" sz="1800">
                <a:latin typeface="+mj-lt"/>
              </a:rPr>
              <a:t>taşınma koşulları.</a:t>
            </a:r>
            <a:endParaRPr lang="bg-BG" altLang="bg-BG" sz="1800" dirty="0">
              <a:latin typeface="+mj-lt"/>
            </a:endParaRPr>
          </a:p>
        </p:txBody>
      </p:sp>
    </p:spTree>
    <p:extLst>
      <p:ext uri="{BB962C8B-B14F-4D97-AF65-F5344CB8AC3E}">
        <p14:creationId xmlns:p14="http://schemas.microsoft.com/office/powerpoint/2010/main" val="21288350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6CE15195-264A-7DA8-09FD-604C79571B67}"/>
              </a:ext>
            </a:extLst>
          </p:cNvPr>
          <p:cNvSpPr>
            <a:spLocks noGrp="1" noChangeArrowheads="1"/>
          </p:cNvSpPr>
          <p:nvPr>
            <p:ph type="title"/>
          </p:nvPr>
        </p:nvSpPr>
        <p:spPr>
          <a:xfrm>
            <a:off x="717755" y="1857631"/>
            <a:ext cx="4817806" cy="1143000"/>
          </a:xfrm>
        </p:spPr>
        <p:txBody>
          <a:bodyPr rtlCol="0"/>
          <a:lstStyle/>
          <a:p>
            <a:pPr rtl="0"/>
            <a:r>
              <a:rPr lang="tr" sz="3200" b="1">
                <a:latin typeface="Arial" panose="020B0604020202020204" pitchFamily="34" charset="0"/>
              </a:rPr>
              <a:t>NHB 2004</a:t>
            </a:r>
            <a:endParaRPr lang="bg-BG" altLang="bg-BG" sz="3200" dirty="0">
              <a:latin typeface="Arial" panose="020B0604020202020204" pitchFamily="34" charset="0"/>
            </a:endParaRPr>
          </a:p>
        </p:txBody>
      </p:sp>
      <p:pic>
        <p:nvPicPr>
          <p:cNvPr id="3" name="Picture 4">
            <a:extLst>
              <a:ext uri="{FF2B5EF4-FFF2-40B4-BE49-F238E27FC236}">
                <a16:creationId xmlns:a16="http://schemas.microsoft.com/office/drawing/2014/main" id="{041E3C72-B33D-737E-150D-1FE27D525E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6981" y="2429131"/>
            <a:ext cx="7039897" cy="4173761"/>
          </a:xfrm>
          <a:prstGeom prst="rect">
            <a:avLst/>
          </a:prstGeom>
          <a:noFill/>
          <a:ln/>
        </p:spPr>
      </p:pic>
      <p:sp>
        <p:nvSpPr>
          <p:cNvPr id="4" name="TextBox 6">
            <a:extLst>
              <a:ext uri="{FF2B5EF4-FFF2-40B4-BE49-F238E27FC236}">
                <a16:creationId xmlns:a16="http://schemas.microsoft.com/office/drawing/2014/main" id="{829F476D-77E9-C0BC-6324-C5587900115A}"/>
              </a:ext>
            </a:extLst>
          </p:cNvPr>
          <p:cNvSpPr txBox="1"/>
          <p:nvPr/>
        </p:nvSpPr>
        <p:spPr>
          <a:xfrm>
            <a:off x="7216878" y="1934185"/>
            <a:ext cx="2143432" cy="584775"/>
          </a:xfrm>
          <a:prstGeom prst="rect">
            <a:avLst/>
          </a:prstGeom>
          <a:noFill/>
        </p:spPr>
        <p:txBody>
          <a:bodyPr wrap="square" rtlCol="0">
            <a:spAutoFit/>
          </a:bodyPr>
          <a:lstStyle/>
          <a:p>
            <a:pPr rtl="0"/>
            <a:r>
              <a:rPr lang="tr" sz="3200" b="1">
                <a:latin typeface="Arial" panose="020B0604020202020204" pitchFamily="34" charset="0"/>
                <a:cs typeface="Arial" panose="020B0604020202020204" pitchFamily="34" charset="0"/>
              </a:rPr>
              <a:t>NHB 2019</a:t>
            </a:r>
            <a:endParaRPr lang="bg-BG" sz="3200" b="1" dirty="0">
              <a:latin typeface="Arial" panose="020B0604020202020204" pitchFamily="34" charset="0"/>
              <a:cs typeface="Arial" panose="020B0604020202020204" pitchFamily="34" charset="0"/>
            </a:endParaRPr>
          </a:p>
        </p:txBody>
      </p:sp>
      <p:pic>
        <p:nvPicPr>
          <p:cNvPr id="5" name="Picture 2">
            <a:extLst>
              <a:ext uri="{FF2B5EF4-FFF2-40B4-BE49-F238E27FC236}">
                <a16:creationId xmlns:a16="http://schemas.microsoft.com/office/drawing/2014/main" id="{E8028480-DC14-C48C-CA25-4F449D263DD1}"/>
              </a:ext>
            </a:extLst>
          </p:cNvPr>
          <p:cNvPicPr>
            <a:picLocks noChangeAspect="1"/>
          </p:cNvPicPr>
          <p:nvPr/>
        </p:nvPicPr>
        <p:blipFill rotWithShape="1">
          <a:blip r:embed="rId3"/>
          <a:srcRect l="14113" t="19068" r="26532" b="11828"/>
          <a:stretch/>
        </p:blipFill>
        <p:spPr>
          <a:xfrm>
            <a:off x="6174658" y="2518960"/>
            <a:ext cx="5748472" cy="3651521"/>
          </a:xfrm>
          <a:prstGeom prst="rect">
            <a:avLst/>
          </a:prstGeom>
        </p:spPr>
      </p:pic>
      <p:sp>
        <p:nvSpPr>
          <p:cNvPr id="6" name="TextBox 7">
            <a:extLst>
              <a:ext uri="{FF2B5EF4-FFF2-40B4-BE49-F238E27FC236}">
                <a16:creationId xmlns:a16="http://schemas.microsoft.com/office/drawing/2014/main" id="{0307829A-D390-DA80-7C9F-70965B4B81E4}"/>
              </a:ext>
            </a:extLst>
          </p:cNvPr>
          <p:cNvSpPr txBox="1"/>
          <p:nvPr/>
        </p:nvSpPr>
        <p:spPr>
          <a:xfrm>
            <a:off x="855406" y="6282812"/>
            <a:ext cx="10481187" cy="369332"/>
          </a:xfrm>
          <a:prstGeom prst="rect">
            <a:avLst/>
          </a:prstGeom>
          <a:noFill/>
        </p:spPr>
        <p:txBody>
          <a:bodyPr wrap="square" rtlCol="0">
            <a:spAutoFit/>
          </a:bodyPr>
          <a:lstStyle/>
          <a:p>
            <a:pPr rtl="0"/>
            <a:r>
              <a:rPr lang="tr"/>
              <a:t>Başlıca değişiklikler, yükseklik kriterlerinin (100m’ye kadar, 150m, 200m, 250m, 300m, 350m, 750m) getirilmesini içerir</a:t>
            </a:r>
            <a:endParaRPr lang="bg-BG" dirty="0"/>
          </a:p>
        </p:txBody>
      </p:sp>
    </p:spTree>
    <p:extLst>
      <p:ext uri="{BB962C8B-B14F-4D97-AF65-F5344CB8AC3E}">
        <p14:creationId xmlns:p14="http://schemas.microsoft.com/office/powerpoint/2010/main" val="40132882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Başlık 12">
            <a:extLst>
              <a:ext uri="{FF2B5EF4-FFF2-40B4-BE49-F238E27FC236}">
                <a16:creationId xmlns:a16="http://schemas.microsoft.com/office/drawing/2014/main" id="{E0C3BD35-5686-77A6-692E-20A0AFC7CDC1}"/>
              </a:ext>
            </a:extLst>
          </p:cNvPr>
          <p:cNvSpPr>
            <a:spLocks noGrp="1"/>
          </p:cNvSpPr>
          <p:nvPr>
            <p:ph type="title"/>
          </p:nvPr>
        </p:nvSpPr>
        <p:spPr/>
        <p:txBody>
          <a:bodyPr rtlCol="0"/>
          <a:lstStyle/>
          <a:p>
            <a:pPr rtl="0"/>
            <a:endParaRPr lang="tr-TR"/>
          </a:p>
        </p:txBody>
      </p:sp>
      <p:sp>
        <p:nvSpPr>
          <p:cNvPr id="14" name="Rectangle 2">
            <a:extLst>
              <a:ext uri="{FF2B5EF4-FFF2-40B4-BE49-F238E27FC236}">
                <a16:creationId xmlns:a16="http://schemas.microsoft.com/office/drawing/2014/main" id="{905A5C19-4D89-804D-D167-F34EC9262C58}"/>
              </a:ext>
            </a:extLst>
          </p:cNvPr>
          <p:cNvSpPr txBox="1">
            <a:spLocks noChangeArrowheads="1"/>
          </p:cNvSpPr>
          <p:nvPr/>
        </p:nvSpPr>
        <p:spPr>
          <a:xfrm>
            <a:off x="1376516" y="1906692"/>
            <a:ext cx="10274710" cy="1008063"/>
          </a:xfrm>
          <a:prstGeom prst="rect">
            <a:avLst/>
          </a:prstGeom>
        </p:spPr>
        <p:txBody>
          <a:bodyPr rtlCol="0"/>
          <a:lstStyle>
            <a:lvl1pPr algn="ctr" defTabSz="457200" rtl="0" eaLnBrk="1" latinLnBrk="0" hangingPunct="1">
              <a:spcBef>
                <a:spcPct val="0"/>
              </a:spcBef>
              <a:buNone/>
              <a:defRPr sz="4400" kern="1200">
                <a:solidFill>
                  <a:schemeClr val="tx1"/>
                </a:solidFill>
                <a:latin typeface="+mj-lt"/>
                <a:ea typeface="+mj-ea"/>
                <a:cs typeface="+mj-cs"/>
              </a:defRPr>
            </a:lvl1pPr>
          </a:lstStyle>
          <a:p>
            <a:pPr rtl="0"/>
            <a:r>
              <a:rPr lang="tr" sz="3200" b="1">
                <a:latin typeface="Arial" panose="020B0604020202020204" pitchFamily="34" charset="0"/>
              </a:rPr>
              <a:t>Hassas bölgeler: bazı önemli rakamlar</a:t>
            </a:r>
            <a:endParaRPr lang="bg-BG" altLang="bg-BG" sz="3200" b="1" dirty="0">
              <a:latin typeface="Arial" panose="020B0604020202020204" pitchFamily="34" charset="0"/>
            </a:endParaRPr>
          </a:p>
        </p:txBody>
      </p:sp>
      <p:sp>
        <p:nvSpPr>
          <p:cNvPr id="15" name="Rectangle 3">
            <a:extLst>
              <a:ext uri="{FF2B5EF4-FFF2-40B4-BE49-F238E27FC236}">
                <a16:creationId xmlns:a16="http://schemas.microsoft.com/office/drawing/2014/main" id="{B6612FC7-086E-DCA3-1CC8-53420E27BD99}"/>
              </a:ext>
            </a:extLst>
          </p:cNvPr>
          <p:cNvSpPr txBox="1">
            <a:spLocks noChangeArrowheads="1"/>
          </p:cNvSpPr>
          <p:nvPr/>
        </p:nvSpPr>
        <p:spPr>
          <a:xfrm>
            <a:off x="10872316" y="3969099"/>
            <a:ext cx="5252588" cy="4727122"/>
          </a:xfrm>
          <a:prstGeom prst="rect">
            <a:avLst/>
          </a:prstGeom>
        </p:spPr>
        <p:txBody>
          <a:bodyPr rtlCol="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rtl="0">
              <a:lnSpc>
                <a:spcPct val="80000"/>
              </a:lnSpc>
            </a:pPr>
            <a:endParaRPr lang="bg-BG" altLang="bg-BG" sz="2400"/>
          </a:p>
          <a:p>
            <a:pPr rtl="0">
              <a:lnSpc>
                <a:spcPct val="80000"/>
              </a:lnSpc>
              <a:buFont typeface="Wingdings" panose="05000000000000000000" pitchFamily="2" charset="2"/>
              <a:buNone/>
            </a:pPr>
            <a:r>
              <a:rPr lang="tr" sz="1800">
                <a:latin typeface="Arial" panose="020B0604020202020204" pitchFamily="34" charset="0"/>
              </a:rPr>
              <a:t>     </a:t>
            </a:r>
            <a:endParaRPr lang="bg-BG" altLang="bg-BG" sz="1800" dirty="0">
              <a:latin typeface="Arial" panose="020B0604020202020204" pitchFamily="34" charset="0"/>
            </a:endParaRPr>
          </a:p>
        </p:txBody>
      </p:sp>
      <p:graphicFrame>
        <p:nvGraphicFramePr>
          <p:cNvPr id="16" name="Table 2">
            <a:extLst>
              <a:ext uri="{FF2B5EF4-FFF2-40B4-BE49-F238E27FC236}">
                <a16:creationId xmlns:a16="http://schemas.microsoft.com/office/drawing/2014/main" id="{7E619415-64B2-5F19-254F-E9C7BD13FBCB}"/>
              </a:ext>
            </a:extLst>
          </p:cNvPr>
          <p:cNvGraphicFramePr>
            <a:graphicFrameLocks noGrp="1"/>
          </p:cNvGraphicFramePr>
          <p:nvPr>
            <p:extLst>
              <p:ext uri="{D42A27DB-BD31-4B8C-83A1-F6EECF244321}">
                <p14:modId xmlns:p14="http://schemas.microsoft.com/office/powerpoint/2010/main" val="1320910739"/>
              </p:ext>
            </p:extLst>
          </p:nvPr>
        </p:nvGraphicFramePr>
        <p:xfrm>
          <a:off x="1115367" y="2687320"/>
          <a:ext cx="9837336" cy="2889571"/>
        </p:xfrm>
        <a:graphic>
          <a:graphicData uri="http://schemas.openxmlformats.org/drawingml/2006/table">
            <a:tbl>
              <a:tblPr firstRow="1" bandRow="1">
                <a:tableStyleId>{5C22544A-7EE6-4342-B048-85BDC9FD1C3A}</a:tableStyleId>
              </a:tblPr>
              <a:tblGrid>
                <a:gridCol w="1964829">
                  <a:extLst>
                    <a:ext uri="{9D8B030D-6E8A-4147-A177-3AD203B41FA5}">
                      <a16:colId xmlns:a16="http://schemas.microsoft.com/office/drawing/2014/main" val="1340825475"/>
                    </a:ext>
                  </a:extLst>
                </a:gridCol>
                <a:gridCol w="2479114">
                  <a:extLst>
                    <a:ext uri="{9D8B030D-6E8A-4147-A177-3AD203B41FA5}">
                      <a16:colId xmlns:a16="http://schemas.microsoft.com/office/drawing/2014/main" val="1652484414"/>
                    </a:ext>
                  </a:extLst>
                </a:gridCol>
                <a:gridCol w="2769224">
                  <a:extLst>
                    <a:ext uri="{9D8B030D-6E8A-4147-A177-3AD203B41FA5}">
                      <a16:colId xmlns:a16="http://schemas.microsoft.com/office/drawing/2014/main" val="1045052833"/>
                    </a:ext>
                  </a:extLst>
                </a:gridCol>
                <a:gridCol w="2624169">
                  <a:extLst>
                    <a:ext uri="{9D8B030D-6E8A-4147-A177-3AD203B41FA5}">
                      <a16:colId xmlns:a16="http://schemas.microsoft.com/office/drawing/2014/main" val="1803888046"/>
                    </a:ext>
                  </a:extLst>
                </a:gridCol>
              </a:tblGrid>
              <a:tr h="713461">
                <a:tc>
                  <a:txBody>
                    <a:bodyPr/>
                    <a:lstStyle/>
                    <a:p>
                      <a:pPr rtl="0"/>
                      <a:endParaRPr lang="bg-BG" dirty="0"/>
                    </a:p>
                  </a:txBody>
                  <a:tcPr/>
                </a:tc>
                <a:tc>
                  <a:txBody>
                    <a:bodyPr/>
                    <a:lstStyle/>
                    <a:p>
                      <a:pPr algn="ctr" rtl="0"/>
                      <a:r>
                        <a:rPr lang="tr"/>
                        <a:t>2004</a:t>
                      </a:r>
                      <a:endParaRPr lang="bg-BG" dirty="0"/>
                    </a:p>
                  </a:txBody>
                  <a:tcPr anchor="ctr"/>
                </a:tc>
                <a:tc>
                  <a:txBody>
                    <a:bodyPr/>
                    <a:lstStyle/>
                    <a:p>
                      <a:pPr algn="ctr" rtl="0"/>
                      <a:r>
                        <a:rPr lang="tr"/>
                        <a:t>2010</a:t>
                      </a:r>
                      <a:endParaRPr lang="bg-BG" dirty="0"/>
                    </a:p>
                  </a:txBody>
                  <a:tcPr anchor="ctr"/>
                </a:tc>
                <a:tc>
                  <a:txBody>
                    <a:bodyPr/>
                    <a:lstStyle/>
                    <a:p>
                      <a:pPr algn="ctr" rtl="0"/>
                      <a:r>
                        <a:rPr lang="tr"/>
                        <a:t>2015</a:t>
                      </a:r>
                      <a:endParaRPr lang="bg-BG" dirty="0"/>
                    </a:p>
                  </a:txBody>
                  <a:tcPr anchor="ctr"/>
                </a:tc>
                <a:extLst>
                  <a:ext uri="{0D108BD9-81ED-4DB2-BD59-A6C34878D82A}">
                    <a16:rowId xmlns:a16="http://schemas.microsoft.com/office/drawing/2014/main" val="3051859124"/>
                  </a:ext>
                </a:extLst>
              </a:tr>
              <a:tr h="749188">
                <a:tc>
                  <a:txBody>
                    <a:bodyPr/>
                    <a:lstStyle/>
                    <a:p>
                      <a:pPr rtl="0"/>
                      <a:r>
                        <a:rPr lang="tr"/>
                        <a:t>Alan</a:t>
                      </a:r>
                      <a:endParaRPr lang="bg-BG" dirty="0"/>
                    </a:p>
                  </a:txBody>
                  <a:tcPr/>
                </a:tc>
                <a:tc>
                  <a:txBody>
                    <a:bodyPr/>
                    <a:lstStyle/>
                    <a:p>
                      <a:pPr rtl="0"/>
                      <a:r>
                        <a:rPr lang="tr" sz="1800" b="0" i="0" u="none" strike="noStrike" kern="1200" cap="none" spc="0" normalizeH="0" noProof="0">
                          <a:ln>
                            <a:noFill/>
                          </a:ln>
                          <a:solidFill>
                            <a:prstClr val="black"/>
                          </a:solidFill>
                          <a:effectLst/>
                          <a:uLnTx/>
                          <a:uFillTx/>
                          <a:latin typeface="Arial" panose="020B0604020202020204" pitchFamily="34" charset="0"/>
                          <a:ea typeface="+mn-ea"/>
                          <a:cs typeface="Arial" panose="020B0604020202020204" pitchFamily="34" charset="0"/>
                        </a:rPr>
                        <a:t>38.000 km</a:t>
                      </a:r>
                      <a:r>
                        <a:rPr lang="tr" sz="1800" b="0" i="0" u="none" strike="noStrike" kern="1200" cap="none" spc="0" normalizeH="0" baseline="30000" noProof="0">
                          <a:ln>
                            <a:noFill/>
                          </a:ln>
                          <a:solidFill>
                            <a:prstClr val="black"/>
                          </a:solidFill>
                          <a:effectLst/>
                          <a:uLnTx/>
                          <a:uFillTx/>
                          <a:latin typeface="Arial" panose="020B0604020202020204" pitchFamily="34" charset="0"/>
                          <a:ea typeface="+mn-ea"/>
                          <a:cs typeface="Arial" panose="020B0604020202020204" pitchFamily="34" charset="0"/>
                        </a:rPr>
                        <a:t>2</a:t>
                      </a:r>
                      <a:r>
                        <a:rPr lang="tr" sz="1800" b="0" i="0" u="none" strike="noStrike" kern="1200" cap="none" spc="0" normalizeH="0" noProof="0">
                          <a:ln>
                            <a:noFill/>
                          </a:ln>
                          <a:solidFill>
                            <a:prstClr val="black"/>
                          </a:solidFill>
                          <a:effectLst/>
                          <a:uLnTx/>
                          <a:uFillTx/>
                          <a:latin typeface="Arial" panose="020B0604020202020204" pitchFamily="34" charset="0"/>
                          <a:ea typeface="+mn-ea"/>
                          <a:cs typeface="Arial" panose="020B0604020202020204" pitchFamily="34" charset="0"/>
                        </a:rPr>
                        <a:t> </a:t>
                      </a:r>
                      <a:endParaRPr lang="bg-BG" dirty="0">
                        <a:latin typeface="Arial" panose="020B0604020202020204" pitchFamily="34" charset="0"/>
                        <a:cs typeface="Arial" panose="020B0604020202020204" pitchFamily="34" charset="0"/>
                      </a:endParaRPr>
                    </a:p>
                  </a:txBody>
                  <a:tcPr/>
                </a:tc>
                <a:tc>
                  <a:txBody>
                    <a:bodyPr/>
                    <a:lstStyle/>
                    <a:p>
                      <a:pPr rtl="0"/>
                      <a:r>
                        <a:rPr lang="tr" sz="1800" kern="1200">
                          <a:solidFill>
                            <a:schemeClr val="dk1"/>
                          </a:solidFill>
                          <a:effectLst/>
                          <a:latin typeface="Arial" panose="020B0604020202020204" pitchFamily="34" charset="0"/>
                          <a:ea typeface="+mn-ea"/>
                          <a:cs typeface="Arial" panose="020B0604020202020204" pitchFamily="34" charset="0"/>
                        </a:rPr>
                        <a:t>38.351,59  кm</a:t>
                      </a:r>
                      <a:r>
                        <a:rPr lang="tr" sz="1800" kern="1200" baseline="30000">
                          <a:solidFill>
                            <a:schemeClr val="dk1"/>
                          </a:solidFill>
                          <a:effectLst/>
                          <a:latin typeface="Arial" panose="020B0604020202020204" pitchFamily="34" charset="0"/>
                          <a:ea typeface="+mn-ea"/>
                          <a:cs typeface="Arial" panose="020B0604020202020204" pitchFamily="34" charset="0"/>
                        </a:rPr>
                        <a:t>2 </a:t>
                      </a:r>
                      <a:endParaRPr lang="bg-BG" dirty="0">
                        <a:latin typeface="Arial" panose="020B0604020202020204" pitchFamily="34" charset="0"/>
                        <a:cs typeface="Arial" panose="020B0604020202020204" pitchFamily="34" charset="0"/>
                      </a:endParaRPr>
                    </a:p>
                  </a:txBody>
                  <a:tcPr/>
                </a:tc>
                <a:tc>
                  <a:txBody>
                    <a:bodyPr/>
                    <a:lstStyle/>
                    <a:p>
                      <a:pPr rtl="0"/>
                      <a:r>
                        <a:rPr lang="tr" sz="1800" kern="1200">
                          <a:solidFill>
                            <a:schemeClr val="dk1"/>
                          </a:solidFill>
                          <a:effectLst/>
                          <a:latin typeface="Arial" panose="020B0604020202020204" pitchFamily="34" charset="0"/>
                          <a:ea typeface="+mn-ea"/>
                          <a:cs typeface="Arial" panose="020B0604020202020204" pitchFamily="34" charset="0"/>
                        </a:rPr>
                        <a:t>38.351,59  кm</a:t>
                      </a:r>
                      <a:r>
                        <a:rPr lang="tr" sz="1800" kern="1200" baseline="30000">
                          <a:solidFill>
                            <a:schemeClr val="dk1"/>
                          </a:solidFill>
                          <a:effectLst/>
                          <a:latin typeface="Arial" panose="020B0604020202020204" pitchFamily="34" charset="0"/>
                          <a:ea typeface="+mn-ea"/>
                          <a:cs typeface="Arial" panose="020B0604020202020204" pitchFamily="34" charset="0"/>
                        </a:rPr>
                        <a:t>2 </a:t>
                      </a:r>
                      <a:endParaRPr lang="bg-BG"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611005141"/>
                  </a:ext>
                </a:extLst>
              </a:tr>
              <a:tr h="713461">
                <a:tc>
                  <a:txBody>
                    <a:bodyPr/>
                    <a:lstStyle/>
                    <a:p>
                      <a:pPr rtl="0"/>
                      <a:r>
                        <a:rPr lang="tr"/>
                        <a:t>Bulgaristan topraklarından kaynaklanan NHB yüzdesi</a:t>
                      </a:r>
                      <a:endParaRPr lang="bg-BG" dirty="0"/>
                    </a:p>
                  </a:txBody>
                  <a:tcPr/>
                </a:tc>
                <a:tc>
                  <a:txBody>
                    <a:bodyPr/>
                    <a:lstStyle/>
                    <a:p>
                      <a:pPr rtl="0"/>
                      <a:r>
                        <a:rPr lang="tr"/>
                        <a:t>%34</a:t>
                      </a:r>
                      <a:endParaRPr lang="bg-BG" dirty="0"/>
                    </a:p>
                  </a:txBody>
                  <a:tcPr/>
                </a:tc>
                <a:tc>
                  <a:txBody>
                    <a:bodyPr/>
                    <a:lstStyle/>
                    <a:p>
                      <a:pPr rtl="0"/>
                      <a:r>
                        <a:rPr lang="tr"/>
                        <a:t>%34,5 </a:t>
                      </a:r>
                    </a:p>
                  </a:txBody>
                  <a:tcPr/>
                </a:tc>
                <a:tc>
                  <a:txBody>
                    <a:bodyPr/>
                    <a:lstStyle/>
                    <a:p>
                      <a:pPr rtl="0"/>
                      <a:r>
                        <a:rPr lang="tr"/>
                        <a:t>%34,5</a:t>
                      </a:r>
                      <a:endParaRPr lang="bg-BG" dirty="0"/>
                    </a:p>
                  </a:txBody>
                  <a:tcPr/>
                </a:tc>
                <a:extLst>
                  <a:ext uri="{0D108BD9-81ED-4DB2-BD59-A6C34878D82A}">
                    <a16:rowId xmlns:a16="http://schemas.microsoft.com/office/drawing/2014/main" val="623493467"/>
                  </a:ext>
                </a:extLst>
              </a:tr>
              <a:tr h="713461">
                <a:tc>
                  <a:txBody>
                    <a:bodyPr/>
                    <a:lstStyle/>
                    <a:p>
                      <a:pPr rtl="0"/>
                      <a:r>
                        <a:rPr lang="tr"/>
                        <a:t>Tarımsal alandan gelen NHB oranı</a:t>
                      </a:r>
                      <a:endParaRPr lang="bg-BG" dirty="0"/>
                    </a:p>
                  </a:txBody>
                  <a:tcPr/>
                </a:tc>
                <a:tc>
                  <a:txBody>
                    <a:bodyPr/>
                    <a:lstStyle/>
                    <a:p>
                      <a:pPr rtl="0"/>
                      <a:r>
                        <a:rPr lang="tr"/>
                        <a:t>%68</a:t>
                      </a:r>
                      <a:endParaRPr lang="bg-BG" dirty="0"/>
                    </a:p>
                  </a:txBody>
                  <a:tcPr/>
                </a:tc>
                <a:tc>
                  <a:txBody>
                    <a:bodyPr/>
                    <a:lstStyle/>
                    <a:p>
                      <a:pPr rtl="0"/>
                      <a:r>
                        <a:rPr lang="tr"/>
                        <a:t>%69</a:t>
                      </a:r>
                      <a:endParaRPr lang="bg-BG" dirty="0"/>
                    </a:p>
                  </a:txBody>
                  <a:tcPr/>
                </a:tc>
                <a:tc>
                  <a:txBody>
                    <a:bodyPr/>
                    <a:lstStyle/>
                    <a:p>
                      <a:pPr rtl="0"/>
                      <a:r>
                        <a:rPr lang="tr"/>
                        <a:t>%72,6</a:t>
                      </a:r>
                      <a:endParaRPr lang="bg-BG" dirty="0"/>
                    </a:p>
                  </a:txBody>
                  <a:tcPr/>
                </a:tc>
                <a:extLst>
                  <a:ext uri="{0D108BD9-81ED-4DB2-BD59-A6C34878D82A}">
                    <a16:rowId xmlns:a16="http://schemas.microsoft.com/office/drawing/2014/main" val="1045763314"/>
                  </a:ext>
                </a:extLst>
              </a:tr>
            </a:tbl>
          </a:graphicData>
        </a:graphic>
      </p:graphicFrame>
    </p:spTree>
    <p:extLst>
      <p:ext uri="{BB962C8B-B14F-4D97-AF65-F5344CB8AC3E}">
        <p14:creationId xmlns:p14="http://schemas.microsoft.com/office/powerpoint/2010/main" val="25034634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B15DCE14-3FA6-484E-954B-89CEDB276A7C}"/>
              </a:ext>
            </a:extLst>
          </p:cNvPr>
          <p:cNvSpPr>
            <a:spLocks noGrp="1" noChangeArrowheads="1"/>
          </p:cNvSpPr>
          <p:nvPr>
            <p:ph type="title"/>
          </p:nvPr>
        </p:nvSpPr>
        <p:spPr>
          <a:xfrm>
            <a:off x="717755" y="1867464"/>
            <a:ext cx="10972800" cy="639762"/>
          </a:xfrm>
        </p:spPr>
        <p:txBody>
          <a:bodyPr rtlCol="0"/>
          <a:lstStyle/>
          <a:p>
            <a:pPr rtl="0"/>
            <a:r>
              <a:rPr lang="tr" sz="2800" b="1">
                <a:latin typeface="Calibri" panose="020F0502020204030204" pitchFamily="34" charset="0"/>
                <a:ea typeface="Calibri" panose="020F0502020204030204" pitchFamily="34" charset="0"/>
                <a:cs typeface="Calibri" panose="020F0502020204030204" pitchFamily="34" charset="0"/>
              </a:rPr>
              <a:t>Bulgaristan Nitrat Eylem Programları</a:t>
            </a:r>
            <a:endParaRPr lang="bg-BG" altLang="bg-BG" sz="2800" b="1" dirty="0">
              <a:latin typeface="Calibri" panose="020F0502020204030204" pitchFamily="34" charset="0"/>
              <a:ea typeface="Calibri" panose="020F0502020204030204" pitchFamily="34" charset="0"/>
              <a:cs typeface="Calibri" panose="020F0502020204030204" pitchFamily="34" charset="0"/>
            </a:endParaRPr>
          </a:p>
        </p:txBody>
      </p:sp>
      <p:sp>
        <p:nvSpPr>
          <p:cNvPr id="3" name="Rectangle 3">
            <a:extLst>
              <a:ext uri="{FF2B5EF4-FFF2-40B4-BE49-F238E27FC236}">
                <a16:creationId xmlns:a16="http://schemas.microsoft.com/office/drawing/2014/main" id="{C49DD87D-9A41-EA71-AB8C-04AC5F62A7C5}"/>
              </a:ext>
            </a:extLst>
          </p:cNvPr>
          <p:cNvSpPr txBox="1">
            <a:spLocks noChangeArrowheads="1"/>
          </p:cNvSpPr>
          <p:nvPr/>
        </p:nvSpPr>
        <p:spPr>
          <a:xfrm>
            <a:off x="717755" y="2507226"/>
            <a:ext cx="10864645" cy="3234813"/>
          </a:xfrm>
          <a:prstGeom prst="rect">
            <a:avLst/>
          </a:prstGeom>
        </p:spPr>
        <p:txBody>
          <a:bodyPr rtlCol="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rtl="0"/>
            <a:r>
              <a:rPr lang="tr" sz="2000"/>
              <a:t>İlk program 2006’da (katılımdan önce) Bulgaristan – Hollanda – Yunanistan arasındaki BG/2002/IB-AG-02 sayılı Eşleştirme Projesi çerçevesinde onaylandı. KISS (Basit ve sağlam tut) yöntemi izlendi</a:t>
            </a:r>
          </a:p>
          <a:p>
            <a:pPr rtl="0"/>
            <a:r>
              <a:rPr lang="tr" sz="2000"/>
              <a:t>4-5 yılda bir yeniden onaylandı/değiştirildi (2010, 2015, 2019)</a:t>
            </a:r>
          </a:p>
          <a:p>
            <a:pPr rtl="0"/>
            <a:r>
              <a:rPr lang="tr" sz="2000"/>
              <a:t>Çevre ve Tarım Bakanlarının ortak emri ile onaylandı.</a:t>
            </a:r>
            <a:endParaRPr lang="bg-BG" altLang="bg-BG" sz="2000"/>
          </a:p>
          <a:p>
            <a:pPr rtl="0"/>
            <a:r>
              <a:rPr lang="tr" sz="2000"/>
              <a:t>Önlemlerin uygulanması ile ilgili kontrol, Bulgaristan Gıda Güvenliği Ajansına (2004’te - Ulusal Bitki Sağlığı Servisi) ve onların bölge ofislerine verildi.</a:t>
            </a:r>
            <a:endParaRPr lang="bg-BG" altLang="bg-BG" sz="2000" dirty="0"/>
          </a:p>
        </p:txBody>
      </p:sp>
    </p:spTree>
    <p:extLst>
      <p:ext uri="{BB962C8B-B14F-4D97-AF65-F5344CB8AC3E}">
        <p14:creationId xmlns:p14="http://schemas.microsoft.com/office/powerpoint/2010/main" val="40452175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42C8CF4-2F19-052D-9CA5-4C9239B10EE7}"/>
              </a:ext>
            </a:extLst>
          </p:cNvPr>
          <p:cNvSpPr>
            <a:spLocks noGrp="1"/>
          </p:cNvSpPr>
          <p:nvPr>
            <p:ph type="title"/>
          </p:nvPr>
        </p:nvSpPr>
        <p:spPr>
          <a:xfrm>
            <a:off x="609600" y="1907458"/>
            <a:ext cx="10972800" cy="924232"/>
          </a:xfrm>
        </p:spPr>
        <p:txBody>
          <a:bodyPr rtlCol="0"/>
          <a:lstStyle/>
          <a:p>
            <a:pPr rtl="0"/>
            <a:r>
              <a:rPr lang="tr" sz="2800" b="1"/>
              <a:t>Bulgaristan Ulusal Tarımsal Danışmanlık Hizmeti (NAAS) hakkında kısa bilgiler</a:t>
            </a:r>
            <a:endParaRPr lang="bg-BG" sz="2800" b="1" dirty="0"/>
          </a:p>
        </p:txBody>
      </p:sp>
      <p:sp>
        <p:nvSpPr>
          <p:cNvPr id="4" name="Content Placeholder 2">
            <a:extLst>
              <a:ext uri="{FF2B5EF4-FFF2-40B4-BE49-F238E27FC236}">
                <a16:creationId xmlns:a16="http://schemas.microsoft.com/office/drawing/2014/main" id="{DB485A1D-701C-7547-45F0-F4C2B32687F6}"/>
              </a:ext>
            </a:extLst>
          </p:cNvPr>
          <p:cNvSpPr>
            <a:spLocks noGrp="1"/>
          </p:cNvSpPr>
          <p:nvPr>
            <p:ph idx="1"/>
          </p:nvPr>
        </p:nvSpPr>
        <p:spPr>
          <a:xfrm>
            <a:off x="609600" y="2831690"/>
            <a:ext cx="5594555" cy="3618938"/>
          </a:xfrm>
        </p:spPr>
        <p:txBody>
          <a:bodyPr rtlCol="0"/>
          <a:lstStyle/>
          <a:p>
            <a:pPr rtl="0"/>
            <a:r>
              <a:rPr lang="tr" sz="2400"/>
              <a:t>NAAS, Ekim 2000’de kurulan ve Tarım Bakanlığı’na bağlı olan tüzel bir devlet kuruluşudur,</a:t>
            </a:r>
          </a:p>
          <a:p>
            <a:pPr rtl="0"/>
            <a:r>
              <a:rPr lang="tr" sz="2400"/>
              <a:t>NAAS’ın merkezi Sofya’da bulunmaktadır,</a:t>
            </a:r>
          </a:p>
          <a:p>
            <a:pPr rtl="0"/>
            <a:r>
              <a:rPr lang="tr" sz="2400"/>
              <a:t>27 Bölgesel İlçe Ofisi + 28 Mobil Belediye Merkezi (ofis),</a:t>
            </a:r>
          </a:p>
          <a:p>
            <a:pPr rtl="0"/>
            <a:r>
              <a:rPr lang="tr" sz="2400"/>
              <a:t>Mesleki eğitim merkezi (MESEM) ve Analitik laboratuvar</a:t>
            </a:r>
          </a:p>
          <a:p>
            <a:pPr marL="0" indent="0" rtl="0">
              <a:buNone/>
            </a:pPr>
            <a:endParaRPr lang="bg-BG" dirty="0"/>
          </a:p>
        </p:txBody>
      </p:sp>
      <p:sp>
        <p:nvSpPr>
          <p:cNvPr id="5" name="TextBox 4">
            <a:extLst>
              <a:ext uri="{FF2B5EF4-FFF2-40B4-BE49-F238E27FC236}">
                <a16:creationId xmlns:a16="http://schemas.microsoft.com/office/drawing/2014/main" id="{6BEC7C00-D7D8-FEA9-83D8-0597B3EAD777}"/>
              </a:ext>
            </a:extLst>
          </p:cNvPr>
          <p:cNvSpPr txBox="1"/>
          <p:nvPr/>
        </p:nvSpPr>
        <p:spPr>
          <a:xfrm>
            <a:off x="6617110" y="2900516"/>
            <a:ext cx="4198374" cy="369332"/>
          </a:xfrm>
          <a:prstGeom prst="rect">
            <a:avLst/>
          </a:prstGeom>
          <a:noFill/>
        </p:spPr>
        <p:txBody>
          <a:bodyPr wrap="square" rtlCol="0">
            <a:spAutoFit/>
          </a:bodyPr>
          <a:lstStyle/>
          <a:p>
            <a:pPr rtl="0"/>
            <a:r>
              <a:rPr lang="tr"/>
              <a:t>NAAS mobil ofisleri</a:t>
            </a:r>
            <a:endParaRPr lang="bg-BG" dirty="0"/>
          </a:p>
        </p:txBody>
      </p:sp>
      <p:pic>
        <p:nvPicPr>
          <p:cNvPr id="6" name="Picture 3">
            <a:extLst>
              <a:ext uri="{FF2B5EF4-FFF2-40B4-BE49-F238E27FC236}">
                <a16:creationId xmlns:a16="http://schemas.microsoft.com/office/drawing/2014/main" id="{430DCE34-43CF-2938-8966-ED4A240E32E4}"/>
              </a:ext>
            </a:extLst>
          </p:cNvPr>
          <p:cNvPicPr>
            <a:picLocks noChangeAspect="1"/>
          </p:cNvPicPr>
          <p:nvPr/>
        </p:nvPicPr>
        <p:blipFill>
          <a:blip r:embed="rId2"/>
          <a:stretch>
            <a:fillRect/>
          </a:stretch>
        </p:blipFill>
        <p:spPr>
          <a:xfrm>
            <a:off x="6397919" y="3588774"/>
            <a:ext cx="4657606" cy="2464781"/>
          </a:xfrm>
          <a:prstGeom prst="rect">
            <a:avLst/>
          </a:prstGeom>
        </p:spPr>
      </p:pic>
    </p:spTree>
    <p:extLst>
      <p:ext uri="{BB962C8B-B14F-4D97-AF65-F5344CB8AC3E}">
        <p14:creationId xmlns:p14="http://schemas.microsoft.com/office/powerpoint/2010/main" val="2206851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24BA60EA-B2C0-99C4-7394-05DFC578C0C7}"/>
              </a:ext>
            </a:extLst>
          </p:cNvPr>
          <p:cNvSpPr>
            <a:spLocks noGrp="1" noChangeArrowheads="1"/>
          </p:cNvSpPr>
          <p:nvPr>
            <p:ph type="title"/>
          </p:nvPr>
        </p:nvSpPr>
        <p:spPr>
          <a:xfrm>
            <a:off x="609600" y="1868128"/>
            <a:ext cx="10972800" cy="658761"/>
          </a:xfrm>
        </p:spPr>
        <p:txBody>
          <a:bodyPr rtlCol="0"/>
          <a:lstStyle/>
          <a:p>
            <a:pPr rtl="0"/>
            <a:r>
              <a:rPr lang="tr" sz="3200" b="1"/>
              <a:t>NEP’den bazı önemli önlemler</a:t>
            </a:r>
            <a:endParaRPr lang="bg-BG" altLang="bg-BG" sz="3200" b="1" dirty="0"/>
          </a:p>
        </p:txBody>
      </p:sp>
      <p:sp>
        <p:nvSpPr>
          <p:cNvPr id="3" name="Rectangle 3">
            <a:extLst>
              <a:ext uri="{FF2B5EF4-FFF2-40B4-BE49-F238E27FC236}">
                <a16:creationId xmlns:a16="http://schemas.microsoft.com/office/drawing/2014/main" id="{B4CD1EC5-734D-2851-BE98-883C49DEBC97}"/>
              </a:ext>
            </a:extLst>
          </p:cNvPr>
          <p:cNvSpPr txBox="1">
            <a:spLocks noChangeArrowheads="1"/>
          </p:cNvSpPr>
          <p:nvPr/>
        </p:nvSpPr>
        <p:spPr>
          <a:xfrm>
            <a:off x="4964677" y="4321280"/>
            <a:ext cx="8424863" cy="1268566"/>
          </a:xfrm>
          <a:prstGeom prst="rect">
            <a:avLst/>
          </a:prstGeom>
        </p:spPr>
        <p:txBody>
          <a:bodyPr rtlCol="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endParaRPr lang="en-GB" altLang="bg-BG" sz="2200">
              <a:latin typeface="Arial" panose="020B0604020202020204" pitchFamily="34" charset="0"/>
            </a:endParaRPr>
          </a:p>
          <a:p>
            <a:pPr marL="533400" indent="-533400" rtl="0"/>
            <a:endParaRPr lang="bg-BG" altLang="bg-BG" sz="2200" dirty="0">
              <a:latin typeface="Arial" panose="020B0604020202020204" pitchFamily="34" charset="0"/>
            </a:endParaRPr>
          </a:p>
        </p:txBody>
      </p:sp>
      <p:graphicFrame>
        <p:nvGraphicFramePr>
          <p:cNvPr id="4" name="Table 2">
            <a:extLst>
              <a:ext uri="{FF2B5EF4-FFF2-40B4-BE49-F238E27FC236}">
                <a16:creationId xmlns:a16="http://schemas.microsoft.com/office/drawing/2014/main" id="{13766F8F-189C-DFBD-5382-3932D2B74E73}"/>
              </a:ext>
            </a:extLst>
          </p:cNvPr>
          <p:cNvGraphicFramePr>
            <a:graphicFrameLocks noGrp="1"/>
          </p:cNvGraphicFramePr>
          <p:nvPr>
            <p:extLst>
              <p:ext uri="{D42A27DB-BD31-4B8C-83A1-F6EECF244321}">
                <p14:modId xmlns:p14="http://schemas.microsoft.com/office/powerpoint/2010/main" val="178828634"/>
              </p:ext>
            </p:extLst>
          </p:nvPr>
        </p:nvGraphicFramePr>
        <p:xfrm>
          <a:off x="422787" y="2750738"/>
          <a:ext cx="11336594" cy="3302000"/>
        </p:xfrm>
        <a:graphic>
          <a:graphicData uri="http://schemas.openxmlformats.org/drawingml/2006/table">
            <a:tbl>
              <a:tblPr firstRow="1" bandRow="1">
                <a:tableStyleId>{5C22544A-7EE6-4342-B048-85BDC9FD1C3A}</a:tableStyleId>
              </a:tblPr>
              <a:tblGrid>
                <a:gridCol w="5673213">
                  <a:extLst>
                    <a:ext uri="{9D8B030D-6E8A-4147-A177-3AD203B41FA5}">
                      <a16:colId xmlns:a16="http://schemas.microsoft.com/office/drawing/2014/main" val="1469314848"/>
                    </a:ext>
                  </a:extLst>
                </a:gridCol>
                <a:gridCol w="5663381">
                  <a:extLst>
                    <a:ext uri="{9D8B030D-6E8A-4147-A177-3AD203B41FA5}">
                      <a16:colId xmlns:a16="http://schemas.microsoft.com/office/drawing/2014/main" val="3755535062"/>
                    </a:ext>
                  </a:extLst>
                </a:gridCol>
              </a:tblGrid>
              <a:tr h="370840">
                <a:tc>
                  <a:txBody>
                    <a:bodyPr/>
                    <a:lstStyle/>
                    <a:p>
                      <a:pPr algn="ctr" rtl="0"/>
                      <a:r>
                        <a:rPr lang="tr"/>
                        <a:t>2004</a:t>
                      </a:r>
                      <a:endParaRPr lang="bg-BG" dirty="0"/>
                    </a:p>
                  </a:txBody>
                  <a:tcPr/>
                </a:tc>
                <a:tc>
                  <a:txBody>
                    <a:bodyPr/>
                    <a:lstStyle/>
                    <a:p>
                      <a:pPr algn="ctr" rtl="0"/>
                      <a:r>
                        <a:rPr lang="tr"/>
                        <a:t>2019</a:t>
                      </a:r>
                      <a:endParaRPr lang="bg-BG" dirty="0"/>
                    </a:p>
                  </a:txBody>
                  <a:tcPr/>
                </a:tc>
                <a:extLst>
                  <a:ext uri="{0D108BD9-81ED-4DB2-BD59-A6C34878D82A}">
                    <a16:rowId xmlns:a16="http://schemas.microsoft.com/office/drawing/2014/main" val="1756395986"/>
                  </a:ext>
                </a:extLst>
              </a:tr>
              <a:tr h="370840">
                <a:tc gridSpan="2">
                  <a:txBody>
                    <a:bodyPr/>
                    <a:lstStyle/>
                    <a:p>
                      <a:pPr algn="ctr" rtl="0"/>
                      <a:r>
                        <a:rPr lang="tr" b="1"/>
                        <a:t>Kapalı dönemler ile ilgili hükümler</a:t>
                      </a:r>
                      <a:endParaRPr lang="bg-BG" b="1" dirty="0"/>
                    </a:p>
                  </a:txBody>
                  <a:tcPr anchor="ctr"/>
                </a:tc>
                <a:tc hMerge="1">
                  <a:txBody>
                    <a:bodyPr/>
                    <a:lstStyle/>
                    <a:p>
                      <a:pPr rtl="0"/>
                      <a:endParaRPr lang="bg-BG" dirty="0"/>
                    </a:p>
                  </a:txBody>
                  <a:tcPr/>
                </a:tc>
                <a:extLst>
                  <a:ext uri="{0D108BD9-81ED-4DB2-BD59-A6C34878D82A}">
                    <a16:rowId xmlns:a16="http://schemas.microsoft.com/office/drawing/2014/main" val="2906453307"/>
                  </a:ext>
                </a:extLst>
              </a:tr>
              <a:tr h="370840">
                <a:tc>
                  <a:txBody>
                    <a:bodyPr/>
                    <a:lstStyle/>
                    <a:p>
                      <a:pPr rtl="0"/>
                      <a:r>
                        <a:rPr lang="tr"/>
                        <a:t>1 Kasım-31 Ocak döneminde azotlu gübre ve hayvan gübresi uygulanmaz</a:t>
                      </a:r>
                    </a:p>
                    <a:p>
                      <a:pPr rtl="0"/>
                      <a:r>
                        <a:rPr lang="tr"/>
                        <a:t>Ürün olmayan veya çok yıllık bitkilerle kaplı alanlara 15 Şubat’a kadar gübre uygulanmaz</a:t>
                      </a:r>
                    </a:p>
                    <a:p>
                      <a:pPr rtl="0"/>
                      <a:r>
                        <a:rPr lang="tr"/>
                        <a:t>Yeni meyve bahçeleri oluşturulması koşuluyla, istisnai olarak 15 Kasım’a kadar gübreleme yapılmasına izin verilir.</a:t>
                      </a:r>
                    </a:p>
                    <a:p>
                      <a:pPr rtl="0"/>
                      <a:endParaRPr lang="en-US" dirty="0"/>
                    </a:p>
                    <a:p>
                      <a:pPr rtl="0"/>
                      <a:endParaRPr lang="en-US" dirty="0"/>
                    </a:p>
                  </a:txBody>
                  <a:tcPr/>
                </a:tc>
                <a:tc>
                  <a:txBody>
                    <a:bodyPr/>
                    <a:lstStyle/>
                    <a:p>
                      <a:pPr rtl="0"/>
                      <a:r>
                        <a:rPr lang="tr"/>
                        <a:t>Aşağıdaki dönemlerde azotlu gübre ve hayvan gübresi uygulanmaz:</a:t>
                      </a:r>
                    </a:p>
                    <a:p>
                      <a:pPr marL="285750" indent="-285750" rtl="0">
                        <a:buFontTx/>
                        <a:buChar char="-"/>
                      </a:pPr>
                      <a:r>
                        <a:rPr lang="tr"/>
                        <a:t>1 Kasım-20 Şubat, Güney Bulgaristan için</a:t>
                      </a:r>
                    </a:p>
                    <a:p>
                      <a:pPr marL="285750" indent="-285750" rtl="0">
                        <a:buFontTx/>
                        <a:buChar char="-"/>
                      </a:pPr>
                      <a:r>
                        <a:rPr lang="tr"/>
                        <a:t>1 Kasım-25 Şubat – Kuzey Bulgaristan için</a:t>
                      </a:r>
                    </a:p>
                    <a:p>
                      <a:pPr marL="285750" indent="-285750" rtl="0">
                        <a:buFontTx/>
                        <a:buChar char="-"/>
                      </a:pPr>
                      <a:r>
                        <a:rPr lang="tr"/>
                        <a:t>1 Kasım – 5 Şubat, yıllık sonbahar bitkileri için</a:t>
                      </a:r>
                    </a:p>
                    <a:p>
                      <a:pPr marL="285750" indent="-285750" rtl="0">
                        <a:buFontTx/>
                        <a:buChar char="-"/>
                      </a:pPr>
                      <a:r>
                        <a:rPr lang="tr"/>
                        <a:t>1 Kasım – 25 Şubat, ekilmeye hazır çıplak topraklar için</a:t>
                      </a:r>
                    </a:p>
                    <a:p>
                      <a:pPr marL="285750" indent="-285750" rtl="0">
                        <a:buFontTx/>
                        <a:buChar char="-"/>
                      </a:pPr>
                      <a:r>
                        <a:rPr lang="tr"/>
                        <a:t>15 Kasım -25 Şubat, yeni meyve bahçelerinin oluşturulduğunda</a:t>
                      </a:r>
                      <a:endParaRPr lang="bg-BG" dirty="0"/>
                    </a:p>
                  </a:txBody>
                  <a:tcPr/>
                </a:tc>
                <a:extLst>
                  <a:ext uri="{0D108BD9-81ED-4DB2-BD59-A6C34878D82A}">
                    <a16:rowId xmlns:a16="http://schemas.microsoft.com/office/drawing/2014/main" val="4048843465"/>
                  </a:ext>
                </a:extLst>
              </a:tr>
            </a:tbl>
          </a:graphicData>
        </a:graphic>
      </p:graphicFrame>
    </p:spTree>
    <p:extLst>
      <p:ext uri="{BB962C8B-B14F-4D97-AF65-F5344CB8AC3E}">
        <p14:creationId xmlns:p14="http://schemas.microsoft.com/office/powerpoint/2010/main" val="8268882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A42551E9-0821-4B63-9650-790B270B68D4}"/>
              </a:ext>
            </a:extLst>
          </p:cNvPr>
          <p:cNvSpPr>
            <a:spLocks noGrp="1" noChangeArrowheads="1"/>
          </p:cNvSpPr>
          <p:nvPr>
            <p:ph type="title"/>
          </p:nvPr>
        </p:nvSpPr>
        <p:spPr>
          <a:xfrm>
            <a:off x="609600" y="1868128"/>
            <a:ext cx="10972800" cy="658761"/>
          </a:xfrm>
        </p:spPr>
        <p:txBody>
          <a:bodyPr rtlCol="0"/>
          <a:lstStyle/>
          <a:p>
            <a:pPr rtl="0"/>
            <a:r>
              <a:rPr lang="tr" sz="3200" b="1">
                <a:latin typeface="ариал"/>
              </a:rPr>
              <a:t>NEP’den bazı önemli önlemler</a:t>
            </a:r>
            <a:endParaRPr lang="bg-BG" altLang="bg-BG" sz="3200" b="1" dirty="0">
              <a:latin typeface="ариал"/>
            </a:endParaRPr>
          </a:p>
        </p:txBody>
      </p:sp>
      <p:sp>
        <p:nvSpPr>
          <p:cNvPr id="3" name="Rectangle 3">
            <a:extLst>
              <a:ext uri="{FF2B5EF4-FFF2-40B4-BE49-F238E27FC236}">
                <a16:creationId xmlns:a16="http://schemas.microsoft.com/office/drawing/2014/main" id="{AECF5F64-4A3C-63F3-10AD-94D9D70DD2D4}"/>
              </a:ext>
            </a:extLst>
          </p:cNvPr>
          <p:cNvSpPr txBox="1">
            <a:spLocks noChangeArrowheads="1"/>
          </p:cNvSpPr>
          <p:nvPr/>
        </p:nvSpPr>
        <p:spPr>
          <a:xfrm>
            <a:off x="4964677" y="4321280"/>
            <a:ext cx="8424863" cy="1268566"/>
          </a:xfrm>
          <a:prstGeom prst="rect">
            <a:avLst/>
          </a:prstGeom>
        </p:spPr>
        <p:txBody>
          <a:bodyPr rtlCol="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endParaRPr lang="en-GB" altLang="bg-BG" sz="2200">
              <a:latin typeface="Arial" panose="020B0604020202020204" pitchFamily="34" charset="0"/>
            </a:endParaRPr>
          </a:p>
          <a:p>
            <a:pPr marL="533400" indent="-533400" rtl="0"/>
            <a:endParaRPr lang="bg-BG" altLang="bg-BG" sz="2200" dirty="0">
              <a:latin typeface="Arial" panose="020B0604020202020204" pitchFamily="34" charset="0"/>
            </a:endParaRPr>
          </a:p>
        </p:txBody>
      </p:sp>
      <p:graphicFrame>
        <p:nvGraphicFramePr>
          <p:cNvPr id="4" name="Table 2">
            <a:extLst>
              <a:ext uri="{FF2B5EF4-FFF2-40B4-BE49-F238E27FC236}">
                <a16:creationId xmlns:a16="http://schemas.microsoft.com/office/drawing/2014/main" id="{8CBFE4A5-4BC6-2FC2-1D51-31C901AB64E3}"/>
              </a:ext>
            </a:extLst>
          </p:cNvPr>
          <p:cNvGraphicFramePr>
            <a:graphicFrameLocks noGrp="1"/>
          </p:cNvGraphicFramePr>
          <p:nvPr>
            <p:extLst>
              <p:ext uri="{D42A27DB-BD31-4B8C-83A1-F6EECF244321}">
                <p14:modId xmlns:p14="http://schemas.microsoft.com/office/powerpoint/2010/main" val="3869979186"/>
              </p:ext>
            </p:extLst>
          </p:nvPr>
        </p:nvGraphicFramePr>
        <p:xfrm>
          <a:off x="285135" y="2340075"/>
          <a:ext cx="11395588" cy="4185920"/>
        </p:xfrm>
        <a:graphic>
          <a:graphicData uri="http://schemas.openxmlformats.org/drawingml/2006/table">
            <a:tbl>
              <a:tblPr firstRow="1" bandRow="1">
                <a:tableStyleId>{5C22544A-7EE6-4342-B048-85BDC9FD1C3A}</a:tableStyleId>
              </a:tblPr>
              <a:tblGrid>
                <a:gridCol w="5732207">
                  <a:extLst>
                    <a:ext uri="{9D8B030D-6E8A-4147-A177-3AD203B41FA5}">
                      <a16:colId xmlns:a16="http://schemas.microsoft.com/office/drawing/2014/main" val="1469314848"/>
                    </a:ext>
                  </a:extLst>
                </a:gridCol>
                <a:gridCol w="5663381">
                  <a:extLst>
                    <a:ext uri="{9D8B030D-6E8A-4147-A177-3AD203B41FA5}">
                      <a16:colId xmlns:a16="http://schemas.microsoft.com/office/drawing/2014/main" val="3755535062"/>
                    </a:ext>
                  </a:extLst>
                </a:gridCol>
              </a:tblGrid>
              <a:tr h="370840">
                <a:tc>
                  <a:txBody>
                    <a:bodyPr/>
                    <a:lstStyle/>
                    <a:p>
                      <a:pPr algn="ctr" rtl="0"/>
                      <a:r>
                        <a:rPr lang="tr"/>
                        <a:t>2004</a:t>
                      </a:r>
                      <a:endParaRPr lang="bg-BG" dirty="0"/>
                    </a:p>
                  </a:txBody>
                  <a:tcPr/>
                </a:tc>
                <a:tc>
                  <a:txBody>
                    <a:bodyPr/>
                    <a:lstStyle/>
                    <a:p>
                      <a:pPr algn="ctr" rtl="0"/>
                      <a:r>
                        <a:rPr lang="tr"/>
                        <a:t>2019</a:t>
                      </a:r>
                      <a:endParaRPr lang="bg-BG" dirty="0"/>
                    </a:p>
                  </a:txBody>
                  <a:tcPr/>
                </a:tc>
                <a:extLst>
                  <a:ext uri="{0D108BD9-81ED-4DB2-BD59-A6C34878D82A}">
                    <a16:rowId xmlns:a16="http://schemas.microsoft.com/office/drawing/2014/main" val="1756395986"/>
                  </a:ext>
                </a:extLst>
              </a:tr>
              <a:tr h="370840">
                <a:tc gridSpan="2">
                  <a:txBody>
                    <a:bodyPr/>
                    <a:lstStyle/>
                    <a:p>
                      <a:pPr algn="ctr" rtl="0"/>
                      <a:r>
                        <a:rPr lang="tr" sz="1800" b="1"/>
                        <a:t>Azotlu gübre miktarının 170 kg/ha/yıl ile sınırlandırılması ile ilgili hükümler</a:t>
                      </a:r>
                      <a:endParaRPr lang="bg-BG" b="1" dirty="0"/>
                    </a:p>
                  </a:txBody>
                  <a:tcPr/>
                </a:tc>
                <a:tc hMerge="1">
                  <a:txBody>
                    <a:bodyPr/>
                    <a:lstStyle/>
                    <a:p>
                      <a:pPr rtl="0"/>
                      <a:endParaRPr lang="bg-BG" dirty="0"/>
                    </a:p>
                  </a:txBody>
                  <a:tcPr/>
                </a:tc>
                <a:extLst>
                  <a:ext uri="{0D108BD9-81ED-4DB2-BD59-A6C34878D82A}">
                    <a16:rowId xmlns:a16="http://schemas.microsoft.com/office/drawing/2014/main" val="669565757"/>
                  </a:ext>
                </a:extLst>
              </a:tr>
              <a:tr h="370840">
                <a:tc>
                  <a:txBody>
                    <a:bodyPr/>
                    <a:lstStyle/>
                    <a:p>
                      <a:pPr rtl="0"/>
                      <a:r>
                        <a:rPr lang="tr" sz="1600">
                          <a:latin typeface="+mn-lt"/>
                        </a:rPr>
                        <a:t>Yıl boyunca uygulanan organik gübre miktarı, 210 kg/ha’ya kadar organik gübre nitrojenine izin verilen bazı yoğun mahsuller (sebzeler, sulu mısır) dışında tüm mahsuller için 170 kg/ha azotu geçmez</a:t>
                      </a:r>
                      <a:endParaRPr lang="bg-BG" sz="1600" dirty="0">
                        <a:latin typeface="+mn-lt"/>
                      </a:endParaRPr>
                    </a:p>
                  </a:txBody>
                  <a:tcPr/>
                </a:tc>
                <a:tc>
                  <a:txBody>
                    <a:bodyPr/>
                    <a:lstStyle/>
                    <a:p>
                      <a:pPr rtl="0"/>
                      <a:r>
                        <a:rPr lang="tr" sz="1600"/>
                        <a:t>Tüm mahsuller için (otlaklar dahil) - en fazla 170 kg/ha organik gübre</a:t>
                      </a:r>
                    </a:p>
                    <a:p>
                      <a:pPr rtl="0"/>
                      <a:r>
                        <a:rPr lang="tr" sz="1600"/>
                        <a:t>Gübreleme tavsiyeleri, toprak analizi ve çevrimiçi araç temelinde veya farklı mahsul, toprak türü ve yapısı, çiftlik hayvanları vb. için yapılmış tavsiyeler izlenerek yapılır.</a:t>
                      </a:r>
                      <a:endParaRPr lang="bg-BG" sz="1600" dirty="0"/>
                    </a:p>
                  </a:txBody>
                  <a:tcPr/>
                </a:tc>
                <a:extLst>
                  <a:ext uri="{0D108BD9-81ED-4DB2-BD59-A6C34878D82A}">
                    <a16:rowId xmlns:a16="http://schemas.microsoft.com/office/drawing/2014/main" val="290645330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600">
                          <a:latin typeface="+mn-lt"/>
                        </a:rPr>
                        <a:t>Azot etken maddesi 120 kg/hektar’dan fazla uygulandığında gübreleme 2/3’ü ekimden veya dikimden önce ve kalanı besleme amaçlı olmak üzere iki parça halinde kullanılır.</a:t>
                      </a:r>
                      <a:endParaRPr lang="bg-BG" altLang="bg-BG" sz="1600" dirty="0">
                        <a:latin typeface="+mn-lt"/>
                      </a:endParaRPr>
                    </a:p>
                  </a:txBody>
                  <a:tcPr/>
                </a:tc>
                <a:tc>
                  <a:txBody>
                    <a:bodyPr/>
                    <a:lstStyle/>
                    <a:p>
                      <a:pPr rtl="0"/>
                      <a:r>
                        <a:rPr lang="tr" sz="1600"/>
                        <a:t>Aynı kaldı</a:t>
                      </a:r>
                      <a:endParaRPr lang="bg-BG" sz="1600" dirty="0"/>
                    </a:p>
                  </a:txBody>
                  <a:tcPr/>
                </a:tc>
                <a:extLst>
                  <a:ext uri="{0D108BD9-81ED-4DB2-BD59-A6C34878D82A}">
                    <a16:rowId xmlns:a16="http://schemas.microsoft.com/office/drawing/2014/main" val="4148385560"/>
                  </a:ext>
                </a:extLst>
              </a:tr>
              <a:tr h="370840">
                <a:tc>
                  <a:txBody>
                    <a:bodyPr/>
                    <a:lstStyle/>
                    <a:p>
                      <a:pPr rtl="0"/>
                      <a:r>
                        <a:rPr lang="tr" sz="1600">
                          <a:latin typeface="+mn-lt"/>
                        </a:rPr>
                        <a:t>Nitratların hafif mekanik içerikli topraklarda (kumlu topraklar) toprağın alt tabakalarına sızmasını ve sığ yer altı sularına nüfuz etmesini önlemek için azot oranı ikiye veya üçe bölünmelidir.</a:t>
                      </a:r>
                    </a:p>
                  </a:txBody>
                  <a:tcPr/>
                </a:tc>
                <a:tc>
                  <a:txBody>
                    <a:bodyPr/>
                    <a:lstStyle/>
                    <a:p>
                      <a:pPr rtl="0"/>
                      <a:r>
                        <a:rPr lang="tr" sz="1600"/>
                        <a:t>Aynı kaldı</a:t>
                      </a:r>
                    </a:p>
                  </a:txBody>
                  <a:tcPr/>
                </a:tc>
                <a:extLst>
                  <a:ext uri="{0D108BD9-81ED-4DB2-BD59-A6C34878D82A}">
                    <a16:rowId xmlns:a16="http://schemas.microsoft.com/office/drawing/2014/main" val="1061426032"/>
                  </a:ext>
                </a:extLst>
              </a:tr>
            </a:tbl>
          </a:graphicData>
        </a:graphic>
      </p:graphicFrame>
    </p:spTree>
    <p:extLst>
      <p:ext uri="{BB962C8B-B14F-4D97-AF65-F5344CB8AC3E}">
        <p14:creationId xmlns:p14="http://schemas.microsoft.com/office/powerpoint/2010/main" val="19143814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59D752B2-4A9D-9EE0-2D49-CEA04AEF8F59}"/>
              </a:ext>
            </a:extLst>
          </p:cNvPr>
          <p:cNvSpPr>
            <a:spLocks noGrp="1" noChangeArrowheads="1"/>
          </p:cNvSpPr>
          <p:nvPr>
            <p:ph type="title"/>
          </p:nvPr>
        </p:nvSpPr>
        <p:spPr>
          <a:xfrm>
            <a:off x="609600" y="1868128"/>
            <a:ext cx="10972800" cy="658761"/>
          </a:xfrm>
        </p:spPr>
        <p:txBody>
          <a:bodyPr rtlCol="0"/>
          <a:lstStyle/>
          <a:p>
            <a:pPr rtl="0"/>
            <a:r>
              <a:rPr lang="tr" sz="3200" b="1">
                <a:latin typeface="ариал"/>
              </a:rPr>
              <a:t>NEP’den bazı önemli önlemler</a:t>
            </a:r>
            <a:endParaRPr lang="bg-BG" altLang="bg-BG" sz="3200" b="1" dirty="0">
              <a:latin typeface="ариал"/>
            </a:endParaRPr>
          </a:p>
        </p:txBody>
      </p:sp>
      <p:sp>
        <p:nvSpPr>
          <p:cNvPr id="3" name="Rectangle 3">
            <a:extLst>
              <a:ext uri="{FF2B5EF4-FFF2-40B4-BE49-F238E27FC236}">
                <a16:creationId xmlns:a16="http://schemas.microsoft.com/office/drawing/2014/main" id="{83A61B1F-DF04-9006-1B45-32E36A2E3C3B}"/>
              </a:ext>
            </a:extLst>
          </p:cNvPr>
          <p:cNvSpPr txBox="1">
            <a:spLocks noChangeArrowheads="1"/>
          </p:cNvSpPr>
          <p:nvPr/>
        </p:nvSpPr>
        <p:spPr>
          <a:xfrm>
            <a:off x="4964677" y="4321280"/>
            <a:ext cx="8424863" cy="1268566"/>
          </a:xfrm>
          <a:prstGeom prst="rect">
            <a:avLst/>
          </a:prstGeom>
        </p:spPr>
        <p:txBody>
          <a:bodyPr rtlCol="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endParaRPr lang="en-GB" altLang="bg-BG" sz="2200">
              <a:latin typeface="Arial" panose="020B0604020202020204" pitchFamily="34" charset="0"/>
            </a:endParaRPr>
          </a:p>
          <a:p>
            <a:pPr marL="533400" indent="-533400" rtl="0"/>
            <a:endParaRPr lang="bg-BG" altLang="bg-BG" sz="2200" dirty="0">
              <a:latin typeface="Arial" panose="020B0604020202020204" pitchFamily="34" charset="0"/>
            </a:endParaRPr>
          </a:p>
        </p:txBody>
      </p:sp>
      <p:graphicFrame>
        <p:nvGraphicFramePr>
          <p:cNvPr id="4" name="Table 2">
            <a:extLst>
              <a:ext uri="{FF2B5EF4-FFF2-40B4-BE49-F238E27FC236}">
                <a16:creationId xmlns:a16="http://schemas.microsoft.com/office/drawing/2014/main" id="{C74D904F-AFA6-ED4C-6282-126BBFD91C67}"/>
              </a:ext>
            </a:extLst>
          </p:cNvPr>
          <p:cNvGraphicFramePr>
            <a:graphicFrameLocks noGrp="1"/>
          </p:cNvGraphicFramePr>
          <p:nvPr>
            <p:extLst>
              <p:ext uri="{D42A27DB-BD31-4B8C-83A1-F6EECF244321}">
                <p14:modId xmlns:p14="http://schemas.microsoft.com/office/powerpoint/2010/main" val="2963154401"/>
              </p:ext>
            </p:extLst>
          </p:nvPr>
        </p:nvGraphicFramePr>
        <p:xfrm>
          <a:off x="245806" y="2418733"/>
          <a:ext cx="11395588" cy="4003040"/>
        </p:xfrm>
        <a:graphic>
          <a:graphicData uri="http://schemas.openxmlformats.org/drawingml/2006/table">
            <a:tbl>
              <a:tblPr firstRow="1" bandRow="1">
                <a:tableStyleId>{5C22544A-7EE6-4342-B048-85BDC9FD1C3A}</a:tableStyleId>
              </a:tblPr>
              <a:tblGrid>
                <a:gridCol w="5732207">
                  <a:extLst>
                    <a:ext uri="{9D8B030D-6E8A-4147-A177-3AD203B41FA5}">
                      <a16:colId xmlns:a16="http://schemas.microsoft.com/office/drawing/2014/main" val="1469314848"/>
                    </a:ext>
                  </a:extLst>
                </a:gridCol>
                <a:gridCol w="5663381">
                  <a:extLst>
                    <a:ext uri="{9D8B030D-6E8A-4147-A177-3AD203B41FA5}">
                      <a16:colId xmlns:a16="http://schemas.microsoft.com/office/drawing/2014/main" val="3755535062"/>
                    </a:ext>
                  </a:extLst>
                </a:gridCol>
              </a:tblGrid>
              <a:tr h="370840">
                <a:tc>
                  <a:txBody>
                    <a:bodyPr/>
                    <a:lstStyle/>
                    <a:p>
                      <a:pPr algn="ctr" rtl="0"/>
                      <a:r>
                        <a:rPr lang="tr"/>
                        <a:t>2004</a:t>
                      </a:r>
                      <a:endParaRPr lang="bg-BG" dirty="0"/>
                    </a:p>
                  </a:txBody>
                  <a:tcPr/>
                </a:tc>
                <a:tc>
                  <a:txBody>
                    <a:bodyPr/>
                    <a:lstStyle/>
                    <a:p>
                      <a:pPr algn="ctr" rtl="0"/>
                      <a:r>
                        <a:rPr lang="tr"/>
                        <a:t>2019</a:t>
                      </a:r>
                      <a:endParaRPr lang="bg-BG" dirty="0"/>
                    </a:p>
                  </a:txBody>
                  <a:tcPr/>
                </a:tc>
                <a:extLst>
                  <a:ext uri="{0D108BD9-81ED-4DB2-BD59-A6C34878D82A}">
                    <a16:rowId xmlns:a16="http://schemas.microsoft.com/office/drawing/2014/main" val="1756395986"/>
                  </a:ext>
                </a:extLst>
              </a:tr>
              <a:tr h="370840">
                <a:tc gridSpan="2">
                  <a:txBody>
                    <a:bodyPr/>
                    <a:lstStyle/>
                    <a:p>
                      <a:pPr algn="ctr" rtl="0"/>
                      <a:r>
                        <a:rPr lang="tr" sz="1800" b="1"/>
                        <a:t>Azotlu gübre miktarının 170 kg/ha/yıl ile sınırlandırılması ile ilgili hükümler</a:t>
                      </a:r>
                      <a:endParaRPr lang="bg-BG" b="1" dirty="0"/>
                    </a:p>
                  </a:txBody>
                  <a:tcPr/>
                </a:tc>
                <a:tc hMerge="1">
                  <a:txBody>
                    <a:bodyPr/>
                    <a:lstStyle/>
                    <a:p>
                      <a:pPr rtl="0"/>
                      <a:endParaRPr lang="bg-BG" dirty="0"/>
                    </a:p>
                  </a:txBody>
                  <a:tcPr/>
                </a:tc>
                <a:extLst>
                  <a:ext uri="{0D108BD9-81ED-4DB2-BD59-A6C34878D82A}">
                    <a16:rowId xmlns:a16="http://schemas.microsoft.com/office/drawing/2014/main" val="669565757"/>
                  </a:ext>
                </a:extLst>
              </a:tr>
              <a:tr h="370840">
                <a:tc>
                  <a:txBody>
                    <a:bodyPr/>
                    <a:lstStyle/>
                    <a:p>
                      <a:pPr rtl="0" eaLnBrk="1" hangingPunct="1"/>
                      <a:r>
                        <a:rPr lang="tr" sz="1600">
                          <a:latin typeface="+mn-lt"/>
                        </a:rPr>
                        <a:t>Bitkilerde ve topraktaki nitrat fazlalığı riskini önlemek için:</a:t>
                      </a:r>
                    </a:p>
                    <a:p>
                      <a:pPr marL="285750" indent="-285750" rtl="0" eaLnBrk="1" hangingPunct="1">
                        <a:buFont typeface="Arial" panose="020B0604020202020204" pitchFamily="34" charset="0"/>
                        <a:buChar char="•"/>
                      </a:pPr>
                      <a:r>
                        <a:rPr lang="tr" sz="1600">
                          <a:latin typeface="+mn-lt"/>
                        </a:rPr>
                        <a:t>Azotlu gübreleme oranı, zirai analizler yapıldıktan sonra belirlenir</a:t>
                      </a:r>
                      <a:endParaRPr lang="en-GB" altLang="bg-BG" sz="1600" dirty="0">
                        <a:latin typeface="+mn-lt"/>
                      </a:endParaRPr>
                    </a:p>
                    <a:p>
                      <a:pPr marL="285750" indent="-285750" rtl="0" eaLnBrk="1" hangingPunct="1">
                        <a:buFont typeface="Arial" panose="020B0604020202020204" pitchFamily="34" charset="0"/>
                        <a:buChar char="•"/>
                      </a:pPr>
                      <a:r>
                        <a:rPr lang="tr" sz="1600">
                          <a:latin typeface="+mn-lt"/>
                        </a:rPr>
                        <a:t>Gübreleme tavsiyeleri, mahsulün bitki örtüsü için ihtiyaç duyulan azot miktarı ile topraktan veya gübreleme sürecinden elde edilen azot arasındaki denge esas alınarak ve aşağıdakiler dikkate alınarak hazırlanır:</a:t>
                      </a:r>
                    </a:p>
                    <a:p>
                      <a:pPr marL="742950" lvl="1" indent="-285750" rtl="0" eaLnBrk="1" hangingPunct="1">
                        <a:buFontTx/>
                        <a:buChar char="-"/>
                      </a:pPr>
                      <a:r>
                        <a:rPr lang="tr" sz="1600">
                          <a:latin typeface="+mn-lt"/>
                        </a:rPr>
                        <a:t>topraktaki azot miktarı  </a:t>
                      </a:r>
                    </a:p>
                    <a:p>
                      <a:pPr marL="742950" lvl="1" indent="-285750" rtl="0" eaLnBrk="1" hangingPunct="1">
                        <a:buFontTx/>
                        <a:buChar char="-"/>
                      </a:pPr>
                      <a:r>
                        <a:rPr lang="tr" sz="1600">
                          <a:latin typeface="+mn-lt"/>
                        </a:rPr>
                        <a:t>organik maddenin mineralleşmesi ile alınan azot miktarı</a:t>
                      </a:r>
                    </a:p>
                    <a:p>
                      <a:pPr marL="742950" lvl="1" indent="-285750" rtl="0" eaLnBrk="1" hangingPunct="1">
                        <a:buFontTx/>
                        <a:buChar char="-"/>
                      </a:pPr>
                      <a:r>
                        <a:rPr lang="tr" sz="1600">
                          <a:latin typeface="+mn-lt"/>
                        </a:rPr>
                        <a:t>kullanılan gübre</a:t>
                      </a:r>
                    </a:p>
                    <a:p>
                      <a:pPr marL="742950" lvl="1" indent="-285750" rtl="0" eaLnBrk="1" hangingPunct="1">
                        <a:buFontTx/>
                        <a:buChar char="-"/>
                      </a:pPr>
                      <a:r>
                        <a:rPr lang="tr" sz="1600">
                          <a:latin typeface="+mn-lt"/>
                        </a:rPr>
                        <a:t>kullanılan mineral gübreler</a:t>
                      </a:r>
                    </a:p>
                    <a:p>
                      <a:pPr marL="742950" lvl="1" indent="-285750" rtl="0" eaLnBrk="1" hangingPunct="1">
                        <a:buFontTx/>
                        <a:buChar char="-"/>
                      </a:pPr>
                      <a:r>
                        <a:rPr lang="tr" sz="1600">
                          <a:latin typeface="+mn-lt"/>
                        </a:rPr>
                        <a:t>kullanılan sulama suyu </a:t>
                      </a:r>
                      <a:endParaRPr lang="bg-BG" altLang="bg-BG" sz="1600" dirty="0">
                        <a:latin typeface="+mn-lt"/>
                      </a:endParaRPr>
                    </a:p>
                  </a:txBody>
                  <a:tcPr/>
                </a:tc>
                <a:tc>
                  <a:txBody>
                    <a:bodyPr/>
                    <a:lstStyle/>
                    <a:p>
                      <a:pPr rtl="0"/>
                      <a:r>
                        <a:rPr lang="tr" sz="1600"/>
                        <a:t>Aynı + öneriler için çevrimiçi aracı kullanma imkanı (NAAS ve Pushkarov enstitüsü)</a:t>
                      </a:r>
                      <a:endParaRPr lang="bg-BG" sz="1600" dirty="0"/>
                    </a:p>
                  </a:txBody>
                  <a:tcPr/>
                </a:tc>
                <a:extLst>
                  <a:ext uri="{0D108BD9-81ED-4DB2-BD59-A6C34878D82A}">
                    <a16:rowId xmlns:a16="http://schemas.microsoft.com/office/drawing/2014/main" val="2906453307"/>
                  </a:ext>
                </a:extLst>
              </a:tr>
            </a:tbl>
          </a:graphicData>
        </a:graphic>
      </p:graphicFrame>
    </p:spTree>
    <p:extLst>
      <p:ext uri="{BB962C8B-B14F-4D97-AF65-F5344CB8AC3E}">
        <p14:creationId xmlns:p14="http://schemas.microsoft.com/office/powerpoint/2010/main" val="40066959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92E54E16-074D-03C8-4763-F8B01AC6C295}"/>
              </a:ext>
            </a:extLst>
          </p:cNvPr>
          <p:cNvSpPr>
            <a:spLocks noGrp="1" noChangeArrowheads="1"/>
          </p:cNvSpPr>
          <p:nvPr>
            <p:ph type="title"/>
          </p:nvPr>
        </p:nvSpPr>
        <p:spPr>
          <a:xfrm>
            <a:off x="609600" y="1868128"/>
            <a:ext cx="10972800" cy="658761"/>
          </a:xfrm>
        </p:spPr>
        <p:txBody>
          <a:bodyPr rtlCol="0"/>
          <a:lstStyle/>
          <a:p>
            <a:pPr rtl="0"/>
            <a:r>
              <a:rPr lang="tr" sz="3200" b="1">
                <a:latin typeface="ариал"/>
              </a:rPr>
              <a:t>NEP’den bazı önemli önlemler</a:t>
            </a:r>
            <a:endParaRPr lang="bg-BG" altLang="bg-BG" sz="3200" b="1" dirty="0">
              <a:latin typeface="ариал"/>
            </a:endParaRPr>
          </a:p>
        </p:txBody>
      </p:sp>
      <p:sp>
        <p:nvSpPr>
          <p:cNvPr id="3" name="Rectangle 3">
            <a:extLst>
              <a:ext uri="{FF2B5EF4-FFF2-40B4-BE49-F238E27FC236}">
                <a16:creationId xmlns:a16="http://schemas.microsoft.com/office/drawing/2014/main" id="{3483CD5A-DD6D-AEB4-52AA-4B732C6E9F2A}"/>
              </a:ext>
            </a:extLst>
          </p:cNvPr>
          <p:cNvSpPr txBox="1">
            <a:spLocks noChangeArrowheads="1"/>
          </p:cNvSpPr>
          <p:nvPr/>
        </p:nvSpPr>
        <p:spPr>
          <a:xfrm>
            <a:off x="4964677" y="4321280"/>
            <a:ext cx="8424863" cy="1268566"/>
          </a:xfrm>
          <a:prstGeom prst="rect">
            <a:avLst/>
          </a:prstGeom>
        </p:spPr>
        <p:txBody>
          <a:bodyPr rtlCol="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endParaRPr lang="en-GB" altLang="bg-BG" sz="2200">
              <a:latin typeface="Arial" panose="020B0604020202020204" pitchFamily="34" charset="0"/>
            </a:endParaRPr>
          </a:p>
          <a:p>
            <a:pPr marL="533400" indent="-533400" rtl="0"/>
            <a:endParaRPr lang="bg-BG" altLang="bg-BG" sz="2200" dirty="0">
              <a:latin typeface="Arial" panose="020B0604020202020204" pitchFamily="34" charset="0"/>
            </a:endParaRPr>
          </a:p>
        </p:txBody>
      </p:sp>
      <p:graphicFrame>
        <p:nvGraphicFramePr>
          <p:cNvPr id="4" name="Table 2">
            <a:extLst>
              <a:ext uri="{FF2B5EF4-FFF2-40B4-BE49-F238E27FC236}">
                <a16:creationId xmlns:a16="http://schemas.microsoft.com/office/drawing/2014/main" id="{9E503510-32FE-C225-F30F-05A43D163A28}"/>
              </a:ext>
            </a:extLst>
          </p:cNvPr>
          <p:cNvGraphicFramePr>
            <a:graphicFrameLocks noGrp="1"/>
          </p:cNvGraphicFramePr>
          <p:nvPr>
            <p:extLst>
              <p:ext uri="{D42A27DB-BD31-4B8C-83A1-F6EECF244321}">
                <p14:modId xmlns:p14="http://schemas.microsoft.com/office/powerpoint/2010/main" val="3111740063"/>
              </p:ext>
            </p:extLst>
          </p:nvPr>
        </p:nvGraphicFramePr>
        <p:xfrm>
          <a:off x="255639" y="2567246"/>
          <a:ext cx="11759379" cy="3820160"/>
        </p:xfrm>
        <a:graphic>
          <a:graphicData uri="http://schemas.openxmlformats.org/drawingml/2006/table">
            <a:tbl>
              <a:tblPr firstRow="1" bandRow="1">
                <a:tableStyleId>{5C22544A-7EE6-4342-B048-85BDC9FD1C3A}</a:tableStyleId>
              </a:tblPr>
              <a:tblGrid>
                <a:gridCol w="5836696">
                  <a:extLst>
                    <a:ext uri="{9D8B030D-6E8A-4147-A177-3AD203B41FA5}">
                      <a16:colId xmlns:a16="http://schemas.microsoft.com/office/drawing/2014/main" val="1469314848"/>
                    </a:ext>
                  </a:extLst>
                </a:gridCol>
                <a:gridCol w="5922683">
                  <a:extLst>
                    <a:ext uri="{9D8B030D-6E8A-4147-A177-3AD203B41FA5}">
                      <a16:colId xmlns:a16="http://schemas.microsoft.com/office/drawing/2014/main" val="3755535062"/>
                    </a:ext>
                  </a:extLst>
                </a:gridCol>
              </a:tblGrid>
              <a:tr h="370840">
                <a:tc>
                  <a:txBody>
                    <a:bodyPr/>
                    <a:lstStyle/>
                    <a:p>
                      <a:pPr algn="ctr" rtl="0"/>
                      <a:r>
                        <a:rPr lang="tr"/>
                        <a:t>2004</a:t>
                      </a:r>
                      <a:endParaRPr lang="bg-BG" dirty="0"/>
                    </a:p>
                  </a:txBody>
                  <a:tcPr/>
                </a:tc>
                <a:tc>
                  <a:txBody>
                    <a:bodyPr/>
                    <a:lstStyle/>
                    <a:p>
                      <a:pPr algn="ctr" rtl="0"/>
                      <a:r>
                        <a:rPr lang="tr"/>
                        <a:t>2019</a:t>
                      </a:r>
                      <a:endParaRPr lang="bg-BG" dirty="0"/>
                    </a:p>
                  </a:txBody>
                  <a:tcPr/>
                </a:tc>
                <a:extLst>
                  <a:ext uri="{0D108BD9-81ED-4DB2-BD59-A6C34878D82A}">
                    <a16:rowId xmlns:a16="http://schemas.microsoft.com/office/drawing/2014/main" val="1756395986"/>
                  </a:ext>
                </a:extLst>
              </a:tr>
              <a:tr h="370840">
                <a:tc gridSpan="2">
                  <a:txBody>
                    <a:bodyPr/>
                    <a:lstStyle/>
                    <a:p>
                      <a:pPr algn="ctr" rtl="0"/>
                      <a:r>
                        <a:rPr lang="tr" b="1"/>
                        <a:t>Asgari gerekli depolama kapasitesi ve gübre depolarının inşası ile ilgili hükümler</a:t>
                      </a:r>
                      <a:r>
                        <a:rPr lang="tr"/>
                        <a:t> (1)</a:t>
                      </a:r>
                      <a:endParaRPr lang="bg-BG" dirty="0"/>
                    </a:p>
                  </a:txBody>
                  <a:tcPr/>
                </a:tc>
                <a:tc hMerge="1">
                  <a:txBody>
                    <a:bodyPr/>
                    <a:lstStyle/>
                    <a:p>
                      <a:pPr algn="ctr" rtl="0"/>
                      <a:endParaRPr lang="bg-BG" dirty="0"/>
                    </a:p>
                  </a:txBody>
                  <a:tcPr/>
                </a:tc>
                <a:extLst>
                  <a:ext uri="{0D108BD9-81ED-4DB2-BD59-A6C34878D82A}">
                    <a16:rowId xmlns:a16="http://schemas.microsoft.com/office/drawing/2014/main" val="290645330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400"/>
                        <a:t>Çiftliğin büyüklüğüne ve hayvanların sayısına ve yetiştirilme yöntemine bağlı olarak, en iyi seçenek, her çiftliğin gübre depolamak için aşağıdaki tesislere sahip olmasıdır: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400" kern="1200">
                          <a:solidFill>
                            <a:schemeClr val="dk1"/>
                          </a:solidFill>
                          <a:latin typeface="+mn-lt"/>
                          <a:ea typeface="+mn-ea"/>
                          <a:cs typeface="+mn-cs"/>
                        </a:rPr>
                        <a:t>- Çiftçi 1 veya 2LU’ya sahip olduğunda veya 170 kg/hektarı (sebze ve sulu mısır için 210 kg) aşmama gereksinime uyarak 3 ila 5 LU gübreyi toprağa uyguladığında sıvı bölümün sızmasına izin vermeyen sızdırmaz zemine sahip gübre platformu</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400" kern="1200">
                          <a:solidFill>
                            <a:schemeClr val="dk1"/>
                          </a:solidFill>
                          <a:latin typeface="+mn-lt"/>
                          <a:ea typeface="+mn-ea"/>
                          <a:cs typeface="+mn-cs"/>
                        </a:rPr>
                        <a:t>- çiftçini 5 LU’dan fazla gübreye sahip olduğunda veya gübreyi 170 kg/ha azot’tan (sebze ve sulu mısır için 210 kg/ha azot) fazla uygulamama gereksinimine bağlı kalarak uyguladığında farklı gübre kısımları (katı ve sıvı) için ayrı depolama tesisleri</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400" kern="1200">
                          <a:solidFill>
                            <a:schemeClr val="dk1"/>
                          </a:solidFill>
                          <a:latin typeface="+mn-lt"/>
                          <a:ea typeface="+mn-ea"/>
                          <a:cs typeface="+mn-cs"/>
                        </a:rPr>
                        <a:t>- farklı gübre kısımları (katı ve sıvı) için ayrı depolama tesisleri ve çiftçinin 5 adetten fazla hayvan varlığına sahip olduğu ve arazi (kullanım) alanı olmadığı durumlarda gübrenin kullanımı için anlaşma </a:t>
                      </a:r>
                    </a:p>
                  </a:txBody>
                  <a:tcPr/>
                </a:tc>
                <a:tc>
                  <a:txBody>
                    <a:bodyPr/>
                    <a:lstStyle/>
                    <a:p>
                      <a:pPr rtl="0"/>
                      <a:r>
                        <a:rPr lang="tr"/>
                        <a:t> </a:t>
                      </a:r>
                      <a:r>
                        <a:rPr lang="tr" sz="1400" kern="1200">
                          <a:solidFill>
                            <a:schemeClr val="dk1"/>
                          </a:solidFill>
                          <a:latin typeface="+mn-lt"/>
                          <a:ea typeface="+mn-ea"/>
                          <a:cs typeface="+mn-cs"/>
                        </a:rPr>
                        <a:t>Aynı kaldı </a:t>
                      </a:r>
                      <a:endParaRPr lang="bg-BG" sz="1400" kern="1200" dirty="0">
                        <a:solidFill>
                          <a:schemeClr val="dk1"/>
                        </a:solidFill>
                        <a:latin typeface="+mn-lt"/>
                        <a:ea typeface="+mn-ea"/>
                        <a:cs typeface="+mn-cs"/>
                      </a:endParaRPr>
                    </a:p>
                  </a:txBody>
                  <a:tcPr/>
                </a:tc>
                <a:extLst>
                  <a:ext uri="{0D108BD9-81ED-4DB2-BD59-A6C34878D82A}">
                    <a16:rowId xmlns:a16="http://schemas.microsoft.com/office/drawing/2014/main" val="4148385560"/>
                  </a:ext>
                </a:extLst>
              </a:tr>
            </a:tbl>
          </a:graphicData>
        </a:graphic>
      </p:graphicFrame>
    </p:spTree>
    <p:extLst>
      <p:ext uri="{BB962C8B-B14F-4D97-AF65-F5344CB8AC3E}">
        <p14:creationId xmlns:p14="http://schemas.microsoft.com/office/powerpoint/2010/main" val="23758995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3C78264D-249E-2E05-B181-A054D117D006}"/>
              </a:ext>
            </a:extLst>
          </p:cNvPr>
          <p:cNvSpPr>
            <a:spLocks noGrp="1" noChangeArrowheads="1"/>
          </p:cNvSpPr>
          <p:nvPr>
            <p:ph type="title"/>
          </p:nvPr>
        </p:nvSpPr>
        <p:spPr>
          <a:xfrm>
            <a:off x="609600" y="1868128"/>
            <a:ext cx="10972800" cy="658761"/>
          </a:xfrm>
        </p:spPr>
        <p:txBody>
          <a:bodyPr rtlCol="0"/>
          <a:lstStyle/>
          <a:p>
            <a:pPr rtl="0"/>
            <a:r>
              <a:rPr lang="tr" sz="2800" b="1"/>
              <a:t>NEP’den bazı önemli önlemler</a:t>
            </a:r>
            <a:endParaRPr lang="bg-BG" altLang="bg-BG" sz="2800" b="1" dirty="0"/>
          </a:p>
        </p:txBody>
      </p:sp>
      <p:sp>
        <p:nvSpPr>
          <p:cNvPr id="6" name="Rectangle 3">
            <a:extLst>
              <a:ext uri="{FF2B5EF4-FFF2-40B4-BE49-F238E27FC236}">
                <a16:creationId xmlns:a16="http://schemas.microsoft.com/office/drawing/2014/main" id="{BE32CB3C-5717-25E5-5744-B523352EA7DC}"/>
              </a:ext>
            </a:extLst>
          </p:cNvPr>
          <p:cNvSpPr txBox="1">
            <a:spLocks noChangeArrowheads="1"/>
          </p:cNvSpPr>
          <p:nvPr/>
        </p:nvSpPr>
        <p:spPr>
          <a:xfrm>
            <a:off x="4964677" y="4321280"/>
            <a:ext cx="8424863" cy="1268566"/>
          </a:xfrm>
          <a:prstGeom prst="rect">
            <a:avLst/>
          </a:prstGeom>
        </p:spPr>
        <p:txBody>
          <a:bodyPr rtlCol="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endParaRPr lang="en-GB" altLang="bg-BG" sz="2200">
              <a:latin typeface="Arial" panose="020B0604020202020204" pitchFamily="34" charset="0"/>
            </a:endParaRPr>
          </a:p>
          <a:p>
            <a:pPr marL="533400" indent="-533400" rtl="0"/>
            <a:endParaRPr lang="bg-BG" altLang="bg-BG" sz="2200" dirty="0">
              <a:latin typeface="Arial" panose="020B0604020202020204" pitchFamily="34" charset="0"/>
            </a:endParaRPr>
          </a:p>
        </p:txBody>
      </p:sp>
      <p:graphicFrame>
        <p:nvGraphicFramePr>
          <p:cNvPr id="7" name="Table 2">
            <a:extLst>
              <a:ext uri="{FF2B5EF4-FFF2-40B4-BE49-F238E27FC236}">
                <a16:creationId xmlns:a16="http://schemas.microsoft.com/office/drawing/2014/main" id="{4608B9E0-4DB5-DC10-5D06-145488AD47C3}"/>
              </a:ext>
            </a:extLst>
          </p:cNvPr>
          <p:cNvGraphicFramePr>
            <a:graphicFrameLocks noGrp="1"/>
          </p:cNvGraphicFramePr>
          <p:nvPr>
            <p:extLst>
              <p:ext uri="{D42A27DB-BD31-4B8C-83A1-F6EECF244321}">
                <p14:modId xmlns:p14="http://schemas.microsoft.com/office/powerpoint/2010/main" val="1517212404"/>
              </p:ext>
            </p:extLst>
          </p:nvPr>
        </p:nvGraphicFramePr>
        <p:xfrm>
          <a:off x="245805" y="2536720"/>
          <a:ext cx="11592234" cy="4185920"/>
        </p:xfrm>
        <a:graphic>
          <a:graphicData uri="http://schemas.openxmlformats.org/drawingml/2006/table">
            <a:tbl>
              <a:tblPr firstRow="1" bandRow="1">
                <a:tableStyleId>{5C22544A-7EE6-4342-B048-85BDC9FD1C3A}</a:tableStyleId>
              </a:tblPr>
              <a:tblGrid>
                <a:gridCol w="5831124">
                  <a:extLst>
                    <a:ext uri="{9D8B030D-6E8A-4147-A177-3AD203B41FA5}">
                      <a16:colId xmlns:a16="http://schemas.microsoft.com/office/drawing/2014/main" val="1469314848"/>
                    </a:ext>
                  </a:extLst>
                </a:gridCol>
                <a:gridCol w="5761110">
                  <a:extLst>
                    <a:ext uri="{9D8B030D-6E8A-4147-A177-3AD203B41FA5}">
                      <a16:colId xmlns:a16="http://schemas.microsoft.com/office/drawing/2014/main" val="3755535062"/>
                    </a:ext>
                  </a:extLst>
                </a:gridCol>
              </a:tblGrid>
              <a:tr h="370840">
                <a:tc>
                  <a:txBody>
                    <a:bodyPr/>
                    <a:lstStyle/>
                    <a:p>
                      <a:pPr algn="ctr" rtl="0"/>
                      <a:r>
                        <a:rPr lang="tr"/>
                        <a:t>2004</a:t>
                      </a:r>
                      <a:endParaRPr lang="bg-BG" dirty="0"/>
                    </a:p>
                  </a:txBody>
                  <a:tcPr/>
                </a:tc>
                <a:tc>
                  <a:txBody>
                    <a:bodyPr/>
                    <a:lstStyle/>
                    <a:p>
                      <a:pPr algn="ctr" rtl="0"/>
                      <a:r>
                        <a:rPr lang="tr"/>
                        <a:t>2019</a:t>
                      </a:r>
                      <a:endParaRPr lang="bg-BG" dirty="0"/>
                    </a:p>
                  </a:txBody>
                  <a:tcPr/>
                </a:tc>
                <a:extLst>
                  <a:ext uri="{0D108BD9-81ED-4DB2-BD59-A6C34878D82A}">
                    <a16:rowId xmlns:a16="http://schemas.microsoft.com/office/drawing/2014/main" val="1756395986"/>
                  </a:ext>
                </a:extLst>
              </a:tr>
              <a:tr h="370840">
                <a:tc gridSpan="2">
                  <a:txBody>
                    <a:bodyPr/>
                    <a:lstStyle/>
                    <a:p>
                      <a:pPr algn="ctr" rtl="0"/>
                      <a:r>
                        <a:rPr lang="tr"/>
                        <a:t>Asgari gerekli depolama kapasitesi ve gübre depolarının inşası ile ilgili hükümler (2)</a:t>
                      </a:r>
                    </a:p>
                  </a:txBody>
                  <a:tcPr/>
                </a:tc>
                <a:tc hMerge="1">
                  <a:txBody>
                    <a:bodyPr/>
                    <a:lstStyle/>
                    <a:p>
                      <a:pPr rtl="0"/>
                      <a:endParaRPr lang="bg-BG" dirty="0"/>
                    </a:p>
                  </a:txBody>
                  <a:tcPr/>
                </a:tc>
                <a:extLst>
                  <a:ext uri="{0D108BD9-81ED-4DB2-BD59-A6C34878D82A}">
                    <a16:rowId xmlns:a16="http://schemas.microsoft.com/office/drawing/2014/main" val="290645330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600">
                          <a:latin typeface="+mn-lt"/>
                        </a:rPr>
                        <a:t>Katı ve sıvı gübre depolama tesisi, sızdırmaz zemin ve duvarlara sahip olmalı ve toprak sızıntısına veya doğal su kaynaklarının kirlenmesine izin vermeyecek şekilde inşa edilmelidir. Çatının da su geçirmez olması tavsiye edilmektedir. Tesis her yıl kontrol edilmelidir ve kusur tespit edilmesi durumunda mal sahibi bunların giderilmesi için derhal harekete geçmekle yükümlüdür.</a:t>
                      </a:r>
                    </a:p>
                  </a:txBody>
                  <a:tcPr/>
                </a:tc>
                <a:tc>
                  <a:txBody>
                    <a:bodyPr/>
                    <a:lstStyle/>
                    <a:p>
                      <a:pPr rtl="0"/>
                      <a:r>
                        <a:rPr lang="tr"/>
                        <a:t>Aynı kaldı</a:t>
                      </a:r>
                    </a:p>
                    <a:p>
                      <a:pPr rtl="0"/>
                      <a:endParaRPr lang="bg-BG" dirty="0"/>
                    </a:p>
                  </a:txBody>
                  <a:tcPr/>
                </a:tc>
                <a:extLst>
                  <a:ext uri="{0D108BD9-81ED-4DB2-BD59-A6C34878D82A}">
                    <a16:rowId xmlns:a16="http://schemas.microsoft.com/office/drawing/2014/main" val="4148385560"/>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600">
                          <a:latin typeface="+mn-lt"/>
                        </a:rPr>
                        <a:t>Depolama tesisi kapasitesi, katı gübre için 6 ay, sıvı gübre için 4 ay depolama için yeterli olmalıdır. </a:t>
                      </a:r>
                      <a:endParaRPr lang="en-US" altLang="bg-BG" sz="1600" dirty="0">
                        <a:latin typeface="+mn-lt"/>
                      </a:endParaRPr>
                    </a:p>
                  </a:txBody>
                  <a:tcPr/>
                </a:tc>
                <a:tc>
                  <a:txBody>
                    <a:bodyPr/>
                    <a:lstStyle/>
                    <a:p>
                      <a:pPr rtl="0"/>
                      <a:r>
                        <a:rPr lang="tr" sz="1600"/>
                        <a:t>Kapalı hayvancılık sistemlerinde depolama tesisi kapasitesi katı gübre için 6 ay (otlatma sistemlerinde 4 ay), sıvı gübre için 4 ay depolama için yeterli olmalıdır. </a:t>
                      </a:r>
                    </a:p>
                  </a:txBody>
                  <a:tcPr/>
                </a:tc>
                <a:extLst>
                  <a:ext uri="{0D108BD9-81ED-4DB2-BD59-A6C34878D82A}">
                    <a16:rowId xmlns:a16="http://schemas.microsoft.com/office/drawing/2014/main" val="1061426032"/>
                  </a:ext>
                </a:extLst>
              </a:tr>
              <a:tr h="370840">
                <a:tc>
                  <a:txBody>
                    <a:bodyPr/>
                    <a:lstStyle/>
                    <a:p>
                      <a:pPr rtl="0"/>
                      <a:r>
                        <a:rPr lang="tr" sz="1600">
                          <a:latin typeface="+mn-lt"/>
                        </a:rPr>
                        <a:t>İrtifak alanından ölçüldüğünde su kanalları, nehirler ve diğer su kütlelerine 20 m mesafedeki bantta katı ve sıvı atık depolama amacıyla yeni tesislerin inşası</a:t>
                      </a:r>
                      <a:endParaRPr lang="bg-BG" sz="1600" dirty="0">
                        <a:latin typeface="+mn-lt"/>
                      </a:endParaRPr>
                    </a:p>
                  </a:txBody>
                  <a:tcPr/>
                </a:tc>
                <a:tc>
                  <a:txBody>
                    <a:bodyPr/>
                    <a:lstStyle/>
                    <a:p>
                      <a:pPr rtl="0"/>
                      <a:r>
                        <a:rPr lang="tr" sz="1600"/>
                        <a:t>Aynı kaldı</a:t>
                      </a:r>
                      <a:endParaRPr lang="bg-BG" sz="1600" dirty="0"/>
                    </a:p>
                  </a:txBody>
                  <a:tcPr/>
                </a:tc>
                <a:extLst>
                  <a:ext uri="{0D108BD9-81ED-4DB2-BD59-A6C34878D82A}">
                    <a16:rowId xmlns:a16="http://schemas.microsoft.com/office/drawing/2014/main" val="1413324412"/>
                  </a:ext>
                </a:extLst>
              </a:tr>
            </a:tbl>
          </a:graphicData>
        </a:graphic>
      </p:graphicFrame>
    </p:spTree>
    <p:extLst>
      <p:ext uri="{BB962C8B-B14F-4D97-AF65-F5344CB8AC3E}">
        <p14:creationId xmlns:p14="http://schemas.microsoft.com/office/powerpoint/2010/main" val="5312040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045EE414-4C73-ED37-B9F1-6F8A2475BAFC}"/>
              </a:ext>
            </a:extLst>
          </p:cNvPr>
          <p:cNvSpPr>
            <a:spLocks noGrp="1" noChangeArrowheads="1"/>
          </p:cNvSpPr>
          <p:nvPr>
            <p:ph type="title"/>
          </p:nvPr>
        </p:nvSpPr>
        <p:spPr>
          <a:xfrm>
            <a:off x="609600" y="1868128"/>
            <a:ext cx="10972800" cy="658761"/>
          </a:xfrm>
        </p:spPr>
        <p:txBody>
          <a:bodyPr rtlCol="0"/>
          <a:lstStyle/>
          <a:p>
            <a:pPr rtl="0"/>
            <a:r>
              <a:rPr lang="tr" sz="2800" b="1"/>
              <a:t>NEP’den bazı önemli önlemler</a:t>
            </a:r>
            <a:endParaRPr lang="bg-BG" altLang="bg-BG" sz="2800" b="1" dirty="0"/>
          </a:p>
        </p:txBody>
      </p:sp>
      <p:sp>
        <p:nvSpPr>
          <p:cNvPr id="3" name="Rectangle 3">
            <a:extLst>
              <a:ext uri="{FF2B5EF4-FFF2-40B4-BE49-F238E27FC236}">
                <a16:creationId xmlns:a16="http://schemas.microsoft.com/office/drawing/2014/main" id="{2DBCF243-8C7C-B70C-0097-BE21AD6A86AC}"/>
              </a:ext>
            </a:extLst>
          </p:cNvPr>
          <p:cNvSpPr txBox="1">
            <a:spLocks noChangeArrowheads="1"/>
          </p:cNvSpPr>
          <p:nvPr/>
        </p:nvSpPr>
        <p:spPr>
          <a:xfrm>
            <a:off x="4964677" y="4321280"/>
            <a:ext cx="8424863" cy="1268566"/>
          </a:xfrm>
          <a:prstGeom prst="rect">
            <a:avLst/>
          </a:prstGeom>
        </p:spPr>
        <p:txBody>
          <a:bodyPr rtlCol="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endParaRPr lang="en-GB" altLang="bg-BG" sz="2200">
              <a:latin typeface="Arial" panose="020B0604020202020204" pitchFamily="34" charset="0"/>
            </a:endParaRPr>
          </a:p>
          <a:p>
            <a:pPr marL="533400" indent="-533400" rtl="0"/>
            <a:endParaRPr lang="bg-BG" altLang="bg-BG" sz="2200" dirty="0">
              <a:latin typeface="Arial" panose="020B0604020202020204" pitchFamily="34" charset="0"/>
            </a:endParaRPr>
          </a:p>
        </p:txBody>
      </p:sp>
      <p:graphicFrame>
        <p:nvGraphicFramePr>
          <p:cNvPr id="4" name="Table 2">
            <a:extLst>
              <a:ext uri="{FF2B5EF4-FFF2-40B4-BE49-F238E27FC236}">
                <a16:creationId xmlns:a16="http://schemas.microsoft.com/office/drawing/2014/main" id="{F8742A8B-F372-DE30-1D76-6CD625F6B1E1}"/>
              </a:ext>
            </a:extLst>
          </p:cNvPr>
          <p:cNvGraphicFramePr>
            <a:graphicFrameLocks noGrp="1"/>
          </p:cNvGraphicFramePr>
          <p:nvPr>
            <p:extLst>
              <p:ext uri="{D42A27DB-BD31-4B8C-83A1-F6EECF244321}">
                <p14:modId xmlns:p14="http://schemas.microsoft.com/office/powerpoint/2010/main" val="3267759424"/>
              </p:ext>
            </p:extLst>
          </p:nvPr>
        </p:nvGraphicFramePr>
        <p:xfrm>
          <a:off x="245805" y="2536720"/>
          <a:ext cx="11257937" cy="3855720"/>
        </p:xfrm>
        <a:graphic>
          <a:graphicData uri="http://schemas.openxmlformats.org/drawingml/2006/table">
            <a:tbl>
              <a:tblPr firstRow="1" bandRow="1">
                <a:tableStyleId>{5C22544A-7EE6-4342-B048-85BDC9FD1C3A}</a:tableStyleId>
              </a:tblPr>
              <a:tblGrid>
                <a:gridCol w="5662966">
                  <a:extLst>
                    <a:ext uri="{9D8B030D-6E8A-4147-A177-3AD203B41FA5}">
                      <a16:colId xmlns:a16="http://schemas.microsoft.com/office/drawing/2014/main" val="1469314848"/>
                    </a:ext>
                  </a:extLst>
                </a:gridCol>
                <a:gridCol w="5594971">
                  <a:extLst>
                    <a:ext uri="{9D8B030D-6E8A-4147-A177-3AD203B41FA5}">
                      <a16:colId xmlns:a16="http://schemas.microsoft.com/office/drawing/2014/main" val="3755535062"/>
                    </a:ext>
                  </a:extLst>
                </a:gridCol>
              </a:tblGrid>
              <a:tr h="370840">
                <a:tc>
                  <a:txBody>
                    <a:bodyPr/>
                    <a:lstStyle/>
                    <a:p>
                      <a:pPr algn="ctr" rtl="0"/>
                      <a:r>
                        <a:rPr lang="tr"/>
                        <a:t>2004</a:t>
                      </a:r>
                      <a:endParaRPr lang="bg-BG" dirty="0"/>
                    </a:p>
                  </a:txBody>
                  <a:tcPr/>
                </a:tc>
                <a:tc>
                  <a:txBody>
                    <a:bodyPr/>
                    <a:lstStyle/>
                    <a:p>
                      <a:pPr algn="ctr" rtl="0"/>
                      <a:r>
                        <a:rPr lang="tr"/>
                        <a:t>2019</a:t>
                      </a:r>
                      <a:endParaRPr lang="bg-BG" dirty="0"/>
                    </a:p>
                  </a:txBody>
                  <a:tcPr/>
                </a:tc>
                <a:extLst>
                  <a:ext uri="{0D108BD9-81ED-4DB2-BD59-A6C34878D82A}">
                    <a16:rowId xmlns:a16="http://schemas.microsoft.com/office/drawing/2014/main" val="1756395986"/>
                  </a:ext>
                </a:extLst>
              </a:tr>
              <a:tr h="370840">
                <a:tc gridSpan="2">
                  <a:txBody>
                    <a:bodyPr/>
                    <a:lstStyle/>
                    <a:p>
                      <a:pPr algn="ctr" rtl="0"/>
                      <a:r>
                        <a:rPr lang="tr" b="1"/>
                        <a:t>Asgari gerekli depolama kapasitesi ve gübre depolarının inşası ile ilgili hükümler (3)</a:t>
                      </a:r>
                    </a:p>
                  </a:txBody>
                  <a:tcPr/>
                </a:tc>
                <a:tc hMerge="1">
                  <a:txBody>
                    <a:bodyPr/>
                    <a:lstStyle/>
                    <a:p>
                      <a:pPr rtl="0"/>
                      <a:endParaRPr lang="bg-BG" dirty="0"/>
                    </a:p>
                  </a:txBody>
                  <a:tcPr/>
                </a:tc>
                <a:extLst>
                  <a:ext uri="{0D108BD9-81ED-4DB2-BD59-A6C34878D82A}">
                    <a16:rowId xmlns:a16="http://schemas.microsoft.com/office/drawing/2014/main" val="290645330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800">
                          <a:latin typeface="+mn-lt"/>
                        </a:rPr>
                        <a:t>Eğimli arazilerde (eğim &gt;%6), gübrelerin, irtifak alanından ölçüldüğünde su kanalları, nehirler ve diğer su kütlelerine 20 m mesafedeki bantta depolanması yasaktır.</a:t>
                      </a:r>
                    </a:p>
                  </a:txBody>
                  <a:tcPr/>
                </a:tc>
                <a:tc>
                  <a:txBody>
                    <a:bodyPr/>
                    <a:lstStyle/>
                    <a:p>
                      <a:pPr rtl="0"/>
                      <a:r>
                        <a:rPr lang="tr"/>
                        <a:t>Aynı kaldı</a:t>
                      </a:r>
                    </a:p>
                    <a:p>
                      <a:pPr rtl="0"/>
                      <a:endParaRPr lang="bg-BG" dirty="0"/>
                    </a:p>
                  </a:txBody>
                  <a:tcPr/>
                </a:tc>
                <a:extLst>
                  <a:ext uri="{0D108BD9-81ED-4DB2-BD59-A6C34878D82A}">
                    <a16:rowId xmlns:a16="http://schemas.microsoft.com/office/drawing/2014/main" val="4148385560"/>
                  </a:ext>
                </a:extLst>
              </a:tr>
              <a:tr h="370840">
                <a:tc>
                  <a:txBody>
                    <a:bodyPr/>
                    <a:lstStyle/>
                    <a:p>
                      <a:pPr rtl="0"/>
                      <a:r>
                        <a:rPr lang="tr">
                          <a:latin typeface="+mn-lt"/>
                        </a:rPr>
                        <a:t>Katı veya sıvı gübrenin yüklenmesi, taşınması ve uygulanması esnasında çevrenin, toprağın ve yeraltı sularının kirlenmesine izin verilmez</a:t>
                      </a:r>
                      <a:endParaRPr lang="bg-BG" dirty="0">
                        <a:latin typeface="+mn-lt"/>
                      </a:endParaRPr>
                    </a:p>
                  </a:txBody>
                  <a:tcPr/>
                </a:tc>
                <a:tc>
                  <a:txBody>
                    <a:bodyPr/>
                    <a:lstStyle/>
                    <a:p>
                      <a:pPr rtl="0"/>
                      <a:r>
                        <a:rPr lang="tr"/>
                        <a:t>Aynı kaldı</a:t>
                      </a:r>
                      <a:endParaRPr lang="bg-BG" dirty="0"/>
                    </a:p>
                  </a:txBody>
                  <a:tcPr/>
                </a:tc>
                <a:extLst>
                  <a:ext uri="{0D108BD9-81ED-4DB2-BD59-A6C34878D82A}">
                    <a16:rowId xmlns:a16="http://schemas.microsoft.com/office/drawing/2014/main" val="1061426032"/>
                  </a:ext>
                </a:extLst>
              </a:tr>
              <a:tr h="370840">
                <a:tc>
                  <a:txBody>
                    <a:bodyPr/>
                    <a:lstStyle/>
                    <a:p>
                      <a:pPr rtl="0"/>
                      <a:endParaRPr lang="bg-BG" dirty="0"/>
                    </a:p>
                  </a:txBody>
                  <a:tcPr/>
                </a:tc>
                <a:tc>
                  <a:txBody>
                    <a:bodyPr/>
                    <a:lstStyle/>
                    <a:p>
                      <a:pPr rtl="0"/>
                      <a:r>
                        <a:rPr lang="tr"/>
                        <a:t>Gübrenin tarlada doğrudan toprakta depolanması yasaktır</a:t>
                      </a:r>
                      <a:endParaRPr lang="bg-BG" dirty="0"/>
                    </a:p>
                  </a:txBody>
                  <a:tcPr/>
                </a:tc>
                <a:extLst>
                  <a:ext uri="{0D108BD9-81ED-4DB2-BD59-A6C34878D82A}">
                    <a16:rowId xmlns:a16="http://schemas.microsoft.com/office/drawing/2014/main" val="1413324412"/>
                  </a:ext>
                </a:extLst>
              </a:tr>
              <a:tr h="370840">
                <a:tc>
                  <a:txBody>
                    <a:bodyPr/>
                    <a:lstStyle/>
                    <a:p>
                      <a:pPr rtl="0"/>
                      <a:endParaRPr lang="bg-BG" dirty="0"/>
                    </a:p>
                  </a:txBody>
                  <a:tcPr/>
                </a:tc>
                <a:tc>
                  <a:txBody>
                    <a:bodyPr/>
                    <a:lstStyle/>
                    <a:p>
                      <a:pPr rtl="0"/>
                      <a:endParaRPr lang="bg-BG" dirty="0"/>
                    </a:p>
                  </a:txBody>
                  <a:tcPr/>
                </a:tc>
                <a:extLst>
                  <a:ext uri="{0D108BD9-81ED-4DB2-BD59-A6C34878D82A}">
                    <a16:rowId xmlns:a16="http://schemas.microsoft.com/office/drawing/2014/main" val="230470415"/>
                  </a:ext>
                </a:extLst>
              </a:tr>
            </a:tbl>
          </a:graphicData>
        </a:graphic>
      </p:graphicFrame>
    </p:spTree>
    <p:extLst>
      <p:ext uri="{BB962C8B-B14F-4D97-AF65-F5344CB8AC3E}">
        <p14:creationId xmlns:p14="http://schemas.microsoft.com/office/powerpoint/2010/main" val="42611342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DBFDAB2C-4EC0-E0A4-60A0-7CF10C34E0C4}"/>
              </a:ext>
            </a:extLst>
          </p:cNvPr>
          <p:cNvSpPr>
            <a:spLocks noGrp="1" noChangeArrowheads="1"/>
          </p:cNvSpPr>
          <p:nvPr>
            <p:ph type="title"/>
          </p:nvPr>
        </p:nvSpPr>
        <p:spPr>
          <a:xfrm>
            <a:off x="609600" y="1868128"/>
            <a:ext cx="10972800" cy="658761"/>
          </a:xfrm>
        </p:spPr>
        <p:txBody>
          <a:bodyPr rtlCol="0"/>
          <a:lstStyle/>
          <a:p>
            <a:pPr rtl="0"/>
            <a:r>
              <a:rPr lang="tr" sz="3200" b="1"/>
              <a:t>NEP’den bazı önemli önlemler</a:t>
            </a:r>
            <a:endParaRPr lang="bg-BG" altLang="bg-BG" sz="3200" b="1" dirty="0"/>
          </a:p>
        </p:txBody>
      </p:sp>
      <p:sp>
        <p:nvSpPr>
          <p:cNvPr id="3" name="Rectangle 3">
            <a:extLst>
              <a:ext uri="{FF2B5EF4-FFF2-40B4-BE49-F238E27FC236}">
                <a16:creationId xmlns:a16="http://schemas.microsoft.com/office/drawing/2014/main" id="{EEE410AB-2468-6E9F-5292-47C62705F506}"/>
              </a:ext>
            </a:extLst>
          </p:cNvPr>
          <p:cNvSpPr txBox="1">
            <a:spLocks noChangeArrowheads="1"/>
          </p:cNvSpPr>
          <p:nvPr/>
        </p:nvSpPr>
        <p:spPr>
          <a:xfrm>
            <a:off x="4964677" y="4321280"/>
            <a:ext cx="8424863" cy="1268566"/>
          </a:xfrm>
          <a:prstGeom prst="rect">
            <a:avLst/>
          </a:prstGeom>
        </p:spPr>
        <p:txBody>
          <a:bodyPr rtlCol="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endParaRPr lang="en-GB" altLang="bg-BG" sz="2200">
              <a:latin typeface="Arial" panose="020B0604020202020204" pitchFamily="34" charset="0"/>
            </a:endParaRPr>
          </a:p>
          <a:p>
            <a:pPr marL="533400" indent="-533400" rtl="0"/>
            <a:endParaRPr lang="bg-BG" altLang="bg-BG" sz="2200" dirty="0">
              <a:latin typeface="Arial" panose="020B0604020202020204" pitchFamily="34" charset="0"/>
            </a:endParaRPr>
          </a:p>
        </p:txBody>
      </p:sp>
      <p:graphicFrame>
        <p:nvGraphicFramePr>
          <p:cNvPr id="4" name="Table 2">
            <a:extLst>
              <a:ext uri="{FF2B5EF4-FFF2-40B4-BE49-F238E27FC236}">
                <a16:creationId xmlns:a16="http://schemas.microsoft.com/office/drawing/2014/main" id="{A6F6AE50-887C-89F7-EF65-846ECD7B33B7}"/>
              </a:ext>
            </a:extLst>
          </p:cNvPr>
          <p:cNvGraphicFramePr>
            <a:graphicFrameLocks noGrp="1"/>
          </p:cNvGraphicFramePr>
          <p:nvPr>
            <p:extLst>
              <p:ext uri="{D42A27DB-BD31-4B8C-83A1-F6EECF244321}">
                <p14:modId xmlns:p14="http://schemas.microsoft.com/office/powerpoint/2010/main" val="304165895"/>
              </p:ext>
            </p:extLst>
          </p:nvPr>
        </p:nvGraphicFramePr>
        <p:xfrm>
          <a:off x="324463" y="2536720"/>
          <a:ext cx="11257937" cy="4094480"/>
        </p:xfrm>
        <a:graphic>
          <a:graphicData uri="http://schemas.openxmlformats.org/drawingml/2006/table">
            <a:tbl>
              <a:tblPr firstRow="1" bandRow="1">
                <a:tableStyleId>{5C22544A-7EE6-4342-B048-85BDC9FD1C3A}</a:tableStyleId>
              </a:tblPr>
              <a:tblGrid>
                <a:gridCol w="5662966">
                  <a:extLst>
                    <a:ext uri="{9D8B030D-6E8A-4147-A177-3AD203B41FA5}">
                      <a16:colId xmlns:a16="http://schemas.microsoft.com/office/drawing/2014/main" val="1469314848"/>
                    </a:ext>
                  </a:extLst>
                </a:gridCol>
                <a:gridCol w="5594971">
                  <a:extLst>
                    <a:ext uri="{9D8B030D-6E8A-4147-A177-3AD203B41FA5}">
                      <a16:colId xmlns:a16="http://schemas.microsoft.com/office/drawing/2014/main" val="3755535062"/>
                    </a:ext>
                  </a:extLst>
                </a:gridCol>
              </a:tblGrid>
              <a:tr h="370840">
                <a:tc>
                  <a:txBody>
                    <a:bodyPr/>
                    <a:lstStyle/>
                    <a:p>
                      <a:pPr algn="ctr" rtl="0"/>
                      <a:r>
                        <a:rPr lang="tr"/>
                        <a:t>2004</a:t>
                      </a:r>
                      <a:endParaRPr lang="bg-BG" dirty="0"/>
                    </a:p>
                  </a:txBody>
                  <a:tcPr/>
                </a:tc>
                <a:tc>
                  <a:txBody>
                    <a:bodyPr/>
                    <a:lstStyle/>
                    <a:p>
                      <a:pPr algn="ctr" rtl="0"/>
                      <a:r>
                        <a:rPr lang="tr"/>
                        <a:t>2019</a:t>
                      </a:r>
                      <a:endParaRPr lang="bg-BG" dirty="0"/>
                    </a:p>
                  </a:txBody>
                  <a:tcPr/>
                </a:tc>
                <a:extLst>
                  <a:ext uri="{0D108BD9-81ED-4DB2-BD59-A6C34878D82A}">
                    <a16:rowId xmlns:a16="http://schemas.microsoft.com/office/drawing/2014/main" val="1756395986"/>
                  </a:ext>
                </a:extLst>
              </a:tr>
              <a:tr h="370840">
                <a:tc gridSpan="2">
                  <a:txBody>
                    <a:bodyPr/>
                    <a:lstStyle/>
                    <a:p>
                      <a:pPr algn="ctr" rtl="0"/>
                      <a:r>
                        <a:rPr lang="tr" sz="1800" b="1"/>
                        <a:t>Asgari gerekli depolama kapasitesi ve </a:t>
                      </a:r>
                      <a:r>
                        <a:rPr lang="tr" sz="1800" b="1" u="none"/>
                        <a:t>silaj ve atık su depolarının</a:t>
                      </a:r>
                      <a:r>
                        <a:rPr lang="tr" sz="1800" b="1"/>
                        <a:t> inşası ile ilgili hükümler </a:t>
                      </a:r>
                      <a:r>
                        <a:rPr lang="tr" sz="1800" b="1" u="sng"/>
                        <a:t>(1)</a:t>
                      </a:r>
                      <a:endParaRPr lang="bg-BG" b="1" dirty="0"/>
                    </a:p>
                  </a:txBody>
                  <a:tcPr/>
                </a:tc>
                <a:tc hMerge="1">
                  <a:txBody>
                    <a:bodyPr/>
                    <a:lstStyle/>
                    <a:p>
                      <a:pPr rtl="0"/>
                      <a:endParaRPr lang="bg-BG" dirty="0"/>
                    </a:p>
                  </a:txBody>
                  <a:tcPr/>
                </a:tc>
                <a:extLst>
                  <a:ext uri="{0D108BD9-81ED-4DB2-BD59-A6C34878D82A}">
                    <a16:rowId xmlns:a16="http://schemas.microsoft.com/office/drawing/2014/main" val="290645330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600">
                          <a:latin typeface="+mn-lt"/>
                        </a:rPr>
                        <a:t>Silajdan çıkan tüm atık su toplanmalı ve bir tank veya sarnıçta depolanmalıdır. Bu, silajdan çıkan atık suyun sızdırmaz zemin ve duvarlara sahip bir tanka/depoya iletilmesine olanak sağlayan sızdırmaz kanalların olmasını gerektirir. Tank/depo ve kanallar, toprağa olan sızıntıyı veya doğal su kaynaklarının kirlenmesini engelleyecek şekilde inşa edilmelidir. Tankın/deponun asgari kapasitesi, katı atık için gerekli kapasitenin %1’i kadar olmalıdır.</a:t>
                      </a:r>
                    </a:p>
                  </a:txBody>
                  <a:tcPr/>
                </a:tc>
                <a:tc>
                  <a:txBody>
                    <a:bodyPr/>
                    <a:lstStyle/>
                    <a:p>
                      <a:pPr rtl="0"/>
                      <a:r>
                        <a:rPr lang="tr"/>
                        <a:t> “Tankın/deponun asgari kapasitesi, katı atık için gerekli kapasitenin %1’i kadar olmalıdır” şartı kaldırıldı</a:t>
                      </a:r>
                      <a:endParaRPr lang="bg-BG" dirty="0"/>
                    </a:p>
                  </a:txBody>
                  <a:tcPr/>
                </a:tc>
                <a:extLst>
                  <a:ext uri="{0D108BD9-81ED-4DB2-BD59-A6C34878D82A}">
                    <a16:rowId xmlns:a16="http://schemas.microsoft.com/office/drawing/2014/main" val="4148385560"/>
                  </a:ext>
                </a:extLst>
              </a:tr>
              <a:tr h="370840">
                <a:tc>
                  <a:txBody>
                    <a:bodyPr/>
                    <a:lstStyle/>
                    <a:p>
                      <a:pPr rtl="0"/>
                      <a:r>
                        <a:rPr lang="tr" sz="1600">
                          <a:latin typeface="+mn-lt"/>
                        </a:rPr>
                        <a:t>Yarı kuru ottan elde edilen ve naylon ambalajlarda balyalar halinde paketlenen silaj genellikle atık su üretmez. Ancak tedbir olarak, bu balyalar irtifak alanından ölçüldüğünde su kanalları, nehirler ve diğer su kütlelerinden en az 20 m uzakta yerlerde depolanmalıdır.</a:t>
                      </a:r>
                    </a:p>
                  </a:txBody>
                  <a:tcPr/>
                </a:tc>
                <a:tc>
                  <a:txBody>
                    <a:bodyPr/>
                    <a:lstStyle/>
                    <a:p>
                      <a:pPr rtl="0"/>
                      <a:r>
                        <a:rPr lang="tr"/>
                        <a:t>Aynı kaldı</a:t>
                      </a:r>
                    </a:p>
                  </a:txBody>
                  <a:tcPr/>
                </a:tc>
                <a:extLst>
                  <a:ext uri="{0D108BD9-81ED-4DB2-BD59-A6C34878D82A}">
                    <a16:rowId xmlns:a16="http://schemas.microsoft.com/office/drawing/2014/main" val="1061426032"/>
                  </a:ext>
                </a:extLst>
              </a:tr>
            </a:tbl>
          </a:graphicData>
        </a:graphic>
      </p:graphicFrame>
    </p:spTree>
    <p:extLst>
      <p:ext uri="{BB962C8B-B14F-4D97-AF65-F5344CB8AC3E}">
        <p14:creationId xmlns:p14="http://schemas.microsoft.com/office/powerpoint/2010/main" val="16164276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90D9085E-4EF6-8307-C8F8-2EA690371FBB}"/>
              </a:ext>
            </a:extLst>
          </p:cNvPr>
          <p:cNvSpPr>
            <a:spLocks noGrp="1" noChangeArrowheads="1"/>
          </p:cNvSpPr>
          <p:nvPr>
            <p:ph type="title"/>
          </p:nvPr>
        </p:nvSpPr>
        <p:spPr>
          <a:xfrm>
            <a:off x="609600" y="1868128"/>
            <a:ext cx="10972800" cy="658761"/>
          </a:xfrm>
        </p:spPr>
        <p:txBody>
          <a:bodyPr rtlCol="0"/>
          <a:lstStyle/>
          <a:p>
            <a:pPr rtl="0"/>
            <a:r>
              <a:rPr lang="tr" sz="3200" b="1"/>
              <a:t>NEP’den bazı önemli önlemler</a:t>
            </a:r>
            <a:endParaRPr lang="bg-BG" altLang="bg-BG" sz="3200" b="1" dirty="0"/>
          </a:p>
        </p:txBody>
      </p:sp>
      <p:graphicFrame>
        <p:nvGraphicFramePr>
          <p:cNvPr id="3" name="Table 2">
            <a:extLst>
              <a:ext uri="{FF2B5EF4-FFF2-40B4-BE49-F238E27FC236}">
                <a16:creationId xmlns:a16="http://schemas.microsoft.com/office/drawing/2014/main" id="{BCF3D5D4-7B39-D89E-8B4F-9964E7ABC6A8}"/>
              </a:ext>
            </a:extLst>
          </p:cNvPr>
          <p:cNvGraphicFramePr>
            <a:graphicFrameLocks noGrp="1"/>
          </p:cNvGraphicFramePr>
          <p:nvPr>
            <p:extLst>
              <p:ext uri="{D42A27DB-BD31-4B8C-83A1-F6EECF244321}">
                <p14:modId xmlns:p14="http://schemas.microsoft.com/office/powerpoint/2010/main" val="971020843"/>
              </p:ext>
            </p:extLst>
          </p:nvPr>
        </p:nvGraphicFramePr>
        <p:xfrm>
          <a:off x="324463" y="2379404"/>
          <a:ext cx="11257937" cy="4305554"/>
        </p:xfrm>
        <a:graphic>
          <a:graphicData uri="http://schemas.openxmlformats.org/drawingml/2006/table">
            <a:tbl>
              <a:tblPr firstRow="1" bandRow="1">
                <a:tableStyleId>{5C22544A-7EE6-4342-B048-85BDC9FD1C3A}</a:tableStyleId>
              </a:tblPr>
              <a:tblGrid>
                <a:gridCol w="5662966">
                  <a:extLst>
                    <a:ext uri="{9D8B030D-6E8A-4147-A177-3AD203B41FA5}">
                      <a16:colId xmlns:a16="http://schemas.microsoft.com/office/drawing/2014/main" val="1469314848"/>
                    </a:ext>
                  </a:extLst>
                </a:gridCol>
                <a:gridCol w="5594971">
                  <a:extLst>
                    <a:ext uri="{9D8B030D-6E8A-4147-A177-3AD203B41FA5}">
                      <a16:colId xmlns:a16="http://schemas.microsoft.com/office/drawing/2014/main" val="3755535062"/>
                    </a:ext>
                  </a:extLst>
                </a:gridCol>
              </a:tblGrid>
              <a:tr h="370840">
                <a:tc>
                  <a:txBody>
                    <a:bodyPr/>
                    <a:lstStyle/>
                    <a:p>
                      <a:pPr algn="ctr" rtl="0"/>
                      <a:r>
                        <a:rPr lang="tr"/>
                        <a:t>2004</a:t>
                      </a:r>
                      <a:endParaRPr lang="bg-BG" dirty="0"/>
                    </a:p>
                  </a:txBody>
                  <a:tcPr/>
                </a:tc>
                <a:tc>
                  <a:txBody>
                    <a:bodyPr/>
                    <a:lstStyle/>
                    <a:p>
                      <a:pPr algn="ctr" rtl="0"/>
                      <a:r>
                        <a:rPr lang="tr"/>
                        <a:t>2019</a:t>
                      </a:r>
                      <a:endParaRPr lang="bg-BG" dirty="0"/>
                    </a:p>
                  </a:txBody>
                  <a:tcPr/>
                </a:tc>
                <a:extLst>
                  <a:ext uri="{0D108BD9-81ED-4DB2-BD59-A6C34878D82A}">
                    <a16:rowId xmlns:a16="http://schemas.microsoft.com/office/drawing/2014/main" val="1756395986"/>
                  </a:ext>
                </a:extLst>
              </a:tr>
              <a:tr h="370840">
                <a:tc gridSpan="2">
                  <a:txBody>
                    <a:bodyPr/>
                    <a:lstStyle/>
                    <a:p>
                      <a:pPr algn="ctr" rtl="0"/>
                      <a:r>
                        <a:rPr lang="tr" sz="1800" b="1"/>
                        <a:t>Asgari gerekli depolama kapasitesi ve </a:t>
                      </a:r>
                      <a:r>
                        <a:rPr lang="tr" sz="1800" b="1" u="none"/>
                        <a:t>silaj ve atık su depolarının</a:t>
                      </a:r>
                      <a:r>
                        <a:rPr lang="tr" sz="1800" b="1"/>
                        <a:t> inşası ile ilgili hükümler </a:t>
                      </a:r>
                      <a:r>
                        <a:rPr lang="en" sz="1800" b="1"/>
                        <a:t>(2)</a:t>
                      </a:r>
                      <a:endParaRPr lang="bg-BG" b="1" u="none" dirty="0"/>
                    </a:p>
                  </a:txBody>
                  <a:tcPr/>
                </a:tc>
                <a:tc hMerge="1">
                  <a:txBody>
                    <a:bodyPr/>
                    <a:lstStyle/>
                    <a:p>
                      <a:pPr rtl="0"/>
                      <a:endParaRPr lang="bg-BG" dirty="0"/>
                    </a:p>
                  </a:txBody>
                  <a:tcPr/>
                </a:tc>
                <a:extLst>
                  <a:ext uri="{0D108BD9-81ED-4DB2-BD59-A6C34878D82A}">
                    <a16:rowId xmlns:a16="http://schemas.microsoft.com/office/drawing/2014/main" val="2906453307"/>
                  </a:ext>
                </a:extLst>
              </a:tr>
              <a:tr h="370840">
                <a:tc>
                  <a:txBody>
                    <a:bodyPr/>
                    <a:lstStyle/>
                    <a:p>
                      <a:pPr marL="0" indent="0" rtl="0" eaLnBrk="1" hangingPunct="1">
                        <a:lnSpc>
                          <a:spcPct val="80000"/>
                        </a:lnSpc>
                        <a:spcAft>
                          <a:spcPct val="25000"/>
                        </a:spcAft>
                        <a:buSzTx/>
                        <a:buFont typeface="Wingdings" panose="05000000000000000000" pitchFamily="2" charset="2"/>
                        <a:buNone/>
                      </a:pPr>
                      <a:r>
                        <a:rPr lang="tr" sz="1600"/>
                        <a:t>Ot yemi naylon ambalaj olmadan depolandığında, uygun olmayan veya kullanılmayan silaj, etkilenen toprakla birlikte 5 cm'lik bir tabaka halinde kaldırılmalı ve kompostlama/depolama için uygun bir yere taşınmalıdır.</a:t>
                      </a:r>
                      <a:endParaRPr lang="bg-BG" altLang="bg-BG" sz="1600" dirty="0"/>
                    </a:p>
                  </a:txBody>
                  <a:tcPr/>
                </a:tc>
                <a:tc>
                  <a:txBody>
                    <a:bodyPr/>
                    <a:lstStyle/>
                    <a:p>
                      <a:pPr rtl="0"/>
                      <a:r>
                        <a:rPr lang="tr"/>
                        <a:t>Aynı kaldı</a:t>
                      </a:r>
                      <a:endParaRPr lang="bg-BG" dirty="0"/>
                    </a:p>
                  </a:txBody>
                  <a:tcPr/>
                </a:tc>
                <a:extLst>
                  <a:ext uri="{0D108BD9-81ED-4DB2-BD59-A6C34878D82A}">
                    <a16:rowId xmlns:a16="http://schemas.microsoft.com/office/drawing/2014/main" val="4148385560"/>
                  </a:ext>
                </a:extLst>
              </a:tr>
              <a:tr h="370840">
                <a:tc gridSpan="2">
                  <a:txBody>
                    <a:bodyPr/>
                    <a:lstStyle/>
                    <a:p>
                      <a:pPr algn="ctr" rtl="0"/>
                      <a:r>
                        <a:rPr lang="tr" sz="1600" b="1"/>
                        <a:t>Azotlu gübrelerin arazi uygulaması ile ilgili hükümler </a:t>
                      </a:r>
                    </a:p>
                  </a:txBody>
                  <a:tcPr/>
                </a:tc>
                <a:tc hMerge="1">
                  <a:txBody>
                    <a:bodyPr/>
                    <a:lstStyle/>
                    <a:p>
                      <a:pPr rtl="0"/>
                      <a:endParaRPr lang="bg-BG" dirty="0"/>
                    </a:p>
                  </a:txBody>
                  <a:tcPr/>
                </a:tc>
                <a:extLst>
                  <a:ext uri="{0D108BD9-81ED-4DB2-BD59-A6C34878D82A}">
                    <a16:rowId xmlns:a16="http://schemas.microsoft.com/office/drawing/2014/main" val="1061426032"/>
                  </a:ext>
                </a:extLst>
              </a:tr>
              <a:tr h="370840">
                <a:tc>
                  <a:txBody>
                    <a:bodyPr/>
                    <a:lstStyle/>
                    <a:p>
                      <a:pPr rtl="0"/>
                      <a:r>
                        <a:rPr lang="tr" sz="1600"/>
                        <a:t>Azotlu gübreler, düz arazilerde, tamamen donmuş topraklarda ve 5-6 cm’den daha derin kar örtüsüyle tamamen veya kısmen kaplanmış topraklarda uygulanmaz.</a:t>
                      </a:r>
                    </a:p>
                  </a:txBody>
                  <a:tcPr/>
                </a:tc>
                <a:tc>
                  <a:txBody>
                    <a:bodyPr/>
                    <a:lstStyle/>
                    <a:p>
                      <a:pPr rtl="0"/>
                      <a:r>
                        <a:rPr lang="tr"/>
                        <a:t>Azotlu gübreler, düz arazilerde, tamamen donmuş topraklarda ve kar örtüsüyle tamamen veya kısmen kaplanmış topraklarda uygulanmaz. </a:t>
                      </a:r>
                      <a:endParaRPr lang="bg-BG" dirty="0"/>
                    </a:p>
                  </a:txBody>
                  <a:tcPr/>
                </a:tc>
                <a:extLst>
                  <a:ext uri="{0D108BD9-81ED-4DB2-BD59-A6C34878D82A}">
                    <a16:rowId xmlns:a16="http://schemas.microsoft.com/office/drawing/2014/main" val="3603804615"/>
                  </a:ext>
                </a:extLst>
              </a:tr>
              <a:tr h="370840">
                <a:tc>
                  <a:txBody>
                    <a:bodyPr/>
                    <a:lstStyle/>
                    <a:p>
                      <a:pPr rtl="0"/>
                      <a:r>
                        <a:rPr lang="tr" sz="1600"/>
                        <a:t>Azot içeren gübreler yağış sırasında ve sonrasında arazi henüz suya doygunken uygulanmaz.</a:t>
                      </a:r>
                    </a:p>
                    <a:p>
                      <a:pPr rtl="0"/>
                      <a:endParaRPr lang="en-US" sz="1600" dirty="0"/>
                    </a:p>
                  </a:txBody>
                  <a:tcPr/>
                </a:tc>
                <a:tc>
                  <a:txBody>
                    <a:bodyPr/>
                    <a:lstStyle/>
                    <a:p>
                      <a:pPr rtl="0"/>
                      <a:r>
                        <a:rPr lang="tr"/>
                        <a:t>Aynı kaldı</a:t>
                      </a:r>
                      <a:endParaRPr lang="bg-BG" dirty="0"/>
                    </a:p>
                  </a:txBody>
                  <a:tcPr/>
                </a:tc>
                <a:extLst>
                  <a:ext uri="{0D108BD9-81ED-4DB2-BD59-A6C34878D82A}">
                    <a16:rowId xmlns:a16="http://schemas.microsoft.com/office/drawing/2014/main" val="403836002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600"/>
                        <a:t>Azot içeren gübreler, doğal olarak aşırı doygun topraklara ve su basmış topraklarda (çeltik tarlaları hariç) uygulanmaz.</a:t>
                      </a:r>
                      <a:endParaRPr lang="bg-BG" altLang="bg-BG" sz="1600" dirty="0"/>
                    </a:p>
                  </a:txBody>
                  <a:tcPr/>
                </a:tc>
                <a:tc>
                  <a:txBody>
                    <a:bodyPr/>
                    <a:lstStyle/>
                    <a:p>
                      <a:pPr rtl="0"/>
                      <a:r>
                        <a:rPr lang="tr"/>
                        <a:t>Aynı kaldı</a:t>
                      </a:r>
                      <a:endParaRPr lang="bg-BG" dirty="0"/>
                    </a:p>
                  </a:txBody>
                  <a:tcPr/>
                </a:tc>
                <a:extLst>
                  <a:ext uri="{0D108BD9-81ED-4DB2-BD59-A6C34878D82A}">
                    <a16:rowId xmlns:a16="http://schemas.microsoft.com/office/drawing/2014/main" val="944262641"/>
                  </a:ext>
                </a:extLst>
              </a:tr>
            </a:tbl>
          </a:graphicData>
        </a:graphic>
      </p:graphicFrame>
    </p:spTree>
    <p:extLst>
      <p:ext uri="{BB962C8B-B14F-4D97-AF65-F5344CB8AC3E}">
        <p14:creationId xmlns:p14="http://schemas.microsoft.com/office/powerpoint/2010/main" val="1940458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390BA9B-C3C0-9D94-B704-A92BB31B3924}"/>
              </a:ext>
            </a:extLst>
          </p:cNvPr>
          <p:cNvSpPr>
            <a:spLocks noGrp="1" noChangeArrowheads="1"/>
          </p:cNvSpPr>
          <p:nvPr>
            <p:ph type="title"/>
          </p:nvPr>
        </p:nvSpPr>
        <p:spPr>
          <a:xfrm>
            <a:off x="609600" y="1868128"/>
            <a:ext cx="10972800" cy="658761"/>
          </a:xfrm>
        </p:spPr>
        <p:txBody>
          <a:bodyPr rtlCol="0"/>
          <a:lstStyle/>
          <a:p>
            <a:pPr rtl="0"/>
            <a:r>
              <a:rPr lang="tr" sz="2800" b="1"/>
              <a:t>NEP’den bazı önemli önlemler</a:t>
            </a:r>
            <a:endParaRPr lang="bg-BG" altLang="bg-BG" sz="2800" b="1" dirty="0"/>
          </a:p>
        </p:txBody>
      </p:sp>
      <p:graphicFrame>
        <p:nvGraphicFramePr>
          <p:cNvPr id="6" name="Table 2">
            <a:extLst>
              <a:ext uri="{FF2B5EF4-FFF2-40B4-BE49-F238E27FC236}">
                <a16:creationId xmlns:a16="http://schemas.microsoft.com/office/drawing/2014/main" id="{CE3DAA78-5486-AB43-9868-55DAC94862E5}"/>
              </a:ext>
            </a:extLst>
          </p:cNvPr>
          <p:cNvGraphicFramePr>
            <a:graphicFrameLocks noGrp="1"/>
          </p:cNvGraphicFramePr>
          <p:nvPr>
            <p:extLst>
              <p:ext uri="{D42A27DB-BD31-4B8C-83A1-F6EECF244321}">
                <p14:modId xmlns:p14="http://schemas.microsoft.com/office/powerpoint/2010/main" val="3058736065"/>
              </p:ext>
            </p:extLst>
          </p:nvPr>
        </p:nvGraphicFramePr>
        <p:xfrm>
          <a:off x="324463" y="2379404"/>
          <a:ext cx="11257937" cy="2783840"/>
        </p:xfrm>
        <a:graphic>
          <a:graphicData uri="http://schemas.openxmlformats.org/drawingml/2006/table">
            <a:tbl>
              <a:tblPr firstRow="1" bandRow="1">
                <a:tableStyleId>{5C22544A-7EE6-4342-B048-85BDC9FD1C3A}</a:tableStyleId>
              </a:tblPr>
              <a:tblGrid>
                <a:gridCol w="5662966">
                  <a:extLst>
                    <a:ext uri="{9D8B030D-6E8A-4147-A177-3AD203B41FA5}">
                      <a16:colId xmlns:a16="http://schemas.microsoft.com/office/drawing/2014/main" val="1469314848"/>
                    </a:ext>
                  </a:extLst>
                </a:gridCol>
                <a:gridCol w="5594971">
                  <a:extLst>
                    <a:ext uri="{9D8B030D-6E8A-4147-A177-3AD203B41FA5}">
                      <a16:colId xmlns:a16="http://schemas.microsoft.com/office/drawing/2014/main" val="3755535062"/>
                    </a:ext>
                  </a:extLst>
                </a:gridCol>
              </a:tblGrid>
              <a:tr h="370840">
                <a:tc>
                  <a:txBody>
                    <a:bodyPr/>
                    <a:lstStyle/>
                    <a:p>
                      <a:pPr algn="ctr" rtl="0"/>
                      <a:r>
                        <a:rPr lang="tr"/>
                        <a:t>2004</a:t>
                      </a:r>
                      <a:endParaRPr lang="bg-BG" dirty="0"/>
                    </a:p>
                  </a:txBody>
                  <a:tcPr/>
                </a:tc>
                <a:tc>
                  <a:txBody>
                    <a:bodyPr/>
                    <a:lstStyle/>
                    <a:p>
                      <a:pPr algn="ctr" rtl="0"/>
                      <a:r>
                        <a:rPr lang="tr"/>
                        <a:t>2019</a:t>
                      </a:r>
                      <a:endParaRPr lang="bg-BG" dirty="0"/>
                    </a:p>
                  </a:txBody>
                  <a:tcPr/>
                </a:tc>
                <a:extLst>
                  <a:ext uri="{0D108BD9-81ED-4DB2-BD59-A6C34878D82A}">
                    <a16:rowId xmlns:a16="http://schemas.microsoft.com/office/drawing/2014/main" val="1756395986"/>
                  </a:ext>
                </a:extLst>
              </a:tr>
              <a:tr h="370840">
                <a:tc gridSpan="2">
                  <a:txBody>
                    <a:bodyPr/>
                    <a:lstStyle/>
                    <a:p>
                      <a:pPr algn="ctr" rtl="0"/>
                      <a:r>
                        <a:rPr lang="tr" sz="1600" b="1"/>
                        <a:t>Azotlu gübrelerin arazi uygulaması ile ilgili hükümler (2) </a:t>
                      </a:r>
                    </a:p>
                  </a:txBody>
                  <a:tcPr/>
                </a:tc>
                <a:tc hMerge="1">
                  <a:txBody>
                    <a:bodyPr/>
                    <a:lstStyle/>
                    <a:p>
                      <a:pPr rtl="0"/>
                      <a:endParaRPr lang="bg-BG" dirty="0"/>
                    </a:p>
                  </a:txBody>
                  <a:tcPr/>
                </a:tc>
                <a:extLst>
                  <a:ext uri="{0D108BD9-81ED-4DB2-BD59-A6C34878D82A}">
                    <a16:rowId xmlns:a16="http://schemas.microsoft.com/office/drawing/2014/main" val="1061426032"/>
                  </a:ext>
                </a:extLst>
              </a:tr>
              <a:tr h="0">
                <a:tc>
                  <a:txBody>
                    <a:bodyPr/>
                    <a:lstStyle/>
                    <a:p>
                      <a:pPr rtl="0"/>
                      <a:r>
                        <a:rPr lang="tr" sz="1600"/>
                        <a:t>Azotlu gübreler (organik ve mineral) toprağa eşit olarak uygulanır.</a:t>
                      </a:r>
                    </a:p>
                  </a:txBody>
                  <a:tcPr/>
                </a:tc>
                <a:tc>
                  <a:txBody>
                    <a:bodyPr/>
                    <a:lstStyle/>
                    <a:p>
                      <a:pPr rtl="0"/>
                      <a:r>
                        <a:rPr lang="tr"/>
                        <a:t>Aynı kaldı</a:t>
                      </a:r>
                    </a:p>
                    <a:p>
                      <a:pPr rtl="0"/>
                      <a:endParaRPr lang="bg-BG" dirty="0"/>
                    </a:p>
                  </a:txBody>
                  <a:tcPr/>
                </a:tc>
                <a:extLst>
                  <a:ext uri="{0D108BD9-81ED-4DB2-BD59-A6C34878D82A}">
                    <a16:rowId xmlns:a16="http://schemas.microsoft.com/office/drawing/2014/main" val="3603804615"/>
                  </a:ext>
                </a:extLst>
              </a:tr>
              <a:tr h="370840">
                <a:tc>
                  <a:txBody>
                    <a:bodyPr/>
                    <a:lstStyle/>
                    <a:p>
                      <a:pPr rtl="0"/>
                      <a:r>
                        <a:rPr lang="tr" sz="1600"/>
                        <a:t>Taze gübre uygulanmaz. En iyi seçenek, katı gübrenin uygulanmadan önce 6-8 ay saklamak olacaktır. Sıvı gübre uygulanmadan önce en az 4 ay depolanır.</a:t>
                      </a:r>
                    </a:p>
                  </a:txBody>
                  <a:tcPr/>
                </a:tc>
                <a:tc>
                  <a:txBody>
                    <a:bodyPr/>
                    <a:lstStyle/>
                    <a:p>
                      <a:pPr rtl="0"/>
                      <a:r>
                        <a:rPr lang="tr"/>
                        <a:t>Aynı kaldı</a:t>
                      </a:r>
                      <a:endParaRPr lang="bg-BG" dirty="0"/>
                    </a:p>
                  </a:txBody>
                  <a:tcPr/>
                </a:tc>
                <a:extLst>
                  <a:ext uri="{0D108BD9-81ED-4DB2-BD59-A6C34878D82A}">
                    <a16:rowId xmlns:a16="http://schemas.microsoft.com/office/drawing/2014/main" val="403836002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600"/>
                        <a:t>Organik gübreler, yayılmadan 2 gün sonrasına kadar mutlaka toprağa uygulanmalıdır. </a:t>
                      </a:r>
                    </a:p>
                  </a:txBody>
                  <a:tcPr/>
                </a:tc>
                <a:tc>
                  <a:txBody>
                    <a:bodyPr/>
                    <a:lstStyle/>
                    <a:p>
                      <a:pPr rtl="0"/>
                      <a:r>
                        <a:rPr lang="tr"/>
                        <a:t>Aynı kaldı</a:t>
                      </a:r>
                      <a:endParaRPr lang="bg-BG" dirty="0"/>
                    </a:p>
                  </a:txBody>
                  <a:tcPr/>
                </a:tc>
                <a:extLst>
                  <a:ext uri="{0D108BD9-81ED-4DB2-BD59-A6C34878D82A}">
                    <a16:rowId xmlns:a16="http://schemas.microsoft.com/office/drawing/2014/main" val="944262641"/>
                  </a:ext>
                </a:extLst>
              </a:tr>
            </a:tbl>
          </a:graphicData>
        </a:graphic>
      </p:graphicFrame>
    </p:spTree>
    <p:extLst>
      <p:ext uri="{BB962C8B-B14F-4D97-AF65-F5344CB8AC3E}">
        <p14:creationId xmlns:p14="http://schemas.microsoft.com/office/powerpoint/2010/main" val="5146740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EE024C89-2735-C6B9-6177-2746D23C9B58}"/>
              </a:ext>
            </a:extLst>
          </p:cNvPr>
          <p:cNvSpPr>
            <a:spLocks noGrp="1" noChangeArrowheads="1"/>
          </p:cNvSpPr>
          <p:nvPr>
            <p:ph type="title"/>
          </p:nvPr>
        </p:nvSpPr>
        <p:spPr>
          <a:xfrm>
            <a:off x="609600" y="1720643"/>
            <a:ext cx="10972800" cy="658761"/>
          </a:xfrm>
        </p:spPr>
        <p:txBody>
          <a:bodyPr rtlCol="0"/>
          <a:lstStyle/>
          <a:p>
            <a:pPr rtl="0"/>
            <a:r>
              <a:rPr lang="tr" sz="2800" b="1"/>
              <a:t>NEP’den bazı önemli önlemler</a:t>
            </a:r>
            <a:endParaRPr lang="bg-BG" altLang="bg-BG" sz="2800" b="1" dirty="0"/>
          </a:p>
        </p:txBody>
      </p:sp>
      <p:graphicFrame>
        <p:nvGraphicFramePr>
          <p:cNvPr id="3" name="Table 2">
            <a:extLst>
              <a:ext uri="{FF2B5EF4-FFF2-40B4-BE49-F238E27FC236}">
                <a16:creationId xmlns:a16="http://schemas.microsoft.com/office/drawing/2014/main" id="{947F1302-743D-BAFA-9CA1-96B693D47AE6}"/>
              </a:ext>
            </a:extLst>
          </p:cNvPr>
          <p:cNvGraphicFramePr>
            <a:graphicFrameLocks noGrp="1"/>
          </p:cNvGraphicFramePr>
          <p:nvPr>
            <p:extLst>
              <p:ext uri="{D42A27DB-BD31-4B8C-83A1-F6EECF244321}">
                <p14:modId xmlns:p14="http://schemas.microsoft.com/office/powerpoint/2010/main" val="3058730778"/>
              </p:ext>
            </p:extLst>
          </p:nvPr>
        </p:nvGraphicFramePr>
        <p:xfrm>
          <a:off x="324463" y="2308571"/>
          <a:ext cx="11257937" cy="4580890"/>
        </p:xfrm>
        <a:graphic>
          <a:graphicData uri="http://schemas.openxmlformats.org/drawingml/2006/table">
            <a:tbl>
              <a:tblPr firstRow="1" bandRow="1">
                <a:tableStyleId>{5C22544A-7EE6-4342-B048-85BDC9FD1C3A}</a:tableStyleId>
              </a:tblPr>
              <a:tblGrid>
                <a:gridCol w="5662966">
                  <a:extLst>
                    <a:ext uri="{9D8B030D-6E8A-4147-A177-3AD203B41FA5}">
                      <a16:colId xmlns:a16="http://schemas.microsoft.com/office/drawing/2014/main" val="1469314848"/>
                    </a:ext>
                  </a:extLst>
                </a:gridCol>
                <a:gridCol w="452700">
                  <a:extLst>
                    <a:ext uri="{9D8B030D-6E8A-4147-A177-3AD203B41FA5}">
                      <a16:colId xmlns:a16="http://schemas.microsoft.com/office/drawing/2014/main" val="3755535062"/>
                    </a:ext>
                  </a:extLst>
                </a:gridCol>
                <a:gridCol w="5142271">
                  <a:extLst>
                    <a:ext uri="{9D8B030D-6E8A-4147-A177-3AD203B41FA5}">
                      <a16:colId xmlns:a16="http://schemas.microsoft.com/office/drawing/2014/main" val="425021031"/>
                    </a:ext>
                  </a:extLst>
                </a:gridCol>
              </a:tblGrid>
              <a:tr h="370840">
                <a:tc>
                  <a:txBody>
                    <a:bodyPr/>
                    <a:lstStyle/>
                    <a:p>
                      <a:pPr algn="ctr" rtl="0"/>
                      <a:r>
                        <a:rPr lang="tr"/>
                        <a:t>2004</a:t>
                      </a:r>
                      <a:endParaRPr lang="bg-BG" dirty="0"/>
                    </a:p>
                  </a:txBody>
                  <a:tcPr/>
                </a:tc>
                <a:tc gridSpan="2">
                  <a:txBody>
                    <a:bodyPr/>
                    <a:lstStyle/>
                    <a:p>
                      <a:pPr algn="ctr" rtl="0"/>
                      <a:r>
                        <a:rPr lang="tr"/>
                        <a:t>2019</a:t>
                      </a:r>
                      <a:endParaRPr lang="bg-BG" dirty="0"/>
                    </a:p>
                  </a:txBody>
                  <a:tcPr/>
                </a:tc>
                <a:tc hMerge="1">
                  <a:txBody>
                    <a:bodyPr/>
                    <a:lstStyle/>
                    <a:p>
                      <a:pPr rtl="0"/>
                      <a:endParaRPr lang="bg-BG" dirty="0"/>
                    </a:p>
                  </a:txBody>
                  <a:tcPr/>
                </a:tc>
                <a:extLst>
                  <a:ext uri="{0D108BD9-81ED-4DB2-BD59-A6C34878D82A}">
                    <a16:rowId xmlns:a16="http://schemas.microsoft.com/office/drawing/2014/main" val="1756395986"/>
                  </a:ext>
                </a:extLst>
              </a:tr>
              <a:tr h="370840">
                <a:tc gridSpan="3">
                  <a:txBody>
                    <a:bodyPr/>
                    <a:lstStyle/>
                    <a:p>
                      <a:pPr algn="ctr" rtl="0"/>
                      <a:r>
                        <a:rPr lang="tr" sz="1800" b="1"/>
                        <a:t>Gübrelerin akarsuların yakınındaki arazi uygulama koşulları ile ilgili hükümler</a:t>
                      </a:r>
                    </a:p>
                  </a:txBody>
                  <a:tcPr/>
                </a:tc>
                <a:tc hMerge="1">
                  <a:txBody>
                    <a:bodyPr/>
                    <a:lstStyle/>
                    <a:p>
                      <a:pPr rtl="0"/>
                      <a:endParaRPr lang="bg-BG" dirty="0"/>
                    </a:p>
                  </a:txBody>
                  <a:tcPr/>
                </a:tc>
                <a:tc hMerge="1">
                  <a:txBody>
                    <a:bodyPr/>
                    <a:lstStyle/>
                    <a:p>
                      <a:pPr algn="ctr" rtl="0"/>
                      <a:endParaRPr lang="en-US" sz="1800" dirty="0"/>
                    </a:p>
                  </a:txBody>
                  <a:tcPr/>
                </a:tc>
                <a:extLst>
                  <a:ext uri="{0D108BD9-81ED-4DB2-BD59-A6C34878D82A}">
                    <a16:rowId xmlns:a16="http://schemas.microsoft.com/office/drawing/2014/main" val="2906453307"/>
                  </a:ext>
                </a:extLst>
              </a:tr>
              <a:tr h="370840">
                <a:tc gridSpan="2">
                  <a:txBody>
                    <a:bodyPr/>
                    <a:lstStyle/>
                    <a:p>
                      <a:pPr marL="0" indent="0" rtl="0" eaLnBrk="1" hangingPunct="1">
                        <a:lnSpc>
                          <a:spcPct val="80000"/>
                        </a:lnSpc>
                        <a:spcAft>
                          <a:spcPct val="25000"/>
                        </a:spcAft>
                        <a:buSzTx/>
                        <a:buFont typeface="Wingdings" panose="05000000000000000000" pitchFamily="2" charset="2"/>
                        <a:buNone/>
                      </a:pPr>
                      <a:r>
                        <a:rPr lang="tr" sz="1600"/>
                        <a:t>Düz arazilerde 5 m’den kısa mesafedeki su havzaları boyunca gübreleme yapılmaz.</a:t>
                      </a:r>
                    </a:p>
                  </a:txBody>
                  <a:tcPr/>
                </a:tc>
                <a:tc hMerge="1">
                  <a:txBody>
                    <a:bodyPr/>
                    <a:lstStyle/>
                    <a:p>
                      <a:pPr rtl="0"/>
                      <a:r>
                        <a:rPr lang="tr"/>
                        <a:t>Aynı kaldı</a:t>
                      </a:r>
                      <a:endParaRPr lang="bg-BG" dirty="0"/>
                    </a:p>
                  </a:txBody>
                  <a:tcPr/>
                </a:tc>
                <a:tc>
                  <a:txBody>
                    <a:bodyPr/>
                    <a:lstStyle/>
                    <a:p>
                      <a:pPr rtl="0"/>
                      <a:r>
                        <a:rPr lang="tr"/>
                        <a:t>Aynı kaldı</a:t>
                      </a:r>
                      <a:endParaRPr lang="bg-BG" dirty="0"/>
                    </a:p>
                  </a:txBody>
                  <a:tcPr/>
                </a:tc>
                <a:extLst>
                  <a:ext uri="{0D108BD9-81ED-4DB2-BD59-A6C34878D82A}">
                    <a16:rowId xmlns:a16="http://schemas.microsoft.com/office/drawing/2014/main" val="4148385560"/>
                  </a:ext>
                </a:extLst>
              </a:tr>
              <a:tr h="370840">
                <a:tc gridSpan="2">
                  <a:txBody>
                    <a:bodyPr/>
                    <a:lstStyle/>
                    <a:p>
                      <a:pPr rtl="0"/>
                      <a:r>
                        <a:rPr lang="tr" sz="1600"/>
                        <a:t>Sebze ve diğer mahsulleri suda seyreltilmiş gübre ile sularken, düz arazilerde su havzalarına olan mesafe 5 m’den az olmaz</a:t>
                      </a:r>
                      <a:endParaRPr lang="en-US" sz="1600" dirty="0"/>
                    </a:p>
                  </a:txBody>
                  <a:tcPr/>
                </a:tc>
                <a:tc hMerge="1">
                  <a:txBody>
                    <a:bodyPr/>
                    <a:lstStyle/>
                    <a:p>
                      <a:pPr rtl="0"/>
                      <a:r>
                        <a:rPr lang="tr"/>
                        <a:t>Aynı kaldı</a:t>
                      </a:r>
                      <a:endParaRPr lang="bg-BG" dirty="0"/>
                    </a:p>
                  </a:txBody>
                  <a:tcPr/>
                </a:tc>
                <a:tc>
                  <a:txBody>
                    <a:bodyPr/>
                    <a:lstStyle/>
                    <a:p>
                      <a:pPr rtl="0"/>
                      <a:r>
                        <a:rPr lang="tr"/>
                        <a:t>Aynı kaldı</a:t>
                      </a:r>
                      <a:endParaRPr lang="bg-BG" dirty="0"/>
                    </a:p>
                  </a:txBody>
                  <a:tcPr/>
                </a:tc>
                <a:extLst>
                  <a:ext uri="{0D108BD9-81ED-4DB2-BD59-A6C34878D82A}">
                    <a16:rowId xmlns:a16="http://schemas.microsoft.com/office/drawing/2014/main" val="3603804615"/>
                  </a:ext>
                </a:extLst>
              </a:tr>
              <a:tr h="370840">
                <a:tc gridSpan="2">
                  <a:txBody>
                    <a:bodyPr/>
                    <a:lstStyle/>
                    <a:p>
                      <a:pPr rtl="0"/>
                      <a:r>
                        <a:rPr lang="tr" sz="1600"/>
                        <a:t>Mineral gübreleri hava ile spreylerken, yere işaretler koyun ve rüzgarın gücünü hesaba katın. Rüzgarsız havalarda püskürtmek en iyisidir</a:t>
                      </a:r>
                    </a:p>
                  </a:txBody>
                  <a:tcPr/>
                </a:tc>
                <a:tc hMerge="1">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6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600"/>
                        <a:t>Aynı kaldı</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600" dirty="0"/>
                    </a:p>
                  </a:txBody>
                  <a:tcPr/>
                </a:tc>
                <a:extLst>
                  <a:ext uri="{0D108BD9-81ED-4DB2-BD59-A6C34878D82A}">
                    <a16:rowId xmlns:a16="http://schemas.microsoft.com/office/drawing/2014/main" val="4038360027"/>
                  </a:ext>
                </a:extLst>
              </a:tr>
              <a:tr h="370840">
                <a:tc gridSpan="2">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600"/>
                        <a:t>Organik gübrelerin yüklenmesi, taşınması ve kullanılması durumunda çevreyi kirletmesi yasaktır. Sıvı gübre kapalı depolarda taşınmalıdır. Katı gübre, uygun taşıma araçları kullanılarak taşınmalı ve uygun şekilde yüklenmelidir.</a:t>
                      </a:r>
                    </a:p>
                  </a:txBody>
                  <a:tcPr/>
                </a:tc>
                <a:tc hMerge="1">
                  <a:txBody>
                    <a:bodyPr/>
                    <a:lstStyle/>
                    <a:p>
                      <a:pPr rtl="0"/>
                      <a:endParaRPr lang="bg-BG" dirty="0"/>
                    </a:p>
                  </a:txBody>
                  <a:tcPr/>
                </a:tc>
                <a:tc>
                  <a:txBody>
                    <a:bodyPr/>
                    <a:lstStyle/>
                    <a:p>
                      <a:pPr rtl="0"/>
                      <a:r>
                        <a:rPr lang="tr"/>
                        <a:t>Aynı kaldı</a:t>
                      </a:r>
                    </a:p>
                    <a:p>
                      <a:pPr rtl="0"/>
                      <a:endParaRPr lang="bg-BG" dirty="0"/>
                    </a:p>
                  </a:txBody>
                  <a:tcPr/>
                </a:tc>
                <a:extLst>
                  <a:ext uri="{0D108BD9-81ED-4DB2-BD59-A6C34878D82A}">
                    <a16:rowId xmlns:a16="http://schemas.microsoft.com/office/drawing/2014/main" val="944262641"/>
                  </a:ext>
                </a:extLst>
              </a:tr>
              <a:tr h="370840">
                <a:tc gridSpan="2">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600"/>
                        <a:t>Sızıntıyı önlemek için, sıvı gübre kullanılırken tanklar, depolar ve boru hatları dikkatli bir şekilde muhafaza edilmelidir.</a:t>
                      </a:r>
                    </a:p>
                  </a:txBody>
                  <a:tcPr/>
                </a:tc>
                <a:tc hMerge="1">
                  <a:txBody>
                    <a:bodyPr/>
                    <a:lstStyle/>
                    <a:p>
                      <a:pPr rtl="0"/>
                      <a:endParaRPr lang="bg-BG"/>
                    </a:p>
                  </a:txBody>
                  <a:tcPr/>
                </a:tc>
                <a:tc>
                  <a:txBody>
                    <a:bodyPr/>
                    <a:lstStyle/>
                    <a:p>
                      <a:pPr rtl="0"/>
                      <a:r>
                        <a:rPr lang="tr"/>
                        <a:t>Aynı kaldı</a:t>
                      </a:r>
                    </a:p>
                    <a:p>
                      <a:pPr rtl="0"/>
                      <a:endParaRPr lang="bg-BG" dirty="0"/>
                    </a:p>
                  </a:txBody>
                  <a:tcPr/>
                </a:tc>
                <a:extLst>
                  <a:ext uri="{0D108BD9-81ED-4DB2-BD59-A6C34878D82A}">
                    <a16:rowId xmlns:a16="http://schemas.microsoft.com/office/drawing/2014/main" val="209540175"/>
                  </a:ext>
                </a:extLst>
              </a:tr>
            </a:tbl>
          </a:graphicData>
        </a:graphic>
      </p:graphicFrame>
    </p:spTree>
    <p:extLst>
      <p:ext uri="{BB962C8B-B14F-4D97-AF65-F5344CB8AC3E}">
        <p14:creationId xmlns:p14="http://schemas.microsoft.com/office/powerpoint/2010/main" val="2538443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B1C6A-E7D1-C114-3C6E-DBCDF6C10D98}"/>
              </a:ext>
            </a:extLst>
          </p:cNvPr>
          <p:cNvSpPr>
            <a:spLocks noGrp="1"/>
          </p:cNvSpPr>
          <p:nvPr>
            <p:ph type="title"/>
          </p:nvPr>
        </p:nvSpPr>
        <p:spPr>
          <a:xfrm>
            <a:off x="609600" y="2051818"/>
            <a:ext cx="10972800" cy="917524"/>
          </a:xfrm>
        </p:spPr>
        <p:txBody>
          <a:bodyPr rtlCol="0"/>
          <a:lstStyle/>
          <a:p>
            <a:pPr rtl="0"/>
            <a:r>
              <a:rPr lang="tr" sz="2800" b="1"/>
              <a:t>NAAS’ın ana hedef grupları </a:t>
            </a:r>
            <a:endParaRPr lang="bg-BG" sz="2800" b="1" dirty="0"/>
          </a:p>
        </p:txBody>
      </p:sp>
      <p:sp>
        <p:nvSpPr>
          <p:cNvPr id="3" name="Content Placeholder 2">
            <a:extLst>
              <a:ext uri="{FF2B5EF4-FFF2-40B4-BE49-F238E27FC236}">
                <a16:creationId xmlns:a16="http://schemas.microsoft.com/office/drawing/2014/main" id="{6BB9148A-A81B-7BCE-E8F1-F7DEE78A5AA1}"/>
              </a:ext>
            </a:extLst>
          </p:cNvPr>
          <p:cNvSpPr>
            <a:spLocks noGrp="1"/>
          </p:cNvSpPr>
          <p:nvPr>
            <p:ph idx="1"/>
          </p:nvPr>
        </p:nvSpPr>
        <p:spPr>
          <a:xfrm>
            <a:off x="1443632" y="3112729"/>
            <a:ext cx="4704735" cy="3215816"/>
          </a:xfrm>
        </p:spPr>
        <p:txBody>
          <a:bodyPr rtlCol="0"/>
          <a:lstStyle/>
          <a:p>
            <a:pPr rtl="0"/>
            <a:r>
              <a:rPr lang="tr" sz="2400"/>
              <a:t>Başta küçük çiftlikler olmak üzere halihazırda çiftçilik faaliyetlerine başlamış olan çiftçiler</a:t>
            </a:r>
          </a:p>
          <a:p>
            <a:pPr rtl="0"/>
            <a:r>
              <a:rPr lang="tr" sz="2400"/>
              <a:t>Başta gençler olmak üzere, çiftçiliğe başlamak isteyen ancak henüz başlamamış olan kişiler</a:t>
            </a:r>
          </a:p>
          <a:p>
            <a:pPr rtl="0"/>
            <a:r>
              <a:rPr lang="tr" sz="2400"/>
              <a:t>Ormanlık arazi sahipleri dahil, kırsal alanlarda yaşayan insanlar. </a:t>
            </a:r>
          </a:p>
          <a:p>
            <a:pPr rtl="0"/>
            <a:endParaRPr lang="bg-BG" dirty="0"/>
          </a:p>
        </p:txBody>
      </p:sp>
      <p:pic>
        <p:nvPicPr>
          <p:cNvPr id="4" name="Picture 3">
            <a:extLst>
              <a:ext uri="{FF2B5EF4-FFF2-40B4-BE49-F238E27FC236}">
                <a16:creationId xmlns:a16="http://schemas.microsoft.com/office/drawing/2014/main" id="{5A756094-BD97-FC65-101B-BF8F226677EF}"/>
              </a:ext>
            </a:extLst>
          </p:cNvPr>
          <p:cNvPicPr>
            <a:picLocks noChangeAspect="1"/>
          </p:cNvPicPr>
          <p:nvPr/>
        </p:nvPicPr>
        <p:blipFill>
          <a:blip r:embed="rId2"/>
          <a:stretch>
            <a:fillRect/>
          </a:stretch>
        </p:blipFill>
        <p:spPr>
          <a:xfrm>
            <a:off x="7305367" y="2971135"/>
            <a:ext cx="3120033" cy="1749502"/>
          </a:xfrm>
          <a:prstGeom prst="rect">
            <a:avLst/>
          </a:prstGeom>
        </p:spPr>
      </p:pic>
      <p:pic>
        <p:nvPicPr>
          <p:cNvPr id="5" name="Picture 4">
            <a:extLst>
              <a:ext uri="{FF2B5EF4-FFF2-40B4-BE49-F238E27FC236}">
                <a16:creationId xmlns:a16="http://schemas.microsoft.com/office/drawing/2014/main" id="{57B88F23-0AC4-DD8F-A05A-F697CD783936}"/>
              </a:ext>
            </a:extLst>
          </p:cNvPr>
          <p:cNvPicPr>
            <a:picLocks noChangeAspect="1"/>
          </p:cNvPicPr>
          <p:nvPr/>
        </p:nvPicPr>
        <p:blipFill>
          <a:blip r:embed="rId3"/>
          <a:stretch>
            <a:fillRect/>
          </a:stretch>
        </p:blipFill>
        <p:spPr>
          <a:xfrm>
            <a:off x="7305367" y="4807976"/>
            <a:ext cx="3120033" cy="1901620"/>
          </a:xfrm>
          <a:prstGeom prst="rect">
            <a:avLst/>
          </a:prstGeom>
        </p:spPr>
      </p:pic>
    </p:spTree>
    <p:extLst>
      <p:ext uri="{BB962C8B-B14F-4D97-AF65-F5344CB8AC3E}">
        <p14:creationId xmlns:p14="http://schemas.microsoft.com/office/powerpoint/2010/main" val="9132951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18F479CD-D975-DC3F-B51C-8A1A02B791A9}"/>
              </a:ext>
            </a:extLst>
          </p:cNvPr>
          <p:cNvSpPr>
            <a:spLocks noGrp="1" noChangeArrowheads="1"/>
          </p:cNvSpPr>
          <p:nvPr>
            <p:ph type="title"/>
          </p:nvPr>
        </p:nvSpPr>
        <p:spPr>
          <a:xfrm>
            <a:off x="609600" y="1868128"/>
            <a:ext cx="10972800" cy="658761"/>
          </a:xfrm>
        </p:spPr>
        <p:txBody>
          <a:bodyPr rtlCol="0"/>
          <a:lstStyle/>
          <a:p>
            <a:pPr rtl="0"/>
            <a:r>
              <a:rPr lang="tr" sz="2800" b="1"/>
              <a:t>NEP’den bazı önemli önlemler</a:t>
            </a:r>
            <a:endParaRPr lang="bg-BG" altLang="bg-BG" sz="2800" b="1" dirty="0"/>
          </a:p>
        </p:txBody>
      </p:sp>
      <p:sp>
        <p:nvSpPr>
          <p:cNvPr id="3" name="Rectangle 3">
            <a:extLst>
              <a:ext uri="{FF2B5EF4-FFF2-40B4-BE49-F238E27FC236}">
                <a16:creationId xmlns:a16="http://schemas.microsoft.com/office/drawing/2014/main" id="{303BEAF3-CD67-5B59-878F-A321CC8C6EFF}"/>
              </a:ext>
            </a:extLst>
          </p:cNvPr>
          <p:cNvSpPr txBox="1">
            <a:spLocks noChangeArrowheads="1"/>
          </p:cNvSpPr>
          <p:nvPr/>
        </p:nvSpPr>
        <p:spPr>
          <a:xfrm>
            <a:off x="4964677" y="4321280"/>
            <a:ext cx="8424863" cy="1268566"/>
          </a:xfrm>
          <a:prstGeom prst="rect">
            <a:avLst/>
          </a:prstGeom>
        </p:spPr>
        <p:txBody>
          <a:bodyPr rtlCol="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endParaRPr lang="en-GB" altLang="bg-BG" sz="2200">
              <a:latin typeface="Arial" panose="020B0604020202020204" pitchFamily="34" charset="0"/>
            </a:endParaRPr>
          </a:p>
          <a:p>
            <a:pPr marL="533400" indent="-533400" rtl="0"/>
            <a:endParaRPr lang="bg-BG" altLang="bg-BG" sz="2200" dirty="0">
              <a:latin typeface="Arial" panose="020B0604020202020204" pitchFamily="34" charset="0"/>
            </a:endParaRPr>
          </a:p>
        </p:txBody>
      </p:sp>
      <p:graphicFrame>
        <p:nvGraphicFramePr>
          <p:cNvPr id="4" name="Table 2">
            <a:extLst>
              <a:ext uri="{FF2B5EF4-FFF2-40B4-BE49-F238E27FC236}">
                <a16:creationId xmlns:a16="http://schemas.microsoft.com/office/drawing/2014/main" id="{5368B66C-64E2-7292-B66A-5C3C26648A8D}"/>
              </a:ext>
            </a:extLst>
          </p:cNvPr>
          <p:cNvGraphicFramePr>
            <a:graphicFrameLocks noGrp="1"/>
          </p:cNvGraphicFramePr>
          <p:nvPr>
            <p:extLst>
              <p:ext uri="{D42A27DB-BD31-4B8C-83A1-F6EECF244321}">
                <p14:modId xmlns:p14="http://schemas.microsoft.com/office/powerpoint/2010/main" val="3145909627"/>
              </p:ext>
            </p:extLst>
          </p:nvPr>
        </p:nvGraphicFramePr>
        <p:xfrm>
          <a:off x="245805" y="2330704"/>
          <a:ext cx="11257937" cy="4527296"/>
        </p:xfrm>
        <a:graphic>
          <a:graphicData uri="http://schemas.openxmlformats.org/drawingml/2006/table">
            <a:tbl>
              <a:tblPr firstRow="1" bandRow="1">
                <a:tableStyleId>{5C22544A-7EE6-4342-B048-85BDC9FD1C3A}</a:tableStyleId>
              </a:tblPr>
              <a:tblGrid>
                <a:gridCol w="5662966">
                  <a:extLst>
                    <a:ext uri="{9D8B030D-6E8A-4147-A177-3AD203B41FA5}">
                      <a16:colId xmlns:a16="http://schemas.microsoft.com/office/drawing/2014/main" val="1469314848"/>
                    </a:ext>
                  </a:extLst>
                </a:gridCol>
                <a:gridCol w="5594971">
                  <a:extLst>
                    <a:ext uri="{9D8B030D-6E8A-4147-A177-3AD203B41FA5}">
                      <a16:colId xmlns:a16="http://schemas.microsoft.com/office/drawing/2014/main" val="3755535062"/>
                    </a:ext>
                  </a:extLst>
                </a:gridCol>
              </a:tblGrid>
              <a:tr h="370840">
                <a:tc>
                  <a:txBody>
                    <a:bodyPr/>
                    <a:lstStyle/>
                    <a:p>
                      <a:pPr algn="ctr" rtl="0"/>
                      <a:r>
                        <a:rPr lang="tr"/>
                        <a:t>2004</a:t>
                      </a:r>
                      <a:endParaRPr lang="bg-BG" dirty="0"/>
                    </a:p>
                  </a:txBody>
                  <a:tcPr/>
                </a:tc>
                <a:tc>
                  <a:txBody>
                    <a:bodyPr/>
                    <a:lstStyle/>
                    <a:p>
                      <a:pPr algn="ctr" rtl="0"/>
                      <a:r>
                        <a:rPr lang="tr"/>
                        <a:t>2019</a:t>
                      </a:r>
                      <a:endParaRPr lang="bg-BG" dirty="0"/>
                    </a:p>
                  </a:txBody>
                  <a:tcPr/>
                </a:tc>
                <a:extLst>
                  <a:ext uri="{0D108BD9-81ED-4DB2-BD59-A6C34878D82A}">
                    <a16:rowId xmlns:a16="http://schemas.microsoft.com/office/drawing/2014/main" val="1756395986"/>
                  </a:ext>
                </a:extLst>
              </a:tr>
              <a:tr h="370840">
                <a:tc gridSpan="2">
                  <a:txBody>
                    <a:bodyPr/>
                    <a:lstStyle/>
                    <a:p>
                      <a:pPr algn="ctr" rtl="0"/>
                      <a:r>
                        <a:rPr lang="tr" sz="1800" b="1" u="none"/>
                        <a:t>Mineral gübreler için gerekli minimum depolama kapasitesi ve depoların inşası ile ilgili hükümler (1)</a:t>
                      </a:r>
                      <a:endParaRPr lang="bg-BG" b="1" u="none" dirty="0"/>
                    </a:p>
                  </a:txBody>
                  <a:tcPr/>
                </a:tc>
                <a:tc hMerge="1">
                  <a:txBody>
                    <a:bodyPr/>
                    <a:lstStyle/>
                    <a:p>
                      <a:pPr rtl="0"/>
                      <a:endParaRPr lang="bg-BG" dirty="0"/>
                    </a:p>
                  </a:txBody>
                  <a:tcPr/>
                </a:tc>
                <a:extLst>
                  <a:ext uri="{0D108BD9-81ED-4DB2-BD59-A6C34878D82A}">
                    <a16:rowId xmlns:a16="http://schemas.microsoft.com/office/drawing/2014/main" val="544283017"/>
                  </a:ext>
                </a:extLst>
              </a:tr>
              <a:tr h="370840">
                <a:tc>
                  <a:txBody>
                    <a:bodyPr/>
                    <a:lstStyle/>
                    <a:p>
                      <a:pPr rtl="0"/>
                      <a:r>
                        <a:rPr lang="tr"/>
                        <a:t>Mineral (inorganik) gübreler, özel olarak inşa edilmiş ve yangın güvenliği gerekliliklerine göre donatılmış depolama tesislerinde depolanmalıdır.</a:t>
                      </a:r>
                      <a:endParaRPr lang="bg-BG" dirty="0"/>
                    </a:p>
                  </a:txBody>
                  <a:tcPr/>
                </a:tc>
                <a:tc>
                  <a:txBody>
                    <a:bodyPr/>
                    <a:lstStyle/>
                    <a:p>
                      <a:pPr rtl="0"/>
                      <a:r>
                        <a:rPr lang="tr"/>
                        <a:t> Aynı kaldı</a:t>
                      </a:r>
                      <a:endParaRPr lang="bg-BG" dirty="0"/>
                    </a:p>
                  </a:txBody>
                  <a:tcPr/>
                </a:tc>
                <a:extLst>
                  <a:ext uri="{0D108BD9-81ED-4DB2-BD59-A6C34878D82A}">
                    <a16:rowId xmlns:a16="http://schemas.microsoft.com/office/drawing/2014/main" val="2906453307"/>
                  </a:ext>
                </a:extLst>
              </a:tr>
              <a:tr h="370840">
                <a:tc>
                  <a:txBody>
                    <a:bodyPr/>
                    <a:lstStyle/>
                    <a:p>
                      <a:pPr marL="0" marR="0" lvl="0" indent="0" algn="l" defTabSz="457200" rtl="0" eaLnBrk="1" fontAlgn="auto" latinLnBrk="0" hangingPunct="1">
                        <a:lnSpc>
                          <a:spcPct val="90000"/>
                        </a:lnSpc>
                        <a:spcBef>
                          <a:spcPct val="20000"/>
                        </a:spcBef>
                        <a:spcAft>
                          <a:spcPts val="0"/>
                        </a:spcAft>
                        <a:buClrTx/>
                        <a:buSzTx/>
                        <a:buFont typeface="Arial"/>
                        <a:buNone/>
                        <a:tabLst/>
                        <a:defRPr/>
                      </a:pPr>
                      <a:r>
                        <a:rPr lang="tr" sz="1800" kern="1200" noProof="0">
                          <a:solidFill>
                            <a:schemeClr val="dk1"/>
                          </a:solidFill>
                          <a:latin typeface="+mn-lt"/>
                          <a:ea typeface="+mn-ea"/>
                          <a:cs typeface="+mn-cs"/>
                        </a:rPr>
                        <a:t>Özel depolama tesisi olmadığında, gübreler barınaklarda ve depolama için ayarlanmış depolama tesislerinde depolanmalıdır:</a:t>
                      </a:r>
                    </a:p>
                    <a:p>
                      <a:pPr marL="0" marR="0" lvl="1" indent="-381000" algn="l" defTabSz="457200" rtl="0" eaLnBrk="1" fontAlgn="auto" latinLnBrk="0" hangingPunct="1">
                        <a:lnSpc>
                          <a:spcPct val="90000"/>
                        </a:lnSpc>
                        <a:spcBef>
                          <a:spcPct val="20000"/>
                        </a:spcBef>
                        <a:spcAft>
                          <a:spcPts val="0"/>
                        </a:spcAft>
                        <a:buClrTx/>
                        <a:buSzTx/>
                        <a:buFont typeface="Arial"/>
                        <a:buChar char="–"/>
                        <a:tabLst/>
                        <a:defRPr/>
                      </a:pPr>
                      <a:r>
                        <a:rPr lang="tr" sz="1800" kern="1200" noProof="0">
                          <a:solidFill>
                            <a:schemeClr val="dk1"/>
                          </a:solidFill>
                          <a:latin typeface="+mn-lt"/>
                          <a:ea typeface="+mn-ea"/>
                          <a:cs typeface="+mn-cs"/>
                        </a:rPr>
                        <a:t>Çatılar su geçirmez olacaktır,</a:t>
                      </a:r>
                    </a:p>
                    <a:p>
                      <a:pPr marL="0" marR="0" lvl="1" indent="-381000" algn="l" defTabSz="457200" rtl="0" eaLnBrk="1" fontAlgn="auto" latinLnBrk="0" hangingPunct="1">
                        <a:lnSpc>
                          <a:spcPct val="90000"/>
                        </a:lnSpc>
                        <a:spcBef>
                          <a:spcPct val="20000"/>
                        </a:spcBef>
                        <a:spcAft>
                          <a:spcPts val="0"/>
                        </a:spcAft>
                        <a:buClrTx/>
                        <a:buSzTx/>
                        <a:buFont typeface="Arial"/>
                        <a:buChar char="–"/>
                        <a:tabLst/>
                        <a:defRPr/>
                      </a:pPr>
                      <a:r>
                        <a:rPr lang="tr" sz="1800" kern="1200" noProof="0">
                          <a:solidFill>
                            <a:schemeClr val="dk1"/>
                          </a:solidFill>
                          <a:latin typeface="+mn-lt"/>
                          <a:ea typeface="+mn-ea"/>
                          <a:cs typeface="+mn-cs"/>
                        </a:rPr>
                        <a:t>Zeminler sızdırmaz ve arazi seviyesinden 30-40 cm yükseklikte olacaktır, </a:t>
                      </a:r>
                    </a:p>
                    <a:p>
                      <a:pPr marL="0" marR="0" lvl="1" indent="-381000" algn="l" defTabSz="457200" rtl="0" eaLnBrk="1" fontAlgn="auto" latinLnBrk="0" hangingPunct="1">
                        <a:lnSpc>
                          <a:spcPct val="90000"/>
                        </a:lnSpc>
                        <a:spcBef>
                          <a:spcPct val="20000"/>
                        </a:spcBef>
                        <a:spcAft>
                          <a:spcPts val="0"/>
                        </a:spcAft>
                        <a:buClrTx/>
                        <a:buSzTx/>
                        <a:buFont typeface="Arial"/>
                        <a:buChar char="–"/>
                        <a:tabLst/>
                        <a:defRPr/>
                      </a:pPr>
                      <a:r>
                        <a:rPr lang="tr" sz="1800" kern="1200" noProof="0">
                          <a:solidFill>
                            <a:schemeClr val="dk1"/>
                          </a:solidFill>
                          <a:latin typeface="+mn-lt"/>
                          <a:ea typeface="+mn-ea"/>
                          <a:cs typeface="+mn-cs"/>
                        </a:rPr>
                        <a:t>Duvarlar iyice sıvanacak, atık suların güvenli bir şekilde taşınması için depoların çevresine hendekler açılacaktır.</a:t>
                      </a:r>
                    </a:p>
                  </a:txBody>
                  <a:tcPr/>
                </a:tc>
                <a:tc>
                  <a:txBody>
                    <a:bodyPr/>
                    <a:lstStyle/>
                    <a:p>
                      <a:pPr rtl="0"/>
                      <a:r>
                        <a:rPr lang="tr"/>
                        <a:t>Aynı kaldı</a:t>
                      </a:r>
                      <a:endParaRPr lang="bg-BG" dirty="0"/>
                    </a:p>
                  </a:txBody>
                  <a:tcPr/>
                </a:tc>
                <a:extLst>
                  <a:ext uri="{0D108BD9-81ED-4DB2-BD59-A6C34878D82A}">
                    <a16:rowId xmlns:a16="http://schemas.microsoft.com/office/drawing/2014/main" val="4148385560"/>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800" kern="1200">
                          <a:solidFill>
                            <a:schemeClr val="dk1"/>
                          </a:solidFill>
                          <a:latin typeface="+mn-lt"/>
                          <a:ea typeface="+mn-ea"/>
                          <a:cs typeface="+mn-cs"/>
                        </a:rPr>
                        <a:t>Dökme mineral gübrelerin açık platformlarda depolanmasına izin verilmez.</a:t>
                      </a:r>
                      <a:endParaRPr lang="bg-BG" altLang="bg-BG" sz="1800" kern="1200" dirty="0">
                        <a:solidFill>
                          <a:schemeClr val="dk1"/>
                        </a:solidFill>
                        <a:latin typeface="+mn-lt"/>
                        <a:ea typeface="+mn-ea"/>
                        <a:cs typeface="+mn-cs"/>
                      </a:endParaRPr>
                    </a:p>
                  </a:txBody>
                  <a:tcPr/>
                </a:tc>
                <a:tc>
                  <a:txBody>
                    <a:bodyPr/>
                    <a:lstStyle/>
                    <a:p>
                      <a:pPr rtl="0"/>
                      <a:r>
                        <a:rPr lang="tr"/>
                        <a:t>Aynı kaldı</a:t>
                      </a:r>
                      <a:endParaRPr lang="bg-BG" dirty="0"/>
                    </a:p>
                  </a:txBody>
                  <a:tcPr/>
                </a:tc>
                <a:extLst>
                  <a:ext uri="{0D108BD9-81ED-4DB2-BD59-A6C34878D82A}">
                    <a16:rowId xmlns:a16="http://schemas.microsoft.com/office/drawing/2014/main" val="1061426032"/>
                  </a:ext>
                </a:extLst>
              </a:tr>
            </a:tbl>
          </a:graphicData>
        </a:graphic>
      </p:graphicFrame>
    </p:spTree>
    <p:extLst>
      <p:ext uri="{BB962C8B-B14F-4D97-AF65-F5344CB8AC3E}">
        <p14:creationId xmlns:p14="http://schemas.microsoft.com/office/powerpoint/2010/main" val="29743129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8DC1BD4C-962E-1C23-E0F0-BDCD45A0BEE7}"/>
              </a:ext>
            </a:extLst>
          </p:cNvPr>
          <p:cNvSpPr>
            <a:spLocks noGrp="1" noChangeArrowheads="1"/>
          </p:cNvSpPr>
          <p:nvPr>
            <p:ph type="title"/>
          </p:nvPr>
        </p:nvSpPr>
        <p:spPr>
          <a:xfrm>
            <a:off x="609600" y="1758299"/>
            <a:ext cx="10972800" cy="658761"/>
          </a:xfrm>
        </p:spPr>
        <p:txBody>
          <a:bodyPr rtlCol="0"/>
          <a:lstStyle/>
          <a:p>
            <a:pPr rtl="0"/>
            <a:r>
              <a:rPr lang="tr" sz="2800" b="1"/>
              <a:t>NEP’den bazı önemli önlemler</a:t>
            </a:r>
            <a:endParaRPr lang="bg-BG" altLang="bg-BG" sz="2800" b="1" dirty="0"/>
          </a:p>
        </p:txBody>
      </p:sp>
      <p:sp>
        <p:nvSpPr>
          <p:cNvPr id="3" name="Rectangle 3">
            <a:extLst>
              <a:ext uri="{FF2B5EF4-FFF2-40B4-BE49-F238E27FC236}">
                <a16:creationId xmlns:a16="http://schemas.microsoft.com/office/drawing/2014/main" id="{D4ED7AF1-54AC-4B46-249B-9F3FBA28B5BB}"/>
              </a:ext>
            </a:extLst>
          </p:cNvPr>
          <p:cNvSpPr txBox="1">
            <a:spLocks noChangeArrowheads="1"/>
          </p:cNvSpPr>
          <p:nvPr/>
        </p:nvSpPr>
        <p:spPr>
          <a:xfrm>
            <a:off x="4964677" y="4321280"/>
            <a:ext cx="8424863" cy="1268566"/>
          </a:xfrm>
          <a:prstGeom prst="rect">
            <a:avLst/>
          </a:prstGeom>
        </p:spPr>
        <p:txBody>
          <a:bodyPr rtlCol="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endParaRPr lang="en-GB" altLang="bg-BG" sz="2200">
              <a:latin typeface="Arial" panose="020B0604020202020204" pitchFamily="34" charset="0"/>
            </a:endParaRPr>
          </a:p>
          <a:p>
            <a:pPr marL="533400" indent="-533400" rtl="0"/>
            <a:endParaRPr lang="bg-BG" altLang="bg-BG" sz="2200" dirty="0">
              <a:latin typeface="Arial" panose="020B0604020202020204" pitchFamily="34" charset="0"/>
            </a:endParaRPr>
          </a:p>
        </p:txBody>
      </p:sp>
      <p:graphicFrame>
        <p:nvGraphicFramePr>
          <p:cNvPr id="4" name="Table 2">
            <a:extLst>
              <a:ext uri="{FF2B5EF4-FFF2-40B4-BE49-F238E27FC236}">
                <a16:creationId xmlns:a16="http://schemas.microsoft.com/office/drawing/2014/main" id="{73687132-30A0-CA03-6A8E-D0F661F4C65F}"/>
              </a:ext>
            </a:extLst>
          </p:cNvPr>
          <p:cNvGraphicFramePr>
            <a:graphicFrameLocks noGrp="1"/>
          </p:cNvGraphicFramePr>
          <p:nvPr>
            <p:extLst>
              <p:ext uri="{D42A27DB-BD31-4B8C-83A1-F6EECF244321}">
                <p14:modId xmlns:p14="http://schemas.microsoft.com/office/powerpoint/2010/main" val="1792935811"/>
              </p:ext>
            </p:extLst>
          </p:nvPr>
        </p:nvGraphicFramePr>
        <p:xfrm>
          <a:off x="245805" y="2220473"/>
          <a:ext cx="11257937" cy="4710176"/>
        </p:xfrm>
        <a:graphic>
          <a:graphicData uri="http://schemas.openxmlformats.org/drawingml/2006/table">
            <a:tbl>
              <a:tblPr firstRow="1" bandRow="1">
                <a:tableStyleId>{5C22544A-7EE6-4342-B048-85BDC9FD1C3A}</a:tableStyleId>
              </a:tblPr>
              <a:tblGrid>
                <a:gridCol w="5909189">
                  <a:extLst>
                    <a:ext uri="{9D8B030D-6E8A-4147-A177-3AD203B41FA5}">
                      <a16:colId xmlns:a16="http://schemas.microsoft.com/office/drawing/2014/main" val="1469314848"/>
                    </a:ext>
                  </a:extLst>
                </a:gridCol>
                <a:gridCol w="5348748">
                  <a:extLst>
                    <a:ext uri="{9D8B030D-6E8A-4147-A177-3AD203B41FA5}">
                      <a16:colId xmlns:a16="http://schemas.microsoft.com/office/drawing/2014/main" val="2748868085"/>
                    </a:ext>
                  </a:extLst>
                </a:gridCol>
              </a:tblGrid>
              <a:tr h="370840">
                <a:tc>
                  <a:txBody>
                    <a:bodyPr/>
                    <a:lstStyle/>
                    <a:p>
                      <a:pPr algn="ctr" rtl="0"/>
                      <a:r>
                        <a:rPr lang="tr"/>
                        <a:t>2004</a:t>
                      </a:r>
                      <a:endParaRPr lang="bg-BG" dirty="0"/>
                    </a:p>
                  </a:txBody>
                  <a:tcPr/>
                </a:tc>
                <a:tc>
                  <a:txBody>
                    <a:bodyPr/>
                    <a:lstStyle/>
                    <a:p>
                      <a:pPr algn="ctr" rtl="0"/>
                      <a:r>
                        <a:rPr lang="tr"/>
                        <a:t>2019</a:t>
                      </a:r>
                      <a:endParaRPr lang="bg-BG" dirty="0"/>
                    </a:p>
                  </a:txBody>
                  <a:tcPr/>
                </a:tc>
                <a:extLst>
                  <a:ext uri="{0D108BD9-81ED-4DB2-BD59-A6C34878D82A}">
                    <a16:rowId xmlns:a16="http://schemas.microsoft.com/office/drawing/2014/main" val="1756395986"/>
                  </a:ext>
                </a:extLst>
              </a:tr>
              <a:tr h="370840">
                <a:tc gridSpan="2">
                  <a:txBody>
                    <a:bodyPr/>
                    <a:lstStyle/>
                    <a:p>
                      <a:pPr algn="ctr" rtl="0"/>
                      <a:r>
                        <a:rPr lang="tr" sz="1800" b="1" u="none"/>
                        <a:t>Mineral gübreler</a:t>
                      </a:r>
                      <a:r>
                        <a:rPr lang="tr" sz="1800" b="1"/>
                        <a:t> için gerekli minimum depolama kapasitesi ve depoların inşası ile ilgili hükümler </a:t>
                      </a:r>
                      <a:r>
                        <a:rPr lang="en" sz="1800" b="1" u="none"/>
                        <a:t>(2)</a:t>
                      </a:r>
                      <a:endParaRPr lang="bg-BG" b="1" u="none" dirty="0"/>
                    </a:p>
                  </a:txBody>
                  <a:tcPr/>
                </a:tc>
                <a:tc hMerge="1">
                  <a:txBody>
                    <a:bodyPr/>
                    <a:lstStyle/>
                    <a:p>
                      <a:pPr algn="ctr" rtl="0"/>
                      <a:endParaRPr lang="bg-BG" dirty="0"/>
                    </a:p>
                  </a:txBody>
                  <a:tcPr/>
                </a:tc>
                <a:extLst>
                  <a:ext uri="{0D108BD9-81ED-4DB2-BD59-A6C34878D82A}">
                    <a16:rowId xmlns:a16="http://schemas.microsoft.com/office/drawing/2014/main" val="544283017"/>
                  </a:ext>
                </a:extLst>
              </a:tr>
              <a:tr h="370840">
                <a:tc>
                  <a:txBody>
                    <a:bodyPr/>
                    <a:lstStyle/>
                    <a:p>
                      <a:pPr rtl="0"/>
                      <a:r>
                        <a:rPr lang="tr" sz="1800"/>
                        <a:t>Diğer dökme gübreler (potasyum, fosfor) farklı biçimlerde yığınlar halinde depolanabilir ancak karıştırılmasına izin verilmez.</a:t>
                      </a:r>
                      <a:endParaRPr lang="bg-BG" dirty="0"/>
                    </a:p>
                  </a:txBody>
                  <a:tcPr/>
                </a:tc>
                <a:tc>
                  <a:txBody>
                    <a:bodyPr/>
                    <a:lstStyle/>
                    <a:p>
                      <a:pPr rtl="0"/>
                      <a:r>
                        <a:rPr lang="tr"/>
                        <a:t>Aynı kaldı</a:t>
                      </a:r>
                      <a:endParaRPr lang="bg-BG" dirty="0"/>
                    </a:p>
                  </a:txBody>
                  <a:tcPr/>
                </a:tc>
                <a:extLst>
                  <a:ext uri="{0D108BD9-81ED-4DB2-BD59-A6C34878D82A}">
                    <a16:rowId xmlns:a16="http://schemas.microsoft.com/office/drawing/2014/main" val="2906453307"/>
                  </a:ext>
                </a:extLst>
              </a:tr>
              <a:tr h="370840">
                <a:tc>
                  <a:txBody>
                    <a:bodyPr/>
                    <a:lstStyle/>
                    <a:p>
                      <a:pPr marL="0" indent="0" rtl="0" eaLnBrk="1" hangingPunct="1">
                        <a:lnSpc>
                          <a:spcPct val="90000"/>
                        </a:lnSpc>
                        <a:spcAft>
                          <a:spcPct val="50000"/>
                        </a:spcAft>
                        <a:buSzTx/>
                        <a:buFont typeface="Wingdings" panose="05000000000000000000" pitchFamily="2" charset="2"/>
                        <a:buNone/>
                      </a:pPr>
                      <a:r>
                        <a:rPr lang="tr" sz="1800"/>
                        <a:t>Mineral gübrelerin depolanması sırasında çevre kirliliğini önlemek için tüm önlemler alınmalıdır.</a:t>
                      </a:r>
                      <a:endParaRPr lang="bg-BG" altLang="bg-BG" sz="1800" dirty="0"/>
                    </a:p>
                  </a:txBody>
                  <a:tcPr/>
                </a:tc>
                <a:tc>
                  <a:txBody>
                    <a:bodyPr/>
                    <a:lstStyle/>
                    <a:p>
                      <a:pPr rtl="0"/>
                      <a:r>
                        <a:rPr lang="tr"/>
                        <a:t>Aynı kaldı</a:t>
                      </a:r>
                      <a:endParaRPr lang="bg-BG" dirty="0"/>
                    </a:p>
                  </a:txBody>
                  <a:tcPr/>
                </a:tc>
                <a:extLst>
                  <a:ext uri="{0D108BD9-81ED-4DB2-BD59-A6C34878D82A}">
                    <a16:rowId xmlns:a16="http://schemas.microsoft.com/office/drawing/2014/main" val="4148385560"/>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800"/>
                        <a:t>Özel bir depolama tesisi mevcut olduğunda, bu tesis dökme ve paketlenmiş gübreler için olmak üzere iki kısma ayrılır. Her gübre türü etiketlenecektir.</a:t>
                      </a:r>
                    </a:p>
                  </a:txBody>
                  <a:tcPr/>
                </a:tc>
                <a:tc>
                  <a:txBody>
                    <a:bodyPr/>
                    <a:lstStyle/>
                    <a:p>
                      <a:pPr rtl="0"/>
                      <a:r>
                        <a:rPr lang="tr"/>
                        <a:t>Aynı kaldı</a:t>
                      </a:r>
                      <a:endParaRPr lang="bg-BG" dirty="0"/>
                    </a:p>
                  </a:txBody>
                  <a:tcPr/>
                </a:tc>
                <a:extLst>
                  <a:ext uri="{0D108BD9-81ED-4DB2-BD59-A6C34878D82A}">
                    <a16:rowId xmlns:a16="http://schemas.microsoft.com/office/drawing/2014/main" val="1061426032"/>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800"/>
                        <a:t>Paketli gübreler, depolama tesisi duvarlarına sıkıştırılacak şekilde istiflenmez. Aralarında en az 25 cm mesafe olur.</a:t>
                      </a:r>
                    </a:p>
                  </a:txBody>
                  <a:tcPr/>
                </a:tc>
                <a:tc>
                  <a:txBody>
                    <a:bodyPr/>
                    <a:lstStyle/>
                    <a:p>
                      <a:pPr rtl="0"/>
                      <a:r>
                        <a:rPr lang="tr"/>
                        <a:t>Aynı kaldı + amonyum nitrat 10 sıradan fazla istiflenmez</a:t>
                      </a:r>
                      <a:endParaRPr lang="bg-BG" dirty="0"/>
                    </a:p>
                  </a:txBody>
                  <a:tcPr/>
                </a:tc>
                <a:extLst>
                  <a:ext uri="{0D108BD9-81ED-4DB2-BD59-A6C34878D82A}">
                    <a16:rowId xmlns:a16="http://schemas.microsoft.com/office/drawing/2014/main" val="644467040"/>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800"/>
                        <a:t>Amonyum nitrat (güherçile) paketli olarak depolanır. Dökme olarak depolanmaz.</a:t>
                      </a:r>
                    </a:p>
                  </a:txBody>
                  <a:tcPr/>
                </a:tc>
                <a:tc>
                  <a:txBody>
                    <a:bodyPr/>
                    <a:lstStyle/>
                    <a:p>
                      <a:pPr rtl="0"/>
                      <a:r>
                        <a:rPr lang="tr"/>
                        <a:t>Aynı kaldı</a:t>
                      </a:r>
                      <a:endParaRPr lang="bg-BG" dirty="0"/>
                    </a:p>
                  </a:txBody>
                  <a:tcPr/>
                </a:tc>
                <a:extLst>
                  <a:ext uri="{0D108BD9-81ED-4DB2-BD59-A6C34878D82A}">
                    <a16:rowId xmlns:a16="http://schemas.microsoft.com/office/drawing/2014/main" val="1935242130"/>
                  </a:ext>
                </a:extLst>
              </a:tr>
            </a:tbl>
          </a:graphicData>
        </a:graphic>
      </p:graphicFrame>
    </p:spTree>
    <p:extLst>
      <p:ext uri="{BB962C8B-B14F-4D97-AF65-F5344CB8AC3E}">
        <p14:creationId xmlns:p14="http://schemas.microsoft.com/office/powerpoint/2010/main" val="16130927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B3EE90F6-132A-B9EC-2436-689D44EDA7D9}"/>
              </a:ext>
            </a:extLst>
          </p:cNvPr>
          <p:cNvSpPr>
            <a:spLocks noGrp="1" noChangeArrowheads="1"/>
          </p:cNvSpPr>
          <p:nvPr>
            <p:ph type="title"/>
          </p:nvPr>
        </p:nvSpPr>
        <p:spPr>
          <a:xfrm>
            <a:off x="609600" y="1868128"/>
            <a:ext cx="10972800" cy="658761"/>
          </a:xfrm>
        </p:spPr>
        <p:txBody>
          <a:bodyPr rtlCol="0"/>
          <a:lstStyle/>
          <a:p>
            <a:pPr rtl="0"/>
            <a:r>
              <a:rPr lang="tr" sz="2800" b="1"/>
              <a:t>NEP’den bazı önemli önlemler</a:t>
            </a:r>
            <a:endParaRPr lang="bg-BG" altLang="bg-BG" sz="2800" b="1" dirty="0"/>
          </a:p>
        </p:txBody>
      </p:sp>
      <p:sp>
        <p:nvSpPr>
          <p:cNvPr id="3" name="Rectangle 3">
            <a:extLst>
              <a:ext uri="{FF2B5EF4-FFF2-40B4-BE49-F238E27FC236}">
                <a16:creationId xmlns:a16="http://schemas.microsoft.com/office/drawing/2014/main" id="{727E59E5-DDB4-0993-DE08-A3E7713E2357}"/>
              </a:ext>
            </a:extLst>
          </p:cNvPr>
          <p:cNvSpPr txBox="1">
            <a:spLocks noChangeArrowheads="1"/>
          </p:cNvSpPr>
          <p:nvPr/>
        </p:nvSpPr>
        <p:spPr>
          <a:xfrm>
            <a:off x="4964677" y="4321280"/>
            <a:ext cx="8424863" cy="1268566"/>
          </a:xfrm>
          <a:prstGeom prst="rect">
            <a:avLst/>
          </a:prstGeom>
        </p:spPr>
        <p:txBody>
          <a:bodyPr rtlCol="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endParaRPr lang="en-GB" altLang="bg-BG" sz="2200">
              <a:latin typeface="Arial" panose="020B0604020202020204" pitchFamily="34" charset="0"/>
            </a:endParaRPr>
          </a:p>
          <a:p>
            <a:pPr marL="533400" indent="-533400" rtl="0"/>
            <a:endParaRPr lang="bg-BG" altLang="bg-BG" sz="2200" dirty="0">
              <a:latin typeface="Arial" panose="020B0604020202020204" pitchFamily="34" charset="0"/>
            </a:endParaRPr>
          </a:p>
        </p:txBody>
      </p:sp>
      <p:graphicFrame>
        <p:nvGraphicFramePr>
          <p:cNvPr id="4" name="Table 2">
            <a:extLst>
              <a:ext uri="{FF2B5EF4-FFF2-40B4-BE49-F238E27FC236}">
                <a16:creationId xmlns:a16="http://schemas.microsoft.com/office/drawing/2014/main" id="{725BE413-4B98-CDD7-92B8-7B03D487E625}"/>
              </a:ext>
            </a:extLst>
          </p:cNvPr>
          <p:cNvGraphicFramePr>
            <a:graphicFrameLocks noGrp="1"/>
          </p:cNvGraphicFramePr>
          <p:nvPr>
            <p:extLst>
              <p:ext uri="{D42A27DB-BD31-4B8C-83A1-F6EECF244321}">
                <p14:modId xmlns:p14="http://schemas.microsoft.com/office/powerpoint/2010/main" val="3386961370"/>
              </p:ext>
            </p:extLst>
          </p:nvPr>
        </p:nvGraphicFramePr>
        <p:xfrm>
          <a:off x="245805" y="2526889"/>
          <a:ext cx="11670891" cy="4033520"/>
        </p:xfrm>
        <a:graphic>
          <a:graphicData uri="http://schemas.openxmlformats.org/drawingml/2006/table">
            <a:tbl>
              <a:tblPr firstRow="1" bandRow="1">
                <a:tableStyleId>{5C22544A-7EE6-4342-B048-85BDC9FD1C3A}</a:tableStyleId>
              </a:tblPr>
              <a:tblGrid>
                <a:gridCol w="6727327">
                  <a:extLst>
                    <a:ext uri="{9D8B030D-6E8A-4147-A177-3AD203B41FA5}">
                      <a16:colId xmlns:a16="http://schemas.microsoft.com/office/drawing/2014/main" val="1469314848"/>
                    </a:ext>
                  </a:extLst>
                </a:gridCol>
                <a:gridCol w="4943564">
                  <a:extLst>
                    <a:ext uri="{9D8B030D-6E8A-4147-A177-3AD203B41FA5}">
                      <a16:colId xmlns:a16="http://schemas.microsoft.com/office/drawing/2014/main" val="1497985944"/>
                    </a:ext>
                  </a:extLst>
                </a:gridCol>
              </a:tblGrid>
              <a:tr h="370840">
                <a:tc>
                  <a:txBody>
                    <a:bodyPr/>
                    <a:lstStyle/>
                    <a:p>
                      <a:pPr algn="ctr" rtl="0"/>
                      <a:r>
                        <a:rPr lang="tr"/>
                        <a:t>2004</a:t>
                      </a:r>
                      <a:endParaRPr lang="bg-BG" dirty="0"/>
                    </a:p>
                  </a:txBody>
                  <a:tcPr/>
                </a:tc>
                <a:tc>
                  <a:txBody>
                    <a:bodyPr/>
                    <a:lstStyle/>
                    <a:p>
                      <a:pPr algn="ctr" rtl="0"/>
                      <a:r>
                        <a:rPr lang="tr"/>
                        <a:t>2019</a:t>
                      </a:r>
                      <a:endParaRPr lang="bg-BG" dirty="0"/>
                    </a:p>
                  </a:txBody>
                  <a:tcPr/>
                </a:tc>
                <a:extLst>
                  <a:ext uri="{0D108BD9-81ED-4DB2-BD59-A6C34878D82A}">
                    <a16:rowId xmlns:a16="http://schemas.microsoft.com/office/drawing/2014/main" val="1756395986"/>
                  </a:ext>
                </a:extLst>
              </a:tr>
              <a:tr h="370840">
                <a:tc gridSpan="2">
                  <a:txBody>
                    <a:bodyPr/>
                    <a:lstStyle/>
                    <a:p>
                      <a:pPr algn="ctr" rtl="0"/>
                      <a:r>
                        <a:rPr lang="tr" b="1"/>
                        <a:t>Gübrelerin dik eğimli zeminlerde (&gt;6o ~ %11) arazi uygulaması ile ilgili hükümler (1)</a:t>
                      </a:r>
                      <a:endParaRPr lang="bg-BG" b="1" dirty="0"/>
                    </a:p>
                  </a:txBody>
                  <a:tcPr/>
                </a:tc>
                <a:tc hMerge="1">
                  <a:txBody>
                    <a:bodyPr/>
                    <a:lstStyle/>
                    <a:p>
                      <a:pPr algn="ctr" rtl="0"/>
                      <a:endParaRPr lang="bg-BG" dirty="0"/>
                    </a:p>
                  </a:txBody>
                  <a:tcPr/>
                </a:tc>
                <a:extLst>
                  <a:ext uri="{0D108BD9-81ED-4DB2-BD59-A6C34878D82A}">
                    <a16:rowId xmlns:a16="http://schemas.microsoft.com/office/drawing/2014/main" val="2906453307"/>
                  </a:ext>
                </a:extLst>
              </a:tr>
              <a:tr h="370840">
                <a:tc>
                  <a:txBody>
                    <a:bodyPr/>
                    <a:lstStyle/>
                    <a:p>
                      <a:pPr marL="0" marR="0" lvl="0" indent="0" algn="l" defTabSz="457200" rtl="0" eaLnBrk="1" fontAlgn="auto" latinLnBrk="0" hangingPunct="1">
                        <a:lnSpc>
                          <a:spcPct val="90000"/>
                        </a:lnSpc>
                        <a:spcBef>
                          <a:spcPct val="20000"/>
                        </a:spcBef>
                        <a:spcAft>
                          <a:spcPts val="0"/>
                        </a:spcAft>
                        <a:buClrTx/>
                        <a:buSzTx/>
                        <a:buFont typeface="Arial"/>
                        <a:buNone/>
                        <a:tabLst/>
                        <a:defRPr/>
                      </a:pPr>
                      <a:r>
                        <a:rPr lang="tr" sz="1800" kern="1200" noProof="0">
                          <a:solidFill>
                            <a:schemeClr val="dk1"/>
                          </a:solidFill>
                          <a:latin typeface="+mn-lt"/>
                          <a:ea typeface="+mn-ea"/>
                          <a:cs typeface="+mn-cs"/>
                        </a:rPr>
                        <a:t>Eğimi 6°’nin üzerinde olan arazilerde, toprak, kontur çizgisi (yatay çizgi) boyunca veya eğim boyunca işlenir. </a:t>
                      </a:r>
                    </a:p>
                  </a:txBody>
                  <a:tcPr/>
                </a:tc>
                <a:tc>
                  <a:txBody>
                    <a:bodyPr/>
                    <a:lstStyle/>
                    <a:p>
                      <a:pPr rtl="0"/>
                      <a:r>
                        <a:rPr lang="tr" sz="1800" kern="1200" noProof="0">
                          <a:solidFill>
                            <a:schemeClr val="dk1"/>
                          </a:solidFill>
                          <a:latin typeface="+mn-lt"/>
                          <a:ea typeface="+mn-ea"/>
                          <a:cs typeface="+mn-cs"/>
                        </a:rPr>
                        <a:t>Toprak, kontur çizgisi (yatay çizgi) boyunca veya eğim boyunca işlenir</a:t>
                      </a:r>
                      <a:endParaRPr lang="bg-BG" dirty="0"/>
                    </a:p>
                  </a:txBody>
                  <a:tcPr/>
                </a:tc>
                <a:extLst>
                  <a:ext uri="{0D108BD9-81ED-4DB2-BD59-A6C34878D82A}">
                    <a16:rowId xmlns:a16="http://schemas.microsoft.com/office/drawing/2014/main" val="4148385560"/>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800"/>
                        <a:t>Eğimi 6°’den fazla olan arazilerde çok yıllık bitkiler ekilirken, sıralar arazinin yatay çizgisi boyunca yönlendirilir. Sıralar arasında kalıcı veya geçici olarak dolgu bitkileri yerleştirilir.</a:t>
                      </a:r>
                    </a:p>
                  </a:txBody>
                  <a:tcPr/>
                </a:tc>
                <a:tc>
                  <a:txBody>
                    <a:bodyPr/>
                    <a:lstStyle/>
                    <a:p>
                      <a:pPr rtl="0"/>
                      <a:r>
                        <a:rPr lang="tr"/>
                        <a:t>Eğimi 6°’den fazla olan arazilerde çok yıllık bitkiler ekilirken, sıralar arazinin yatay çizgisi boyunca yönlendirilir. </a:t>
                      </a:r>
                      <a:endParaRPr lang="bg-BG" dirty="0"/>
                    </a:p>
                  </a:txBody>
                  <a:tcPr/>
                </a:tc>
                <a:extLst>
                  <a:ext uri="{0D108BD9-81ED-4DB2-BD59-A6C34878D82A}">
                    <a16:rowId xmlns:a16="http://schemas.microsoft.com/office/drawing/2014/main" val="1061426032"/>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800"/>
                        <a:t>Eğimi 6°’nin üzerinde olan arazilerde azot içeren gübreler uygulanırken, eğim boyunca besin maddelerinin dışarı çıkmasını önlemek için azot oranı kısımlara bölünecektir. En fazla 2/3’ü ekimden veya dikimden önce uygulanır ve geri kalanı besleme için kullanılır.</a:t>
                      </a:r>
                    </a:p>
                  </a:txBody>
                  <a:tcPr/>
                </a:tc>
                <a:tc>
                  <a:txBody>
                    <a:bodyPr/>
                    <a:lstStyle/>
                    <a:p>
                      <a:pPr rtl="0"/>
                      <a:r>
                        <a:rPr lang="tr"/>
                        <a:t>Aynı kaldı</a:t>
                      </a:r>
                      <a:endParaRPr lang="bg-BG" dirty="0"/>
                    </a:p>
                  </a:txBody>
                  <a:tcPr/>
                </a:tc>
                <a:extLst>
                  <a:ext uri="{0D108BD9-81ED-4DB2-BD59-A6C34878D82A}">
                    <a16:rowId xmlns:a16="http://schemas.microsoft.com/office/drawing/2014/main" val="4267008062"/>
                  </a:ext>
                </a:extLst>
              </a:tr>
            </a:tbl>
          </a:graphicData>
        </a:graphic>
      </p:graphicFrame>
    </p:spTree>
    <p:extLst>
      <p:ext uri="{BB962C8B-B14F-4D97-AF65-F5344CB8AC3E}">
        <p14:creationId xmlns:p14="http://schemas.microsoft.com/office/powerpoint/2010/main" val="35633576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20BE4F08-6106-B625-C832-85F84B6603D1}"/>
              </a:ext>
            </a:extLst>
          </p:cNvPr>
          <p:cNvSpPr>
            <a:spLocks noGrp="1" noChangeArrowheads="1"/>
          </p:cNvSpPr>
          <p:nvPr>
            <p:ph type="title"/>
          </p:nvPr>
        </p:nvSpPr>
        <p:spPr>
          <a:xfrm>
            <a:off x="609600" y="1868128"/>
            <a:ext cx="10972800" cy="658761"/>
          </a:xfrm>
        </p:spPr>
        <p:txBody>
          <a:bodyPr rtlCol="0"/>
          <a:lstStyle/>
          <a:p>
            <a:pPr rtl="0"/>
            <a:r>
              <a:rPr lang="tr" sz="2800" b="1"/>
              <a:t>NEP’den bazı önemli önlemler</a:t>
            </a:r>
            <a:endParaRPr lang="bg-BG" altLang="bg-BG" sz="2800" b="1" dirty="0"/>
          </a:p>
        </p:txBody>
      </p:sp>
      <p:sp>
        <p:nvSpPr>
          <p:cNvPr id="3" name="Rectangle 3">
            <a:extLst>
              <a:ext uri="{FF2B5EF4-FFF2-40B4-BE49-F238E27FC236}">
                <a16:creationId xmlns:a16="http://schemas.microsoft.com/office/drawing/2014/main" id="{5F003EBC-D411-9293-D84A-B3B4116470E3}"/>
              </a:ext>
            </a:extLst>
          </p:cNvPr>
          <p:cNvSpPr txBox="1">
            <a:spLocks noChangeArrowheads="1"/>
          </p:cNvSpPr>
          <p:nvPr/>
        </p:nvSpPr>
        <p:spPr>
          <a:xfrm>
            <a:off x="4964677" y="4321280"/>
            <a:ext cx="8424863" cy="1268566"/>
          </a:xfrm>
          <a:prstGeom prst="rect">
            <a:avLst/>
          </a:prstGeom>
        </p:spPr>
        <p:txBody>
          <a:bodyPr rtlCol="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endParaRPr lang="en-GB" altLang="bg-BG" sz="2200">
              <a:latin typeface="Arial" panose="020B0604020202020204" pitchFamily="34" charset="0"/>
            </a:endParaRPr>
          </a:p>
          <a:p>
            <a:pPr marL="533400" indent="-533400" rtl="0"/>
            <a:endParaRPr lang="bg-BG" altLang="bg-BG" sz="2200" dirty="0">
              <a:latin typeface="Arial" panose="020B0604020202020204" pitchFamily="34" charset="0"/>
            </a:endParaRPr>
          </a:p>
        </p:txBody>
      </p:sp>
      <p:graphicFrame>
        <p:nvGraphicFramePr>
          <p:cNvPr id="4" name="Table 2">
            <a:extLst>
              <a:ext uri="{FF2B5EF4-FFF2-40B4-BE49-F238E27FC236}">
                <a16:creationId xmlns:a16="http://schemas.microsoft.com/office/drawing/2014/main" id="{FD651DA1-11EE-E2F3-38E4-50F75BB0487F}"/>
              </a:ext>
            </a:extLst>
          </p:cNvPr>
          <p:cNvGraphicFramePr>
            <a:graphicFrameLocks noGrp="1"/>
          </p:cNvGraphicFramePr>
          <p:nvPr>
            <p:extLst>
              <p:ext uri="{D42A27DB-BD31-4B8C-83A1-F6EECF244321}">
                <p14:modId xmlns:p14="http://schemas.microsoft.com/office/powerpoint/2010/main" val="3834382313"/>
              </p:ext>
            </p:extLst>
          </p:nvPr>
        </p:nvGraphicFramePr>
        <p:xfrm>
          <a:off x="245805" y="2526889"/>
          <a:ext cx="11257937" cy="3795776"/>
        </p:xfrm>
        <a:graphic>
          <a:graphicData uri="http://schemas.openxmlformats.org/drawingml/2006/table">
            <a:tbl>
              <a:tblPr firstRow="1" bandRow="1">
                <a:tableStyleId>{5C22544A-7EE6-4342-B048-85BDC9FD1C3A}</a:tableStyleId>
              </a:tblPr>
              <a:tblGrid>
                <a:gridCol w="6489292">
                  <a:extLst>
                    <a:ext uri="{9D8B030D-6E8A-4147-A177-3AD203B41FA5}">
                      <a16:colId xmlns:a16="http://schemas.microsoft.com/office/drawing/2014/main" val="1469314848"/>
                    </a:ext>
                  </a:extLst>
                </a:gridCol>
                <a:gridCol w="4768645">
                  <a:extLst>
                    <a:ext uri="{9D8B030D-6E8A-4147-A177-3AD203B41FA5}">
                      <a16:colId xmlns:a16="http://schemas.microsoft.com/office/drawing/2014/main" val="1497985944"/>
                    </a:ext>
                  </a:extLst>
                </a:gridCol>
              </a:tblGrid>
              <a:tr h="370840">
                <a:tc>
                  <a:txBody>
                    <a:bodyPr/>
                    <a:lstStyle/>
                    <a:p>
                      <a:pPr algn="ctr" rtl="0"/>
                      <a:r>
                        <a:rPr lang="tr"/>
                        <a:t>2004</a:t>
                      </a:r>
                      <a:endParaRPr lang="bg-BG" dirty="0"/>
                    </a:p>
                  </a:txBody>
                  <a:tcPr/>
                </a:tc>
                <a:tc>
                  <a:txBody>
                    <a:bodyPr/>
                    <a:lstStyle/>
                    <a:p>
                      <a:pPr algn="ctr" rtl="0"/>
                      <a:r>
                        <a:rPr lang="tr"/>
                        <a:t>2019</a:t>
                      </a:r>
                      <a:endParaRPr lang="bg-BG" dirty="0"/>
                    </a:p>
                  </a:txBody>
                  <a:tcPr/>
                </a:tc>
                <a:extLst>
                  <a:ext uri="{0D108BD9-81ED-4DB2-BD59-A6C34878D82A}">
                    <a16:rowId xmlns:a16="http://schemas.microsoft.com/office/drawing/2014/main" val="1756395986"/>
                  </a:ext>
                </a:extLst>
              </a:tr>
              <a:tr h="370840">
                <a:tc gridSpan="2">
                  <a:txBody>
                    <a:bodyPr/>
                    <a:lstStyle/>
                    <a:p>
                      <a:pPr algn="ctr" rtl="0"/>
                      <a:r>
                        <a:rPr lang="tr" b="1"/>
                        <a:t>Gübrelerin dik eğimli zeminlerde (&gt;6o ~ %11) arazi uygulaması ile ilgili hükümler (2)</a:t>
                      </a:r>
                      <a:endParaRPr lang="bg-BG" b="1" dirty="0"/>
                    </a:p>
                  </a:txBody>
                  <a:tcPr/>
                </a:tc>
                <a:tc hMerge="1">
                  <a:txBody>
                    <a:bodyPr/>
                    <a:lstStyle/>
                    <a:p>
                      <a:pPr algn="ctr" rtl="0"/>
                      <a:endParaRPr lang="bg-BG" dirty="0"/>
                    </a:p>
                  </a:txBody>
                  <a:tcPr/>
                </a:tc>
                <a:extLst>
                  <a:ext uri="{0D108BD9-81ED-4DB2-BD59-A6C34878D82A}">
                    <a16:rowId xmlns:a16="http://schemas.microsoft.com/office/drawing/2014/main" val="2906453307"/>
                  </a:ext>
                </a:extLst>
              </a:tr>
              <a:tr h="370840">
                <a:tc>
                  <a:txBody>
                    <a:bodyPr/>
                    <a:lstStyle/>
                    <a:p>
                      <a:pPr marL="0" marR="0" lvl="0" indent="0" algn="l" defTabSz="457200" rtl="0" eaLnBrk="1" fontAlgn="auto" latinLnBrk="0" hangingPunct="1">
                        <a:lnSpc>
                          <a:spcPct val="90000"/>
                        </a:lnSpc>
                        <a:spcBef>
                          <a:spcPct val="20000"/>
                        </a:spcBef>
                        <a:spcAft>
                          <a:spcPts val="0"/>
                        </a:spcAft>
                        <a:buClrTx/>
                        <a:buSzTx/>
                        <a:buFont typeface="Arial"/>
                        <a:buNone/>
                        <a:tabLst/>
                        <a:defRPr/>
                      </a:pPr>
                      <a:r>
                        <a:rPr lang="tr" sz="1800"/>
                        <a:t>Bahçe zemini çim ile kaplanmalı ve akan su tutma olukları oluşturulmalıdır</a:t>
                      </a:r>
                      <a:r>
                        <a:rPr lang="tr" sz="1800" kern="1200" noProof="0">
                          <a:solidFill>
                            <a:schemeClr val="dk1"/>
                          </a:solidFill>
                          <a:latin typeface="+mn-lt"/>
                          <a:ea typeface="+mn-ea"/>
                          <a:cs typeface="+mn-cs"/>
                        </a:rPr>
                        <a:t>. </a:t>
                      </a:r>
                    </a:p>
                  </a:txBody>
                  <a:tcPr/>
                </a:tc>
                <a:tc>
                  <a:txBody>
                    <a:bodyPr/>
                    <a:lstStyle/>
                    <a:p>
                      <a:pPr rtl="0"/>
                      <a:r>
                        <a:rPr lang="tr"/>
                        <a:t>Aynı kaldı</a:t>
                      </a:r>
                      <a:endParaRPr lang="bg-BG" dirty="0"/>
                    </a:p>
                  </a:txBody>
                  <a:tcPr/>
                </a:tc>
                <a:extLst>
                  <a:ext uri="{0D108BD9-81ED-4DB2-BD59-A6C34878D82A}">
                    <a16:rowId xmlns:a16="http://schemas.microsoft.com/office/drawing/2014/main" val="4148385560"/>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800"/>
                        <a:t>Azotlu içeren gübreler su erozyonu olan alanlarda uygulanmaz.</a:t>
                      </a:r>
                    </a:p>
                  </a:txBody>
                  <a:tcPr/>
                </a:tc>
                <a:tc>
                  <a:txBody>
                    <a:bodyPr/>
                    <a:lstStyle/>
                    <a:p>
                      <a:pPr rtl="0"/>
                      <a:r>
                        <a:rPr lang="tr"/>
                        <a:t>Aynı kaldı</a:t>
                      </a:r>
                      <a:endParaRPr lang="bg-BG" dirty="0"/>
                    </a:p>
                  </a:txBody>
                  <a:tcPr/>
                </a:tc>
                <a:extLst>
                  <a:ext uri="{0D108BD9-81ED-4DB2-BD59-A6C34878D82A}">
                    <a16:rowId xmlns:a16="http://schemas.microsoft.com/office/drawing/2014/main" val="1061426032"/>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800" kern="1200">
                          <a:solidFill>
                            <a:schemeClr val="dk1"/>
                          </a:solidFill>
                          <a:latin typeface="+mn-lt"/>
                          <a:ea typeface="+mn-ea"/>
                          <a:cs typeface="+mn-cs"/>
                        </a:rPr>
                        <a:t>Arazi eğiminin 6°’nin üzerinde olduğu durumlarda, 10 m’den daha az mesafedeki su havzaları boyunca azotlu gübreler uygulanmaz.</a:t>
                      </a:r>
                    </a:p>
                  </a:txBody>
                  <a:tcPr/>
                </a:tc>
                <a:tc>
                  <a:txBody>
                    <a:bodyPr/>
                    <a:lstStyle/>
                    <a:p>
                      <a:pPr rtl="0"/>
                      <a:r>
                        <a:rPr lang="tr"/>
                        <a:t>Aynı kaldı</a:t>
                      </a:r>
                      <a:endParaRPr lang="bg-BG" dirty="0"/>
                    </a:p>
                  </a:txBody>
                  <a:tcPr/>
                </a:tc>
                <a:extLst>
                  <a:ext uri="{0D108BD9-81ED-4DB2-BD59-A6C34878D82A}">
                    <a16:rowId xmlns:a16="http://schemas.microsoft.com/office/drawing/2014/main" val="4267008062"/>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800" kern="1200">
                          <a:solidFill>
                            <a:schemeClr val="dk1"/>
                          </a:solidFill>
                          <a:latin typeface="+mn-lt"/>
                          <a:ea typeface="+mn-ea"/>
                          <a:cs typeface="+mn-cs"/>
                        </a:rPr>
                        <a:t>Eğimi 6°’nin üzerinde olan arazilerde su ile seyreltilmiş gübre ile sebze ve diğer mahsulleri sularken, su havzalarına olan mesafe 10 m’den az olmaz.</a:t>
                      </a:r>
                    </a:p>
                  </a:txBody>
                  <a:tcPr/>
                </a:tc>
                <a:tc>
                  <a:txBody>
                    <a:bodyPr/>
                    <a:lstStyle/>
                    <a:p>
                      <a:pPr rtl="0"/>
                      <a:r>
                        <a:rPr lang="tr"/>
                        <a:t>Aynı kaldı</a:t>
                      </a:r>
                      <a:endParaRPr lang="bg-BG" dirty="0"/>
                    </a:p>
                  </a:txBody>
                  <a:tcPr/>
                </a:tc>
                <a:extLst>
                  <a:ext uri="{0D108BD9-81ED-4DB2-BD59-A6C34878D82A}">
                    <a16:rowId xmlns:a16="http://schemas.microsoft.com/office/drawing/2014/main" val="1150910563"/>
                  </a:ext>
                </a:extLst>
              </a:tr>
            </a:tbl>
          </a:graphicData>
        </a:graphic>
      </p:graphicFrame>
    </p:spTree>
    <p:extLst>
      <p:ext uri="{BB962C8B-B14F-4D97-AF65-F5344CB8AC3E}">
        <p14:creationId xmlns:p14="http://schemas.microsoft.com/office/powerpoint/2010/main" val="35522493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C586E6C7-40F1-514B-2815-C6439E6241B2}"/>
              </a:ext>
            </a:extLst>
          </p:cNvPr>
          <p:cNvSpPr>
            <a:spLocks noGrp="1" noChangeArrowheads="1"/>
          </p:cNvSpPr>
          <p:nvPr>
            <p:ph type="title"/>
          </p:nvPr>
        </p:nvSpPr>
        <p:spPr>
          <a:xfrm>
            <a:off x="609600" y="1868128"/>
            <a:ext cx="10972800" cy="658761"/>
          </a:xfrm>
        </p:spPr>
        <p:txBody>
          <a:bodyPr rtlCol="0"/>
          <a:lstStyle/>
          <a:p>
            <a:pPr rtl="0"/>
            <a:r>
              <a:rPr lang="tr" sz="2800" b="1"/>
              <a:t>NEP’den bazı önemli önlemler</a:t>
            </a:r>
            <a:endParaRPr lang="bg-BG" altLang="bg-BG" sz="2800" b="1" dirty="0"/>
          </a:p>
        </p:txBody>
      </p:sp>
      <p:sp>
        <p:nvSpPr>
          <p:cNvPr id="3" name="Rectangle 3">
            <a:extLst>
              <a:ext uri="{FF2B5EF4-FFF2-40B4-BE49-F238E27FC236}">
                <a16:creationId xmlns:a16="http://schemas.microsoft.com/office/drawing/2014/main" id="{44F94853-CC6B-B983-A881-7E6732EEE136}"/>
              </a:ext>
            </a:extLst>
          </p:cNvPr>
          <p:cNvSpPr txBox="1">
            <a:spLocks noChangeArrowheads="1"/>
          </p:cNvSpPr>
          <p:nvPr/>
        </p:nvSpPr>
        <p:spPr>
          <a:xfrm>
            <a:off x="4964677" y="4321280"/>
            <a:ext cx="8424863" cy="1268566"/>
          </a:xfrm>
          <a:prstGeom prst="rect">
            <a:avLst/>
          </a:prstGeom>
        </p:spPr>
        <p:txBody>
          <a:bodyPr rtlCol="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endParaRPr lang="en-GB" altLang="bg-BG" sz="2200">
              <a:latin typeface="Arial" panose="020B0604020202020204" pitchFamily="34" charset="0"/>
            </a:endParaRPr>
          </a:p>
          <a:p>
            <a:pPr marL="533400" indent="-533400" rtl="0"/>
            <a:endParaRPr lang="bg-BG" altLang="bg-BG" sz="2200" dirty="0">
              <a:latin typeface="Arial" panose="020B0604020202020204" pitchFamily="34" charset="0"/>
            </a:endParaRPr>
          </a:p>
        </p:txBody>
      </p:sp>
      <p:graphicFrame>
        <p:nvGraphicFramePr>
          <p:cNvPr id="4" name="Table 2">
            <a:extLst>
              <a:ext uri="{FF2B5EF4-FFF2-40B4-BE49-F238E27FC236}">
                <a16:creationId xmlns:a16="http://schemas.microsoft.com/office/drawing/2014/main" id="{26CDE632-553F-7896-B348-F90EFD04E611}"/>
              </a:ext>
            </a:extLst>
          </p:cNvPr>
          <p:cNvGraphicFramePr>
            <a:graphicFrameLocks noGrp="1"/>
          </p:cNvGraphicFramePr>
          <p:nvPr>
            <p:extLst>
              <p:ext uri="{D42A27DB-BD31-4B8C-83A1-F6EECF244321}">
                <p14:modId xmlns:p14="http://schemas.microsoft.com/office/powerpoint/2010/main" val="1869234849"/>
              </p:ext>
            </p:extLst>
          </p:nvPr>
        </p:nvGraphicFramePr>
        <p:xfrm>
          <a:off x="245805" y="2526889"/>
          <a:ext cx="11257937" cy="3283712"/>
        </p:xfrm>
        <a:graphic>
          <a:graphicData uri="http://schemas.openxmlformats.org/drawingml/2006/table">
            <a:tbl>
              <a:tblPr firstRow="1" bandRow="1">
                <a:tableStyleId>{5C22544A-7EE6-4342-B048-85BDC9FD1C3A}</a:tableStyleId>
              </a:tblPr>
              <a:tblGrid>
                <a:gridCol w="6361472">
                  <a:extLst>
                    <a:ext uri="{9D8B030D-6E8A-4147-A177-3AD203B41FA5}">
                      <a16:colId xmlns:a16="http://schemas.microsoft.com/office/drawing/2014/main" val="1469314848"/>
                    </a:ext>
                  </a:extLst>
                </a:gridCol>
                <a:gridCol w="4896465">
                  <a:extLst>
                    <a:ext uri="{9D8B030D-6E8A-4147-A177-3AD203B41FA5}">
                      <a16:colId xmlns:a16="http://schemas.microsoft.com/office/drawing/2014/main" val="2834389932"/>
                    </a:ext>
                  </a:extLst>
                </a:gridCol>
              </a:tblGrid>
              <a:tr h="370840">
                <a:tc>
                  <a:txBody>
                    <a:bodyPr/>
                    <a:lstStyle/>
                    <a:p>
                      <a:pPr algn="ctr" rtl="0"/>
                      <a:r>
                        <a:rPr lang="tr"/>
                        <a:t>2004</a:t>
                      </a:r>
                      <a:endParaRPr lang="bg-BG" dirty="0"/>
                    </a:p>
                  </a:txBody>
                  <a:tcPr/>
                </a:tc>
                <a:tc>
                  <a:txBody>
                    <a:bodyPr/>
                    <a:lstStyle/>
                    <a:p>
                      <a:pPr algn="ctr" rtl="0"/>
                      <a:r>
                        <a:rPr lang="tr"/>
                        <a:t>2019</a:t>
                      </a:r>
                      <a:endParaRPr lang="bg-BG" dirty="0"/>
                    </a:p>
                  </a:txBody>
                  <a:tcPr/>
                </a:tc>
                <a:extLst>
                  <a:ext uri="{0D108BD9-81ED-4DB2-BD59-A6C34878D82A}">
                    <a16:rowId xmlns:a16="http://schemas.microsoft.com/office/drawing/2014/main" val="1756395986"/>
                  </a:ext>
                </a:extLst>
              </a:tr>
              <a:tr h="370840">
                <a:tc gridSpan="2">
                  <a:txBody>
                    <a:bodyPr/>
                    <a:lstStyle/>
                    <a:p>
                      <a:pPr algn="ctr" rtl="0"/>
                      <a:r>
                        <a:rPr lang="tr" b="1"/>
                        <a:t>Gübrelerin dik eğimli zeminlerde (&gt;6o ~ %11) arazi uygulaması ile ilgili hükümler (3)</a:t>
                      </a:r>
                      <a:endParaRPr lang="bg-BG" b="1" dirty="0"/>
                    </a:p>
                  </a:txBody>
                  <a:tcPr/>
                </a:tc>
                <a:tc hMerge="1">
                  <a:txBody>
                    <a:bodyPr/>
                    <a:lstStyle/>
                    <a:p>
                      <a:pPr rtl="0"/>
                      <a:endParaRPr lang="bg-BG"/>
                    </a:p>
                  </a:txBody>
                  <a:tcPr/>
                </a:tc>
                <a:extLst>
                  <a:ext uri="{0D108BD9-81ED-4DB2-BD59-A6C34878D82A}">
                    <a16:rowId xmlns:a16="http://schemas.microsoft.com/office/drawing/2014/main" val="2906453307"/>
                  </a:ext>
                </a:extLst>
              </a:tr>
              <a:tr h="370840">
                <a:tc>
                  <a:txBody>
                    <a:bodyPr/>
                    <a:lstStyle/>
                    <a:p>
                      <a:pPr rtl="0" eaLnBrk="1" hangingPunct="1">
                        <a:lnSpc>
                          <a:spcPct val="90000"/>
                        </a:lnSpc>
                        <a:spcAft>
                          <a:spcPct val="25000"/>
                        </a:spcAft>
                      </a:pPr>
                      <a:r>
                        <a:rPr lang="tr" sz="1800"/>
                        <a:t>Eğimi 12° olan tüm arazilerde, yüzey sularına olan mesafenin 50 m’den az olması halinde gübre kullanımı yasaktır. Önlem, 26/1996 sayılı Kararname uyarınca yalnızca arazilerde uygulanamaz</a:t>
                      </a:r>
                    </a:p>
                  </a:txBody>
                  <a:tcPr/>
                </a:tc>
                <a:tc>
                  <a:txBody>
                    <a:bodyPr/>
                    <a:lstStyle/>
                    <a:p>
                      <a:pPr rtl="0"/>
                      <a:r>
                        <a:rPr lang="tr"/>
                        <a:t>Aynı ancak eğim %6’ya düşürüldü</a:t>
                      </a:r>
                      <a:endParaRPr lang="bg-BG" dirty="0"/>
                    </a:p>
                  </a:txBody>
                  <a:tcPr/>
                </a:tc>
                <a:extLst>
                  <a:ext uri="{0D108BD9-81ED-4DB2-BD59-A6C34878D82A}">
                    <a16:rowId xmlns:a16="http://schemas.microsoft.com/office/drawing/2014/main" val="4148385560"/>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bg-BG" altLang="bg-BG" sz="1800" dirty="0"/>
                    </a:p>
                  </a:txBody>
                  <a:tcPr/>
                </a:tc>
                <a:tc>
                  <a:txBody>
                    <a:bodyPr/>
                    <a:lstStyle/>
                    <a:p>
                      <a:pPr rtl="0"/>
                      <a:r>
                        <a:rPr lang="tr"/>
                        <a:t> Farklı arazi kullanımı ve farklı toprak işleme türleri için gereklilikler oluşturuldu</a:t>
                      </a:r>
                    </a:p>
                    <a:p>
                      <a:pPr rtl="0"/>
                      <a:r>
                        <a:rPr lang="tr"/>
                        <a:t>- ürün rotasyonu, şerit ekim, meyve bahçelerinin sıralar arası çimlenmesi, çimli şeritler, otlaklarda akış olukları</a:t>
                      </a:r>
                      <a:endParaRPr lang="bg-BG" dirty="0"/>
                    </a:p>
                  </a:txBody>
                  <a:tcPr/>
                </a:tc>
                <a:extLst>
                  <a:ext uri="{0D108BD9-81ED-4DB2-BD59-A6C34878D82A}">
                    <a16:rowId xmlns:a16="http://schemas.microsoft.com/office/drawing/2014/main" val="1061426032"/>
                  </a:ext>
                </a:extLst>
              </a:tr>
            </a:tbl>
          </a:graphicData>
        </a:graphic>
      </p:graphicFrame>
    </p:spTree>
    <p:extLst>
      <p:ext uri="{BB962C8B-B14F-4D97-AF65-F5344CB8AC3E}">
        <p14:creationId xmlns:p14="http://schemas.microsoft.com/office/powerpoint/2010/main" val="11791075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B900C2A6-09C8-F165-4753-B63552A06353}"/>
              </a:ext>
            </a:extLst>
          </p:cNvPr>
          <p:cNvSpPr>
            <a:spLocks noGrp="1" noChangeArrowheads="1"/>
          </p:cNvSpPr>
          <p:nvPr>
            <p:ph type="title"/>
          </p:nvPr>
        </p:nvSpPr>
        <p:spPr>
          <a:xfrm>
            <a:off x="609600" y="1868128"/>
            <a:ext cx="10972800" cy="658761"/>
          </a:xfrm>
        </p:spPr>
        <p:txBody>
          <a:bodyPr rtlCol="0"/>
          <a:lstStyle/>
          <a:p>
            <a:pPr rtl="0"/>
            <a:r>
              <a:rPr lang="tr" sz="2800" b="1"/>
              <a:t>NEP’den bazı önemli önlemler</a:t>
            </a:r>
            <a:endParaRPr lang="bg-BG" altLang="bg-BG" sz="2800" b="1" dirty="0"/>
          </a:p>
        </p:txBody>
      </p:sp>
      <p:sp>
        <p:nvSpPr>
          <p:cNvPr id="3" name="Rectangle 3">
            <a:extLst>
              <a:ext uri="{FF2B5EF4-FFF2-40B4-BE49-F238E27FC236}">
                <a16:creationId xmlns:a16="http://schemas.microsoft.com/office/drawing/2014/main" id="{DD27E6FA-C3C6-4CBE-F2C5-C6D55BD7F23D}"/>
              </a:ext>
            </a:extLst>
          </p:cNvPr>
          <p:cNvSpPr txBox="1">
            <a:spLocks noChangeArrowheads="1"/>
          </p:cNvSpPr>
          <p:nvPr/>
        </p:nvSpPr>
        <p:spPr>
          <a:xfrm>
            <a:off x="4964677" y="4321280"/>
            <a:ext cx="8424863" cy="1268566"/>
          </a:xfrm>
          <a:prstGeom prst="rect">
            <a:avLst/>
          </a:prstGeom>
        </p:spPr>
        <p:txBody>
          <a:bodyPr rtlCol="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r>
              <a:rPr lang="tr" sz="2200">
                <a:latin typeface="Arial" panose="020B0604020202020204" pitchFamily="34" charset="0"/>
              </a:rPr>
              <a:t>.</a:t>
            </a:r>
          </a:p>
          <a:p>
            <a:pPr marL="533400" indent="-533400" rtl="0"/>
            <a:endParaRPr lang="en-GB" altLang="bg-BG" sz="2200">
              <a:latin typeface="Arial" panose="020B0604020202020204" pitchFamily="34" charset="0"/>
            </a:endParaRPr>
          </a:p>
          <a:p>
            <a:pPr marL="533400" indent="-533400" rtl="0"/>
            <a:endParaRPr lang="en-GB" altLang="bg-BG" sz="2200">
              <a:latin typeface="Arial" panose="020B0604020202020204" pitchFamily="34" charset="0"/>
            </a:endParaRPr>
          </a:p>
          <a:p>
            <a:pPr marL="533400" indent="-533400" rtl="0"/>
            <a:endParaRPr lang="bg-BG" altLang="bg-BG" sz="2200" dirty="0">
              <a:latin typeface="Arial" panose="020B0604020202020204" pitchFamily="34" charset="0"/>
            </a:endParaRPr>
          </a:p>
        </p:txBody>
      </p:sp>
      <p:graphicFrame>
        <p:nvGraphicFramePr>
          <p:cNvPr id="4" name="Table 2">
            <a:extLst>
              <a:ext uri="{FF2B5EF4-FFF2-40B4-BE49-F238E27FC236}">
                <a16:creationId xmlns:a16="http://schemas.microsoft.com/office/drawing/2014/main" id="{EFE29197-9ADF-6749-C234-B0369B492DFE}"/>
              </a:ext>
            </a:extLst>
          </p:cNvPr>
          <p:cNvGraphicFramePr>
            <a:graphicFrameLocks noGrp="1"/>
          </p:cNvGraphicFramePr>
          <p:nvPr>
            <p:extLst>
              <p:ext uri="{D42A27DB-BD31-4B8C-83A1-F6EECF244321}">
                <p14:modId xmlns:p14="http://schemas.microsoft.com/office/powerpoint/2010/main" val="531618795"/>
              </p:ext>
            </p:extLst>
          </p:nvPr>
        </p:nvGraphicFramePr>
        <p:xfrm>
          <a:off x="245805" y="2526889"/>
          <a:ext cx="11257937" cy="3283712"/>
        </p:xfrm>
        <a:graphic>
          <a:graphicData uri="http://schemas.openxmlformats.org/drawingml/2006/table">
            <a:tbl>
              <a:tblPr firstRow="1" bandRow="1">
                <a:tableStyleId>{5C22544A-7EE6-4342-B048-85BDC9FD1C3A}</a:tableStyleId>
              </a:tblPr>
              <a:tblGrid>
                <a:gridCol w="6361472">
                  <a:extLst>
                    <a:ext uri="{9D8B030D-6E8A-4147-A177-3AD203B41FA5}">
                      <a16:colId xmlns:a16="http://schemas.microsoft.com/office/drawing/2014/main" val="1469314848"/>
                    </a:ext>
                  </a:extLst>
                </a:gridCol>
                <a:gridCol w="4896465">
                  <a:extLst>
                    <a:ext uri="{9D8B030D-6E8A-4147-A177-3AD203B41FA5}">
                      <a16:colId xmlns:a16="http://schemas.microsoft.com/office/drawing/2014/main" val="2834389932"/>
                    </a:ext>
                  </a:extLst>
                </a:gridCol>
              </a:tblGrid>
              <a:tr h="370840">
                <a:tc>
                  <a:txBody>
                    <a:bodyPr/>
                    <a:lstStyle/>
                    <a:p>
                      <a:pPr algn="ctr" rtl="0"/>
                      <a:r>
                        <a:rPr lang="tr"/>
                        <a:t>2004</a:t>
                      </a:r>
                      <a:endParaRPr lang="bg-BG" dirty="0"/>
                    </a:p>
                  </a:txBody>
                  <a:tcPr/>
                </a:tc>
                <a:tc>
                  <a:txBody>
                    <a:bodyPr/>
                    <a:lstStyle/>
                    <a:p>
                      <a:pPr algn="ctr" rtl="0"/>
                      <a:r>
                        <a:rPr lang="tr"/>
                        <a:t>2019</a:t>
                      </a:r>
                      <a:endParaRPr lang="bg-BG" dirty="0"/>
                    </a:p>
                  </a:txBody>
                  <a:tcPr/>
                </a:tc>
                <a:extLst>
                  <a:ext uri="{0D108BD9-81ED-4DB2-BD59-A6C34878D82A}">
                    <a16:rowId xmlns:a16="http://schemas.microsoft.com/office/drawing/2014/main" val="1756395986"/>
                  </a:ext>
                </a:extLst>
              </a:tr>
              <a:tr h="370840">
                <a:tc gridSpan="2">
                  <a:txBody>
                    <a:bodyPr/>
                    <a:lstStyle/>
                    <a:p>
                      <a:pPr algn="ctr" rtl="0"/>
                      <a:r>
                        <a:rPr lang="tr" b="1"/>
                        <a:t>Gübrelerin dik eğimli zeminlerde (&gt;6o ~ %11) arazi uygulaması ile ilgili hükümler (3)</a:t>
                      </a:r>
                      <a:endParaRPr lang="bg-BG" b="1" dirty="0"/>
                    </a:p>
                  </a:txBody>
                  <a:tcPr/>
                </a:tc>
                <a:tc hMerge="1">
                  <a:txBody>
                    <a:bodyPr/>
                    <a:lstStyle/>
                    <a:p>
                      <a:pPr rtl="0"/>
                      <a:endParaRPr lang="bg-BG"/>
                    </a:p>
                  </a:txBody>
                  <a:tcPr/>
                </a:tc>
                <a:extLst>
                  <a:ext uri="{0D108BD9-81ED-4DB2-BD59-A6C34878D82A}">
                    <a16:rowId xmlns:a16="http://schemas.microsoft.com/office/drawing/2014/main" val="2906453307"/>
                  </a:ext>
                </a:extLst>
              </a:tr>
              <a:tr h="370840">
                <a:tc>
                  <a:txBody>
                    <a:bodyPr/>
                    <a:lstStyle/>
                    <a:p>
                      <a:pPr rtl="0" eaLnBrk="1" hangingPunct="1">
                        <a:lnSpc>
                          <a:spcPct val="90000"/>
                        </a:lnSpc>
                        <a:spcAft>
                          <a:spcPct val="25000"/>
                        </a:spcAft>
                      </a:pPr>
                      <a:r>
                        <a:rPr lang="tr" sz="1800"/>
                        <a:t>Eğimi 12° olan tüm arazilerde, yüzey sularına olan mesafenin 50 m’den az olması halinde gübre kullanımı yasaktır. Önlem, 26/1996 sayılı Kararname uyarınca yalnızca arazilerde uygulanamaz</a:t>
                      </a:r>
                    </a:p>
                  </a:txBody>
                  <a:tcPr/>
                </a:tc>
                <a:tc>
                  <a:txBody>
                    <a:bodyPr/>
                    <a:lstStyle/>
                    <a:p>
                      <a:pPr rtl="0"/>
                      <a:r>
                        <a:rPr lang="tr"/>
                        <a:t>Aynı ancak eğim %6’ya düşürüldü</a:t>
                      </a:r>
                      <a:endParaRPr lang="bg-BG" dirty="0"/>
                    </a:p>
                  </a:txBody>
                  <a:tcPr/>
                </a:tc>
                <a:extLst>
                  <a:ext uri="{0D108BD9-81ED-4DB2-BD59-A6C34878D82A}">
                    <a16:rowId xmlns:a16="http://schemas.microsoft.com/office/drawing/2014/main" val="4148385560"/>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bg-BG" altLang="bg-BG" sz="1800" dirty="0"/>
                    </a:p>
                  </a:txBody>
                  <a:tcPr/>
                </a:tc>
                <a:tc>
                  <a:txBody>
                    <a:bodyPr/>
                    <a:lstStyle/>
                    <a:p>
                      <a:pPr rtl="0"/>
                      <a:r>
                        <a:rPr lang="tr"/>
                        <a:t> Farklı arazi kullanımı ve farklı toprak işleme türleri için gereklilikler oluşturuldu</a:t>
                      </a:r>
                    </a:p>
                    <a:p>
                      <a:pPr rtl="0"/>
                      <a:r>
                        <a:rPr lang="tr"/>
                        <a:t>- ürün rotasyonu, şerit ekim, meyve bahçelerinin sıralar arası çimlenmesi, çimli şeritler, otlaklarda akış olukları</a:t>
                      </a:r>
                      <a:endParaRPr lang="bg-BG" dirty="0"/>
                    </a:p>
                  </a:txBody>
                  <a:tcPr/>
                </a:tc>
                <a:extLst>
                  <a:ext uri="{0D108BD9-81ED-4DB2-BD59-A6C34878D82A}">
                    <a16:rowId xmlns:a16="http://schemas.microsoft.com/office/drawing/2014/main" val="1061426032"/>
                  </a:ext>
                </a:extLst>
              </a:tr>
            </a:tbl>
          </a:graphicData>
        </a:graphic>
      </p:graphicFrame>
    </p:spTree>
    <p:extLst>
      <p:ext uri="{BB962C8B-B14F-4D97-AF65-F5344CB8AC3E}">
        <p14:creationId xmlns:p14="http://schemas.microsoft.com/office/powerpoint/2010/main" val="4123418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8C6A1253-6510-77C5-FB4E-9335BEBEE9DC}"/>
              </a:ext>
            </a:extLst>
          </p:cNvPr>
          <p:cNvSpPr>
            <a:spLocks noGrp="1"/>
          </p:cNvSpPr>
          <p:nvPr>
            <p:ph idx="1"/>
          </p:nvPr>
        </p:nvSpPr>
        <p:spPr>
          <a:xfrm>
            <a:off x="530942" y="3274142"/>
            <a:ext cx="11051458" cy="2852022"/>
          </a:xfrm>
        </p:spPr>
        <p:txBody>
          <a:bodyPr rtlCol="0"/>
          <a:lstStyle/>
          <a:p>
            <a:pPr marL="0" indent="0" algn="ctr" rtl="0">
              <a:buNone/>
            </a:pPr>
            <a:r>
              <a:rPr lang="tr" b="1"/>
              <a:t>Bulgaristan’daki deneyimlerden bazıları</a:t>
            </a:r>
            <a:endParaRPr lang="bg-BG" b="1" dirty="0"/>
          </a:p>
        </p:txBody>
      </p:sp>
    </p:spTree>
    <p:extLst>
      <p:ext uri="{BB962C8B-B14F-4D97-AF65-F5344CB8AC3E}">
        <p14:creationId xmlns:p14="http://schemas.microsoft.com/office/powerpoint/2010/main" val="4832187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44746ED1-0419-EEEB-FC3B-B81C8129980A}"/>
              </a:ext>
            </a:extLst>
          </p:cNvPr>
          <p:cNvSpPr>
            <a:spLocks noGrp="1"/>
          </p:cNvSpPr>
          <p:nvPr>
            <p:ph idx="1"/>
          </p:nvPr>
        </p:nvSpPr>
        <p:spPr>
          <a:xfrm>
            <a:off x="530942" y="2812026"/>
            <a:ext cx="11051458" cy="2852022"/>
          </a:xfrm>
        </p:spPr>
        <p:txBody>
          <a:bodyPr rtlCol="0"/>
          <a:lstStyle/>
          <a:p>
            <a:pPr rtl="0"/>
            <a:r>
              <a:rPr lang="tr" sz="2400"/>
              <a:t>2010’dan bu yana tüm çiftçiler uygun bir gübre depolama tesisine ihtiyaç duymuştur. Çiftçilerin Nitrat Direktifi gerekliliklerini karşılaması için yeterli bir muafiyet süresi için müzakere yapmadık.</a:t>
            </a:r>
          </a:p>
          <a:p>
            <a:pPr rtl="0"/>
            <a:r>
              <a:rPr lang="tr" sz="2400"/>
              <a:t>2010’dan sonra çiftçileri depolama tesisleri için desteklemek üzere AB fonlarını kullanamadık ve bu imkan ile ilgili müzakereler bir yılımızı aldı.  </a:t>
            </a:r>
          </a:p>
          <a:p>
            <a:pPr rtl="0"/>
            <a:r>
              <a:rPr lang="tr" sz="2400"/>
              <a:t>Artık, çiftçilerin NEP gerekliliklerini karşılamasını desteklemek için KKP’lerde koruma altın alınmış bir bütçemiz var. </a:t>
            </a:r>
          </a:p>
        </p:txBody>
      </p:sp>
    </p:spTree>
    <p:extLst>
      <p:ext uri="{BB962C8B-B14F-4D97-AF65-F5344CB8AC3E}">
        <p14:creationId xmlns:p14="http://schemas.microsoft.com/office/powerpoint/2010/main" val="10454906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05E75D-4A86-C5DA-AB7A-8A6BEE0304D9}"/>
              </a:ext>
            </a:extLst>
          </p:cNvPr>
          <p:cNvSpPr>
            <a:spLocks noGrp="1"/>
          </p:cNvSpPr>
          <p:nvPr>
            <p:ph type="title"/>
          </p:nvPr>
        </p:nvSpPr>
        <p:spPr>
          <a:xfrm>
            <a:off x="452284" y="1995948"/>
            <a:ext cx="10972800" cy="619433"/>
          </a:xfrm>
        </p:spPr>
        <p:txBody>
          <a:bodyPr rtlCol="0"/>
          <a:lstStyle/>
          <a:p>
            <a:pPr rtl="0"/>
            <a:r>
              <a:rPr lang="tr" sz="2800" b="1"/>
              <a:t>NEP ile ilgili KKP’ye uygun yatırımlardan bazıları (1)</a:t>
            </a:r>
            <a:endParaRPr lang="bg-BG" sz="2800" b="1" dirty="0"/>
          </a:p>
        </p:txBody>
      </p:sp>
      <p:sp>
        <p:nvSpPr>
          <p:cNvPr id="3" name="Content Placeholder 2">
            <a:extLst>
              <a:ext uri="{FF2B5EF4-FFF2-40B4-BE49-F238E27FC236}">
                <a16:creationId xmlns:a16="http://schemas.microsoft.com/office/drawing/2014/main" id="{03E5C28D-8186-69B7-658F-57A641280C7B}"/>
              </a:ext>
            </a:extLst>
          </p:cNvPr>
          <p:cNvSpPr>
            <a:spLocks noGrp="1"/>
          </p:cNvSpPr>
          <p:nvPr>
            <p:ph idx="1"/>
          </p:nvPr>
        </p:nvSpPr>
        <p:spPr>
          <a:xfrm>
            <a:off x="530942" y="2517058"/>
            <a:ext cx="11051458" cy="3609106"/>
          </a:xfrm>
        </p:spPr>
        <p:txBody>
          <a:bodyPr rtlCol="0"/>
          <a:lstStyle/>
          <a:p>
            <a:pPr rtl="0"/>
            <a:r>
              <a:rPr lang="tr" sz="1800"/>
              <a:t>Gübrenin depolanması ve kompostlanması (katı fraksiyon) için gübre depoları/alanları – inşa, yeniden inşa, genişletme</a:t>
            </a:r>
          </a:p>
          <a:p>
            <a:pPr rtl="0"/>
            <a:r>
              <a:rPr lang="tr" sz="1800"/>
              <a:t>Gübre çukurları - inşa, yeniden inşa, genişletme</a:t>
            </a:r>
          </a:p>
          <a:p>
            <a:pPr rtl="0"/>
            <a:r>
              <a:rPr lang="tr" sz="1800"/>
              <a:t>Lagün - inşa, yeniden inşa, genişleme</a:t>
            </a:r>
          </a:p>
          <a:p>
            <a:pPr rtl="0"/>
            <a:r>
              <a:rPr lang="tr" sz="1800"/>
              <a:t>Sıvı kısmın depolanması için plastik balon</a:t>
            </a:r>
          </a:p>
          <a:p>
            <a:pPr rtl="0"/>
            <a:r>
              <a:rPr lang="tr" sz="1800"/>
              <a:t>Gübre kanalları</a:t>
            </a:r>
          </a:p>
          <a:p>
            <a:pPr rtl="0"/>
            <a:r>
              <a:rPr lang="tr" sz="1800"/>
              <a:t>Yoğun sıvılar için pompa</a:t>
            </a:r>
          </a:p>
          <a:p>
            <a:pPr rtl="0"/>
            <a:r>
              <a:rPr lang="tr" sz="1800"/>
              <a:t>Katıyı sıvı kısımdan ayırmak için separatör</a:t>
            </a:r>
          </a:p>
          <a:p>
            <a:pPr rtl="0"/>
            <a:r>
              <a:rPr lang="tr" sz="1800"/>
              <a:t>Separatör platform</a:t>
            </a:r>
          </a:p>
          <a:p>
            <a:pPr rtl="0"/>
            <a:r>
              <a:rPr lang="tr" sz="1800"/>
              <a:t>Sıvı kısmın alınması için boru hatları1</a:t>
            </a:r>
          </a:p>
          <a:p>
            <a:pPr rtl="0"/>
            <a:r>
              <a:rPr lang="tr" sz="1800"/>
              <a:t>Sıvı gübre için homojenleştirici (teknoloji gerektiriyorsa)</a:t>
            </a:r>
          </a:p>
        </p:txBody>
      </p:sp>
    </p:spTree>
    <p:extLst>
      <p:ext uri="{BB962C8B-B14F-4D97-AF65-F5344CB8AC3E}">
        <p14:creationId xmlns:p14="http://schemas.microsoft.com/office/powerpoint/2010/main" val="38003572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B064AD-C994-E3F4-D82E-22065F4F8701}"/>
              </a:ext>
            </a:extLst>
          </p:cNvPr>
          <p:cNvSpPr>
            <a:spLocks noGrp="1"/>
          </p:cNvSpPr>
          <p:nvPr>
            <p:ph idx="1"/>
          </p:nvPr>
        </p:nvSpPr>
        <p:spPr>
          <a:xfrm>
            <a:off x="530942" y="2281084"/>
            <a:ext cx="11051458" cy="3845080"/>
          </a:xfrm>
        </p:spPr>
        <p:txBody>
          <a:bodyPr rtlCol="0"/>
          <a:lstStyle/>
          <a:p>
            <a:pPr rtl="0"/>
            <a:r>
              <a:rPr lang="tr" sz="2400"/>
              <a:t>Tarım ve Gıda Bakanı, CoGAP önlemlerinin uygulanması konusunda çiftçilere yönelik bir Eğitim programının geliştirilmesini için Ulusal Tarımsal Danışmanlık Hizmeti’ni görevlendirdi.</a:t>
            </a:r>
          </a:p>
          <a:p>
            <a:pPr rtl="0"/>
            <a:r>
              <a:rPr lang="tr" sz="2400"/>
              <a:t>Tüm NAAS personeli, 2007-2009’da NEP ve CoGAP (İyi Tarım Uygulamaları Prensipleri) konusunda eğitim aldı.</a:t>
            </a:r>
          </a:p>
          <a:p>
            <a:pPr rtl="0"/>
            <a:r>
              <a:rPr lang="tr" sz="2400"/>
              <a:t>Yarı geçimlik çiftçiler ve genç çiftçilere tavsiye vermek üzere CoGAP (İyi Tarım Uygulamaları Prensipleri) için özel bir KKP önlemi geliştirilmiştir (CoGAP (İyi Tarım Uygulamaları Prensipleri) ve NEP’ye ilişkin tavsiyeler ve eğitimi dahil)</a:t>
            </a:r>
          </a:p>
          <a:p>
            <a:pPr rtl="0"/>
            <a:r>
              <a:rPr lang="tr" sz="2400"/>
              <a:t>NEP gerekliliklerinin karşılanması için çiftçilere yönelik kılavuzlar, Tarım Bakanlığı web sitesinde yayınlanmaktadır.</a:t>
            </a:r>
          </a:p>
          <a:p>
            <a:pPr rtl="0"/>
            <a:r>
              <a:rPr lang="tr" sz="2400"/>
              <a:t>Toprak ve su kirliliğinin azaltılmasını hedefleyen tarımsal-çevre önlemi geliştirilmiş ve uygulanmıştır.</a:t>
            </a:r>
          </a:p>
        </p:txBody>
      </p:sp>
    </p:spTree>
    <p:extLst>
      <p:ext uri="{BB962C8B-B14F-4D97-AF65-F5344CB8AC3E}">
        <p14:creationId xmlns:p14="http://schemas.microsoft.com/office/powerpoint/2010/main" val="18382983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250223" y="4447569"/>
            <a:ext cx="1980029" cy="369332"/>
          </a:xfrm>
          <a:prstGeom prst="rect">
            <a:avLst/>
          </a:prstGeom>
          <a:noFill/>
        </p:spPr>
        <p:txBody>
          <a:bodyPr wrap="none" rtlCol="0">
            <a:spAutoFit/>
          </a:bodyPr>
          <a:lstStyle/>
          <a:p>
            <a:pPr rtl="0"/>
            <a:r>
              <a:rPr lang="tr" b="1">
                <a:solidFill>
                  <a:schemeClr val="bg1"/>
                </a:solidFill>
                <a:latin typeface="Arial" panose="020B0604020202020204" pitchFamily="34" charset="0"/>
                <a:ea typeface="Times New Roman" panose="02020603050405020304" pitchFamily="18" charset="0"/>
              </a:rPr>
              <a:t>Başlangıç Toplantısı</a:t>
            </a:r>
            <a:endParaRPr lang="en-US" dirty="0">
              <a:solidFill>
                <a:schemeClr val="bg1"/>
              </a:solidFill>
            </a:endParaRPr>
          </a:p>
        </p:txBody>
      </p:sp>
      <p:sp>
        <p:nvSpPr>
          <p:cNvPr id="2" name="Title 1">
            <a:extLst>
              <a:ext uri="{FF2B5EF4-FFF2-40B4-BE49-F238E27FC236}">
                <a16:creationId xmlns:a16="http://schemas.microsoft.com/office/drawing/2014/main" id="{5F1A71EC-8476-E8E1-D089-A86B25DB5EC5}"/>
              </a:ext>
            </a:extLst>
          </p:cNvPr>
          <p:cNvSpPr txBox="1">
            <a:spLocks/>
          </p:cNvSpPr>
          <p:nvPr/>
        </p:nvSpPr>
        <p:spPr>
          <a:xfrm>
            <a:off x="609600" y="1976284"/>
            <a:ext cx="10972800" cy="857200"/>
          </a:xfrm>
          <a:prstGeom prst="rect">
            <a:avLst/>
          </a:prstGeom>
        </p:spPr>
        <p:txBody>
          <a:bodyPr rtlCol="0"/>
          <a:lstStyle>
            <a:lvl1pPr algn="ctr" defTabSz="457200" rtl="0" eaLnBrk="1" latinLnBrk="0" hangingPunct="1">
              <a:spcBef>
                <a:spcPct val="0"/>
              </a:spcBef>
              <a:buNone/>
              <a:defRPr sz="4400" kern="1200">
                <a:solidFill>
                  <a:schemeClr val="tx1"/>
                </a:solidFill>
                <a:latin typeface="+mj-lt"/>
                <a:ea typeface="+mj-ea"/>
                <a:cs typeface="+mj-cs"/>
              </a:defRPr>
            </a:lvl1pPr>
          </a:lstStyle>
          <a:p>
            <a:pPr rtl="0"/>
            <a:r>
              <a:rPr lang="tr" sz="2800"/>
              <a:t>NAAS Mobil Belediye Merkezleri (Ofisler) için planlanan göstergeler (CAP projesi 2014-2022)</a:t>
            </a:r>
            <a:endParaRPr lang="bg-BG" sz="2800" dirty="0"/>
          </a:p>
        </p:txBody>
      </p:sp>
      <p:sp>
        <p:nvSpPr>
          <p:cNvPr id="4" name="Content Placeholder 2">
            <a:extLst>
              <a:ext uri="{FF2B5EF4-FFF2-40B4-BE49-F238E27FC236}">
                <a16:creationId xmlns:a16="http://schemas.microsoft.com/office/drawing/2014/main" id="{E10F0172-C95D-BAB1-FECA-859F53803C24}"/>
              </a:ext>
            </a:extLst>
          </p:cNvPr>
          <p:cNvSpPr txBox="1">
            <a:spLocks/>
          </p:cNvSpPr>
          <p:nvPr/>
        </p:nvSpPr>
        <p:spPr>
          <a:xfrm>
            <a:off x="609600" y="2930012"/>
            <a:ext cx="10972800" cy="3196151"/>
          </a:xfrm>
          <a:prstGeom prst="rect">
            <a:avLst/>
          </a:prstGeom>
        </p:spPr>
        <p:txBody>
          <a:bodyPr rtlCol="0"/>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just" defTabSz="914400" rtl="0">
              <a:spcBef>
                <a:spcPts val="0"/>
              </a:spcBef>
              <a:spcAft>
                <a:spcPts val="900"/>
              </a:spcAft>
              <a:buFont typeface="Arial" panose="020B0604020202020204" pitchFamily="34" charset="0"/>
              <a:buChar char="•"/>
              <a:defRPr/>
            </a:pPr>
            <a:r>
              <a:rPr lang="tr" sz="2400">
                <a:solidFill>
                  <a:prstClr val="black"/>
                </a:solidFill>
                <a:cs typeface="Times New Roman" panose="02020603050405020304" pitchFamily="18" charset="0"/>
              </a:rPr>
              <a:t>Toplam danışma sayısı: 70.000 (ofis başına ortalama 2.500),</a:t>
            </a:r>
            <a:endParaRPr lang="bg-BG" sz="2400">
              <a:solidFill>
                <a:prstClr val="black"/>
              </a:solidFill>
              <a:cs typeface="Times New Roman" panose="02020603050405020304" pitchFamily="18" charset="0"/>
            </a:endParaRPr>
          </a:p>
          <a:p>
            <a:pPr algn="just" defTabSz="914400" rtl="0">
              <a:spcBef>
                <a:spcPts val="0"/>
              </a:spcBef>
              <a:buFont typeface="Arial" panose="020B0604020202020204" pitchFamily="34" charset="0"/>
              <a:buChar char="•"/>
              <a:defRPr/>
            </a:pPr>
            <a:r>
              <a:rPr lang="tr" sz="2400" b="1">
                <a:solidFill>
                  <a:prstClr val="black"/>
                </a:solidFill>
                <a:cs typeface="Times New Roman" panose="02020603050405020304" pitchFamily="18" charset="0"/>
              </a:rPr>
              <a:t>Köylere düzenlenen ‘mobil’ ziyaret</a:t>
            </a:r>
            <a:r>
              <a:rPr lang="tr" sz="2400">
                <a:solidFill>
                  <a:prstClr val="black"/>
                </a:solidFill>
                <a:cs typeface="Times New Roman" panose="02020603050405020304" pitchFamily="18" charset="0"/>
              </a:rPr>
              <a:t> sayısı: 8.400 (ofis başına ortalama 300);</a:t>
            </a:r>
            <a:endParaRPr lang="bg-BG" sz="2400">
              <a:solidFill>
                <a:prstClr val="black"/>
              </a:solidFill>
              <a:cs typeface="Times New Roman" panose="02020603050405020304" pitchFamily="18" charset="0"/>
            </a:endParaRPr>
          </a:p>
          <a:p>
            <a:pPr algn="just" defTabSz="914400" rtl="0">
              <a:spcBef>
                <a:spcPts val="0"/>
              </a:spcBef>
              <a:buFont typeface="Arial" panose="020B0604020202020204" pitchFamily="34" charset="0"/>
              <a:buChar char="•"/>
              <a:defRPr/>
            </a:pPr>
            <a:r>
              <a:rPr lang="tr" sz="2400" b="1">
                <a:solidFill>
                  <a:prstClr val="black"/>
                </a:solidFill>
                <a:cs typeface="Times New Roman" panose="02020603050405020304" pitchFamily="18" charset="0"/>
              </a:rPr>
              <a:t>Çiftlik ziyareti</a:t>
            </a:r>
            <a:r>
              <a:rPr lang="tr" sz="2400">
                <a:solidFill>
                  <a:prstClr val="black"/>
                </a:solidFill>
                <a:cs typeface="Times New Roman" panose="02020603050405020304" pitchFamily="18" charset="0"/>
              </a:rPr>
              <a:t> sayısı: 16.800 (ofis başına ortalama 600);</a:t>
            </a:r>
            <a:endParaRPr lang="bg-BG" sz="2400">
              <a:solidFill>
                <a:prstClr val="black"/>
              </a:solidFill>
              <a:cs typeface="Times New Roman" panose="02020603050405020304" pitchFamily="18" charset="0"/>
            </a:endParaRPr>
          </a:p>
          <a:p>
            <a:pPr algn="just" defTabSz="914400" rtl="0">
              <a:spcBef>
                <a:spcPts val="0"/>
              </a:spcBef>
              <a:buFont typeface="Arial" panose="020B0604020202020204" pitchFamily="34" charset="0"/>
              <a:buChar char="•"/>
              <a:defRPr/>
            </a:pPr>
            <a:r>
              <a:rPr lang="tr" sz="2400" b="1">
                <a:solidFill>
                  <a:prstClr val="black"/>
                </a:solidFill>
                <a:cs typeface="Times New Roman" panose="02020603050405020304" pitchFamily="18" charset="0"/>
              </a:rPr>
              <a:t>Yüz yüze tavsiye</a:t>
            </a:r>
            <a:r>
              <a:rPr lang="tr" sz="2400">
                <a:solidFill>
                  <a:prstClr val="black"/>
                </a:solidFill>
                <a:cs typeface="Times New Roman" panose="02020603050405020304" pitchFamily="18" charset="0"/>
              </a:rPr>
              <a:t> sağlamak için çiftçilerle ofis dışında yapılan toplantı sayısı: 8.400 (ofis başına ortalama 300);</a:t>
            </a:r>
          </a:p>
          <a:p>
            <a:pPr algn="just" defTabSz="914400" rtl="0">
              <a:spcBef>
                <a:spcPts val="0"/>
              </a:spcBef>
              <a:buFont typeface="Arial" panose="020B0604020202020204" pitchFamily="34" charset="0"/>
              <a:buChar char="•"/>
              <a:defRPr/>
            </a:pPr>
            <a:r>
              <a:rPr lang="tr" sz="2400" b="1">
                <a:solidFill>
                  <a:prstClr val="black"/>
                </a:solidFill>
                <a:cs typeface="Times New Roman" panose="02020603050405020304" pitchFamily="18" charset="0"/>
              </a:rPr>
              <a:t>B</a:t>
            </a:r>
            <a:r>
              <a:rPr lang="en" sz="2400" b="1">
                <a:solidFill>
                  <a:prstClr val="black"/>
                </a:solidFill>
                <a:cs typeface="Times New Roman" panose="02020603050405020304" pitchFamily="18" charset="0"/>
              </a:rPr>
              <a:t>ilgilendirme ve eğitim etkinliği</a:t>
            </a:r>
            <a:r>
              <a:rPr lang="en" sz="2400">
                <a:solidFill>
                  <a:prstClr val="black"/>
                </a:solidFill>
                <a:cs typeface="Times New Roman" panose="02020603050405020304" pitchFamily="18" charset="0"/>
              </a:rPr>
              <a:t> sayısı: 280 (ofis başına ortalama 10);</a:t>
            </a:r>
            <a:endParaRPr lang="bg-BG" sz="2400">
              <a:solidFill>
                <a:prstClr val="black"/>
              </a:solidFill>
              <a:cs typeface="Times New Roman" panose="02020603050405020304" pitchFamily="18" charset="0"/>
            </a:endParaRPr>
          </a:p>
          <a:p>
            <a:pPr algn="just" defTabSz="914400" rtl="0">
              <a:spcBef>
                <a:spcPts val="0"/>
              </a:spcBef>
              <a:buFont typeface="Arial" panose="020B0604020202020204" pitchFamily="34" charset="0"/>
              <a:buChar char="•"/>
              <a:defRPr/>
            </a:pPr>
            <a:r>
              <a:rPr lang="tr" sz="2400" b="1">
                <a:solidFill>
                  <a:prstClr val="black"/>
                </a:solidFill>
                <a:cs typeface="Times New Roman" panose="02020603050405020304" pitchFamily="18" charset="0"/>
              </a:rPr>
              <a:t>B</a:t>
            </a:r>
            <a:r>
              <a:rPr lang="en" sz="2400" b="1">
                <a:solidFill>
                  <a:prstClr val="black"/>
                </a:solidFill>
                <a:cs typeface="Times New Roman" panose="02020603050405020304" pitchFamily="18" charset="0"/>
              </a:rPr>
              <a:t>ilgi materyali</a:t>
            </a:r>
            <a:r>
              <a:rPr lang="en" sz="2400">
                <a:solidFill>
                  <a:prstClr val="black"/>
                </a:solidFill>
                <a:cs typeface="Times New Roman" panose="02020603050405020304" pitchFamily="18" charset="0"/>
              </a:rPr>
              <a:t> sayısı: 400 (140.000’den fazla kopya).</a:t>
            </a:r>
            <a:endParaRPr lang="bg-BG" sz="2400">
              <a:solidFill>
                <a:prstClr val="black"/>
              </a:solidFill>
              <a:cs typeface="Times New Roman" panose="02020603050405020304" pitchFamily="18" charset="0"/>
            </a:endParaRPr>
          </a:p>
          <a:p>
            <a:pPr rtl="0"/>
            <a:endParaRPr lang="bg-BG" dirty="0"/>
          </a:p>
        </p:txBody>
      </p:sp>
    </p:spTree>
    <p:extLst>
      <p:ext uri="{BB962C8B-B14F-4D97-AF65-F5344CB8AC3E}">
        <p14:creationId xmlns:p14="http://schemas.microsoft.com/office/powerpoint/2010/main" val="7552621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Право съединение 44">
            <a:extLst>
              <a:ext uri="{FF2B5EF4-FFF2-40B4-BE49-F238E27FC236}">
                <a16:creationId xmlns:a16="http://schemas.microsoft.com/office/drawing/2014/main" id="{69C599D1-A0E9-F79F-8BA2-47D34B49CF7C}"/>
              </a:ext>
            </a:extLst>
          </p:cNvPr>
          <p:cNvCxnSpPr/>
          <p:nvPr/>
        </p:nvCxnSpPr>
        <p:spPr>
          <a:xfrm>
            <a:off x="7578944" y="3808638"/>
            <a:ext cx="556076" cy="1571"/>
          </a:xfrm>
          <a:prstGeom prst="line">
            <a:avLst/>
          </a:prstGeom>
          <a:ln w="28575">
            <a:solidFill>
              <a:srgbClr val="95A00C"/>
            </a:solidFill>
          </a:ln>
        </p:spPr>
        <p:style>
          <a:lnRef idx="1">
            <a:schemeClr val="accent1"/>
          </a:lnRef>
          <a:fillRef idx="0">
            <a:schemeClr val="accent1"/>
          </a:fillRef>
          <a:effectRef idx="0">
            <a:schemeClr val="accent1"/>
          </a:effectRef>
          <a:fontRef idx="minor">
            <a:schemeClr val="tx1"/>
          </a:fontRef>
        </p:style>
      </p:cxnSp>
      <p:cxnSp>
        <p:nvCxnSpPr>
          <p:cNvPr id="3" name="Право съединение 129">
            <a:extLst>
              <a:ext uri="{FF2B5EF4-FFF2-40B4-BE49-F238E27FC236}">
                <a16:creationId xmlns:a16="http://schemas.microsoft.com/office/drawing/2014/main" id="{2FC3BC20-876A-4075-0BF3-9936AA98BE42}"/>
              </a:ext>
            </a:extLst>
          </p:cNvPr>
          <p:cNvCxnSpPr/>
          <p:nvPr/>
        </p:nvCxnSpPr>
        <p:spPr>
          <a:xfrm>
            <a:off x="7514726" y="6613507"/>
            <a:ext cx="556076" cy="1571"/>
          </a:xfrm>
          <a:prstGeom prst="line">
            <a:avLst/>
          </a:prstGeom>
          <a:ln w="28575">
            <a:solidFill>
              <a:srgbClr val="95A00C"/>
            </a:solidFill>
          </a:ln>
        </p:spPr>
        <p:style>
          <a:lnRef idx="1">
            <a:schemeClr val="accent1"/>
          </a:lnRef>
          <a:fillRef idx="0">
            <a:schemeClr val="accent1"/>
          </a:fillRef>
          <a:effectRef idx="0">
            <a:schemeClr val="accent1"/>
          </a:effectRef>
          <a:fontRef idx="minor">
            <a:schemeClr val="tx1"/>
          </a:fontRef>
        </p:style>
      </p:cxnSp>
      <p:cxnSp>
        <p:nvCxnSpPr>
          <p:cNvPr id="4" name="Право съединение 128">
            <a:extLst>
              <a:ext uri="{FF2B5EF4-FFF2-40B4-BE49-F238E27FC236}">
                <a16:creationId xmlns:a16="http://schemas.microsoft.com/office/drawing/2014/main" id="{89FB8BA3-5A24-9260-9340-8C84D1E61BDD}"/>
              </a:ext>
            </a:extLst>
          </p:cNvPr>
          <p:cNvCxnSpPr/>
          <p:nvPr/>
        </p:nvCxnSpPr>
        <p:spPr>
          <a:xfrm>
            <a:off x="7431188" y="4271421"/>
            <a:ext cx="556076" cy="1571"/>
          </a:xfrm>
          <a:prstGeom prst="line">
            <a:avLst/>
          </a:prstGeom>
          <a:ln w="28575">
            <a:solidFill>
              <a:srgbClr val="95A00C"/>
            </a:solidFill>
          </a:ln>
        </p:spPr>
        <p:style>
          <a:lnRef idx="1">
            <a:schemeClr val="accent1"/>
          </a:lnRef>
          <a:fillRef idx="0">
            <a:schemeClr val="accent1"/>
          </a:fillRef>
          <a:effectRef idx="0">
            <a:schemeClr val="accent1"/>
          </a:effectRef>
          <a:fontRef idx="minor">
            <a:schemeClr val="tx1"/>
          </a:fontRef>
        </p:style>
      </p:cxnSp>
      <p:cxnSp>
        <p:nvCxnSpPr>
          <p:cNvPr id="5" name="Право съединение 125">
            <a:extLst>
              <a:ext uri="{FF2B5EF4-FFF2-40B4-BE49-F238E27FC236}">
                <a16:creationId xmlns:a16="http://schemas.microsoft.com/office/drawing/2014/main" id="{B2FCEF04-3855-1D4F-1102-71F666072E2B}"/>
              </a:ext>
            </a:extLst>
          </p:cNvPr>
          <p:cNvCxnSpPr/>
          <p:nvPr/>
        </p:nvCxnSpPr>
        <p:spPr>
          <a:xfrm>
            <a:off x="7514726" y="3400517"/>
            <a:ext cx="556076" cy="1571"/>
          </a:xfrm>
          <a:prstGeom prst="line">
            <a:avLst/>
          </a:prstGeom>
          <a:ln w="28575">
            <a:solidFill>
              <a:srgbClr val="95A00C"/>
            </a:solidFill>
          </a:ln>
        </p:spPr>
        <p:style>
          <a:lnRef idx="1">
            <a:schemeClr val="accent1"/>
          </a:lnRef>
          <a:fillRef idx="0">
            <a:schemeClr val="accent1"/>
          </a:fillRef>
          <a:effectRef idx="0">
            <a:schemeClr val="accent1"/>
          </a:effectRef>
          <a:fontRef idx="minor">
            <a:schemeClr val="tx1"/>
          </a:fontRef>
        </p:style>
      </p:cxnSp>
      <p:cxnSp>
        <p:nvCxnSpPr>
          <p:cNvPr id="6" name="Право съединение 101">
            <a:extLst>
              <a:ext uri="{FF2B5EF4-FFF2-40B4-BE49-F238E27FC236}">
                <a16:creationId xmlns:a16="http://schemas.microsoft.com/office/drawing/2014/main" id="{113F6577-1B95-9813-8656-C538971E1978}"/>
              </a:ext>
            </a:extLst>
          </p:cNvPr>
          <p:cNvCxnSpPr/>
          <p:nvPr/>
        </p:nvCxnSpPr>
        <p:spPr>
          <a:xfrm>
            <a:off x="3744619" y="4960407"/>
            <a:ext cx="583294" cy="235289"/>
          </a:xfrm>
          <a:prstGeom prst="line">
            <a:avLst/>
          </a:prstGeom>
          <a:ln w="28575">
            <a:solidFill>
              <a:srgbClr val="95A00C"/>
            </a:solidFill>
          </a:ln>
        </p:spPr>
        <p:style>
          <a:lnRef idx="1">
            <a:schemeClr val="accent1"/>
          </a:lnRef>
          <a:fillRef idx="0">
            <a:schemeClr val="accent1"/>
          </a:fillRef>
          <a:effectRef idx="0">
            <a:schemeClr val="accent1"/>
          </a:effectRef>
          <a:fontRef idx="minor">
            <a:schemeClr val="tx1"/>
          </a:fontRef>
        </p:style>
      </p:cxnSp>
      <p:cxnSp>
        <p:nvCxnSpPr>
          <p:cNvPr id="7" name="Право съединение 105">
            <a:extLst>
              <a:ext uri="{FF2B5EF4-FFF2-40B4-BE49-F238E27FC236}">
                <a16:creationId xmlns:a16="http://schemas.microsoft.com/office/drawing/2014/main" id="{6277E51F-1009-692E-09AC-80A72599AFFD}"/>
              </a:ext>
            </a:extLst>
          </p:cNvPr>
          <p:cNvCxnSpPr/>
          <p:nvPr/>
        </p:nvCxnSpPr>
        <p:spPr>
          <a:xfrm>
            <a:off x="7552053" y="5117641"/>
            <a:ext cx="609859" cy="738720"/>
          </a:xfrm>
          <a:prstGeom prst="line">
            <a:avLst/>
          </a:prstGeom>
          <a:ln w="28575">
            <a:solidFill>
              <a:srgbClr val="95A00C"/>
            </a:solidFill>
          </a:ln>
        </p:spPr>
        <p:style>
          <a:lnRef idx="1">
            <a:schemeClr val="accent1"/>
          </a:lnRef>
          <a:fillRef idx="0">
            <a:schemeClr val="accent1"/>
          </a:fillRef>
          <a:effectRef idx="0">
            <a:schemeClr val="accent1"/>
          </a:effectRef>
          <a:fontRef idx="minor">
            <a:schemeClr val="tx1"/>
          </a:fontRef>
        </p:style>
      </p:cxnSp>
      <p:cxnSp>
        <p:nvCxnSpPr>
          <p:cNvPr id="8" name="Право съединение 96">
            <a:extLst>
              <a:ext uri="{FF2B5EF4-FFF2-40B4-BE49-F238E27FC236}">
                <a16:creationId xmlns:a16="http://schemas.microsoft.com/office/drawing/2014/main" id="{431805B6-D978-3C27-1D9E-3A0A7F8770D6}"/>
              </a:ext>
            </a:extLst>
          </p:cNvPr>
          <p:cNvCxnSpPr/>
          <p:nvPr/>
        </p:nvCxnSpPr>
        <p:spPr>
          <a:xfrm flipV="1">
            <a:off x="3660007" y="3813471"/>
            <a:ext cx="584035" cy="202551"/>
          </a:xfrm>
          <a:prstGeom prst="line">
            <a:avLst/>
          </a:prstGeom>
          <a:ln w="28575">
            <a:solidFill>
              <a:srgbClr val="95A00C"/>
            </a:solidFill>
          </a:ln>
        </p:spPr>
        <p:style>
          <a:lnRef idx="1">
            <a:schemeClr val="accent1"/>
          </a:lnRef>
          <a:fillRef idx="0">
            <a:schemeClr val="accent1"/>
          </a:fillRef>
          <a:effectRef idx="0">
            <a:schemeClr val="accent1"/>
          </a:effectRef>
          <a:fontRef idx="minor">
            <a:schemeClr val="tx1"/>
          </a:fontRef>
        </p:style>
      </p:cxnSp>
      <p:cxnSp>
        <p:nvCxnSpPr>
          <p:cNvPr id="9" name="Право съединение 98">
            <a:extLst>
              <a:ext uri="{FF2B5EF4-FFF2-40B4-BE49-F238E27FC236}">
                <a16:creationId xmlns:a16="http://schemas.microsoft.com/office/drawing/2014/main" id="{DC0FFC36-DEF6-4CD1-C817-77E1D29080B5}"/>
              </a:ext>
            </a:extLst>
          </p:cNvPr>
          <p:cNvCxnSpPr/>
          <p:nvPr/>
        </p:nvCxnSpPr>
        <p:spPr>
          <a:xfrm flipV="1">
            <a:off x="3649138" y="4271340"/>
            <a:ext cx="560593" cy="220787"/>
          </a:xfrm>
          <a:prstGeom prst="line">
            <a:avLst/>
          </a:prstGeom>
          <a:ln w="28575">
            <a:solidFill>
              <a:srgbClr val="95A00C"/>
            </a:solidFill>
          </a:ln>
        </p:spPr>
        <p:style>
          <a:lnRef idx="1">
            <a:schemeClr val="accent1"/>
          </a:lnRef>
          <a:fillRef idx="0">
            <a:schemeClr val="accent1"/>
          </a:fillRef>
          <a:effectRef idx="0">
            <a:schemeClr val="accent1"/>
          </a:effectRef>
          <a:fontRef idx="minor">
            <a:schemeClr val="tx1"/>
          </a:fontRef>
        </p:style>
      </p:cxnSp>
      <p:cxnSp>
        <p:nvCxnSpPr>
          <p:cNvPr id="10" name="Право съединение 95">
            <a:extLst>
              <a:ext uri="{FF2B5EF4-FFF2-40B4-BE49-F238E27FC236}">
                <a16:creationId xmlns:a16="http://schemas.microsoft.com/office/drawing/2014/main" id="{AC273778-6CEA-561C-C894-D63963170057}"/>
              </a:ext>
            </a:extLst>
          </p:cNvPr>
          <p:cNvCxnSpPr>
            <a:stCxn id="23" idx="3"/>
            <a:endCxn id="29" idx="1"/>
          </p:cNvCxnSpPr>
          <p:nvPr/>
        </p:nvCxnSpPr>
        <p:spPr>
          <a:xfrm flipV="1">
            <a:off x="3772905" y="3351042"/>
            <a:ext cx="351624" cy="143059"/>
          </a:xfrm>
          <a:prstGeom prst="line">
            <a:avLst/>
          </a:prstGeom>
          <a:ln w="28575">
            <a:solidFill>
              <a:srgbClr val="95A00C"/>
            </a:solidFill>
          </a:ln>
        </p:spPr>
        <p:style>
          <a:lnRef idx="1">
            <a:schemeClr val="accent1"/>
          </a:lnRef>
          <a:fillRef idx="0">
            <a:schemeClr val="accent1"/>
          </a:fillRef>
          <a:effectRef idx="0">
            <a:schemeClr val="accent1"/>
          </a:effectRef>
          <a:fontRef idx="minor">
            <a:schemeClr val="tx1"/>
          </a:fontRef>
        </p:style>
      </p:cxnSp>
      <p:sp>
        <p:nvSpPr>
          <p:cNvPr id="11" name="Закръглен правоъгълник 19">
            <a:extLst>
              <a:ext uri="{FF2B5EF4-FFF2-40B4-BE49-F238E27FC236}">
                <a16:creationId xmlns:a16="http://schemas.microsoft.com/office/drawing/2014/main" id="{5D7BE398-9A21-7561-E0E2-1D4BE1238202}"/>
              </a:ext>
            </a:extLst>
          </p:cNvPr>
          <p:cNvSpPr/>
          <p:nvPr/>
        </p:nvSpPr>
        <p:spPr>
          <a:xfrm>
            <a:off x="276941" y="1158534"/>
            <a:ext cx="3507050" cy="703681"/>
          </a:xfrm>
          <a:prstGeom prst="roundRect">
            <a:avLst/>
          </a:prstGeom>
          <a:solidFill>
            <a:schemeClr val="accent4">
              <a:lumMod val="60000"/>
              <a:lumOff val="4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Reg.1268/1999 SAPARD &amp; Reg.1257/1999 EAFRD</a:t>
            </a:r>
            <a:endParaRPr kumimoji="0" lang="bg-BG"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2" name="Закръглен правоъгълник 26">
            <a:extLst>
              <a:ext uri="{FF2B5EF4-FFF2-40B4-BE49-F238E27FC236}">
                <a16:creationId xmlns:a16="http://schemas.microsoft.com/office/drawing/2014/main" id="{5B0BAF67-7D83-CFE9-DBCA-42708DA3D43E}"/>
              </a:ext>
            </a:extLst>
          </p:cNvPr>
          <p:cNvSpPr/>
          <p:nvPr/>
        </p:nvSpPr>
        <p:spPr>
          <a:xfrm>
            <a:off x="4124526" y="1178318"/>
            <a:ext cx="3485054" cy="558722"/>
          </a:xfrm>
          <a:prstGeom prst="roundRect">
            <a:avLst/>
          </a:prstGeom>
          <a:solidFill>
            <a:schemeClr val="accent4">
              <a:lumMod val="60000"/>
              <a:lumOff val="4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Reg.1698/2005 EAFRD</a:t>
            </a:r>
            <a:endParaRPr kumimoji="0" lang="bg-BG"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bg-BG"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3" name="Закръглен правоъгълник 27">
            <a:extLst>
              <a:ext uri="{FF2B5EF4-FFF2-40B4-BE49-F238E27FC236}">
                <a16:creationId xmlns:a16="http://schemas.microsoft.com/office/drawing/2014/main" id="{5356B094-526B-B3E1-1E60-868B99D1911A}"/>
              </a:ext>
            </a:extLst>
          </p:cNvPr>
          <p:cNvSpPr/>
          <p:nvPr/>
        </p:nvSpPr>
        <p:spPr>
          <a:xfrm>
            <a:off x="7975307" y="1160615"/>
            <a:ext cx="3578826" cy="558722"/>
          </a:xfrm>
          <a:prstGeom prst="roundRect">
            <a:avLst/>
          </a:prstGeom>
          <a:solidFill>
            <a:schemeClr val="accent4">
              <a:lumMod val="60000"/>
              <a:lumOff val="4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Reg.1305/2013  EAFRD</a:t>
            </a:r>
            <a:endParaRPr kumimoji="0" lang="bg-BG"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4" name="Стрелка надясно 1">
            <a:extLst>
              <a:ext uri="{FF2B5EF4-FFF2-40B4-BE49-F238E27FC236}">
                <a16:creationId xmlns:a16="http://schemas.microsoft.com/office/drawing/2014/main" id="{07125925-283B-2C35-2F4A-CAD6CA64F172}"/>
              </a:ext>
            </a:extLst>
          </p:cNvPr>
          <p:cNvSpPr/>
          <p:nvPr/>
        </p:nvSpPr>
        <p:spPr>
          <a:xfrm>
            <a:off x="0" y="82011"/>
            <a:ext cx="12177250" cy="1017639"/>
          </a:xfrm>
          <a:prstGeom prst="rightArrow">
            <a:avLst/>
          </a:prstGeom>
          <a:solidFill>
            <a:schemeClr val="accent1">
              <a:lumMod val="20000"/>
              <a:lumOff val="8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tr" sz="2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lang="tr" sz="14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1999</a:t>
            </a:r>
            <a:r>
              <a:rPr lang="tr" sz="2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lang="tr" sz="2000" b="1"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2000</a:t>
            </a:r>
            <a:r>
              <a:rPr lang="tr" sz="2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lang="tr" sz="3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    .    .    .    .  </a:t>
            </a:r>
            <a:r>
              <a:rPr lang="tr" sz="2000" b="1"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2006     2007    </a:t>
            </a:r>
            <a:r>
              <a:rPr lang="tr" sz="3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    .    .    .    .   </a:t>
            </a:r>
            <a:r>
              <a:rPr lang="tr" sz="2000" b="1"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2013    2014    </a:t>
            </a:r>
            <a:r>
              <a:rPr lang="tr" sz="3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    .    .    .    .  </a:t>
            </a:r>
            <a:r>
              <a:rPr lang="tr" sz="2000" b="1"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2020 </a:t>
            </a:r>
            <a:r>
              <a:rPr lang="tr" sz="14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2021</a:t>
            </a:r>
            <a:endParaRPr kumimoji="0" lang="bg-BG"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Закръглен правоъгълник 69">
            <a:extLst>
              <a:ext uri="{FF2B5EF4-FFF2-40B4-BE49-F238E27FC236}">
                <a16:creationId xmlns:a16="http://schemas.microsoft.com/office/drawing/2014/main" id="{E31D8928-FAD9-D8D2-F1C6-3A70D89E1BED}"/>
              </a:ext>
            </a:extLst>
          </p:cNvPr>
          <p:cNvSpPr/>
          <p:nvPr/>
        </p:nvSpPr>
        <p:spPr>
          <a:xfrm>
            <a:off x="276941" y="2044860"/>
            <a:ext cx="3507050" cy="494368"/>
          </a:xfrm>
          <a:prstGeom prst="roundRect">
            <a:avLst/>
          </a:prstGeom>
          <a:solidFill>
            <a:schemeClr val="accent4">
              <a:lumMod val="20000"/>
              <a:lumOff val="80000"/>
            </a:schemeClr>
          </a:solidFill>
          <a:ln>
            <a:solidFill>
              <a:srgbClr val="DEA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1"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SAPARD 2000 – 2006</a:t>
            </a:r>
          </a:p>
        </p:txBody>
      </p:sp>
      <p:sp>
        <p:nvSpPr>
          <p:cNvPr id="16" name="Закръглен правоъгълник 70">
            <a:extLst>
              <a:ext uri="{FF2B5EF4-FFF2-40B4-BE49-F238E27FC236}">
                <a16:creationId xmlns:a16="http://schemas.microsoft.com/office/drawing/2014/main" id="{02E7D7BA-C109-95E7-8381-5E67E95364C8}"/>
              </a:ext>
            </a:extLst>
          </p:cNvPr>
          <p:cNvSpPr/>
          <p:nvPr/>
        </p:nvSpPr>
        <p:spPr>
          <a:xfrm>
            <a:off x="4124526" y="2044860"/>
            <a:ext cx="3485054" cy="494368"/>
          </a:xfrm>
          <a:prstGeom prst="roundRect">
            <a:avLst/>
          </a:prstGeom>
          <a:solidFill>
            <a:schemeClr val="accent4">
              <a:lumMod val="20000"/>
              <a:lumOff val="80000"/>
            </a:schemeClr>
          </a:solidFill>
          <a:ln>
            <a:solidFill>
              <a:srgbClr val="DEA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1"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KKP 2007 – 2013</a:t>
            </a:r>
          </a:p>
        </p:txBody>
      </p:sp>
      <p:sp>
        <p:nvSpPr>
          <p:cNvPr id="17" name="Закръглен правоъгълник 71">
            <a:extLst>
              <a:ext uri="{FF2B5EF4-FFF2-40B4-BE49-F238E27FC236}">
                <a16:creationId xmlns:a16="http://schemas.microsoft.com/office/drawing/2014/main" id="{24676934-211C-36F8-55C7-2E095441F9C7}"/>
              </a:ext>
            </a:extLst>
          </p:cNvPr>
          <p:cNvSpPr/>
          <p:nvPr/>
        </p:nvSpPr>
        <p:spPr>
          <a:xfrm>
            <a:off x="7964219" y="2045363"/>
            <a:ext cx="3578826" cy="494368"/>
          </a:xfrm>
          <a:prstGeom prst="roundRect">
            <a:avLst/>
          </a:prstGeom>
          <a:solidFill>
            <a:schemeClr val="accent4">
              <a:lumMod val="20000"/>
              <a:lumOff val="80000"/>
            </a:schemeClr>
          </a:solidFill>
          <a:ln>
            <a:solidFill>
              <a:srgbClr val="DEA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1"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KKP 2014 – 2020</a:t>
            </a:r>
          </a:p>
        </p:txBody>
      </p:sp>
      <p:sp>
        <p:nvSpPr>
          <p:cNvPr id="18" name="Закръглен правоъгълник 75">
            <a:extLst>
              <a:ext uri="{FF2B5EF4-FFF2-40B4-BE49-F238E27FC236}">
                <a16:creationId xmlns:a16="http://schemas.microsoft.com/office/drawing/2014/main" id="{4DD58A6C-2EC4-7221-4A83-8F910B5B77EE}"/>
              </a:ext>
            </a:extLst>
          </p:cNvPr>
          <p:cNvSpPr/>
          <p:nvPr/>
        </p:nvSpPr>
        <p:spPr>
          <a:xfrm>
            <a:off x="4143101" y="6369014"/>
            <a:ext cx="3473966" cy="504858"/>
          </a:xfrm>
          <a:prstGeom prst="roundRect">
            <a:avLst/>
          </a:prstGeom>
          <a:solidFill>
            <a:srgbClr val="D2E111"/>
          </a:solidFill>
          <a:ln>
            <a:solidFill>
              <a:srgbClr val="E1EF29"/>
            </a:solidFill>
          </a:ln>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1"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Natura 2000 önlemi (213)</a:t>
            </a:r>
          </a:p>
        </p:txBody>
      </p:sp>
      <p:sp>
        <p:nvSpPr>
          <p:cNvPr id="19" name="Закръглен правоъгълник 77">
            <a:extLst>
              <a:ext uri="{FF2B5EF4-FFF2-40B4-BE49-F238E27FC236}">
                <a16:creationId xmlns:a16="http://schemas.microsoft.com/office/drawing/2014/main" id="{D46B2CC8-B8E2-498E-D4E6-31596644ABE5}"/>
              </a:ext>
            </a:extLst>
          </p:cNvPr>
          <p:cNvSpPr/>
          <p:nvPr/>
        </p:nvSpPr>
        <p:spPr>
          <a:xfrm>
            <a:off x="8015550" y="6369014"/>
            <a:ext cx="3578826" cy="488986"/>
          </a:xfrm>
          <a:prstGeom prst="roundRect">
            <a:avLst/>
          </a:prstGeom>
          <a:solidFill>
            <a:srgbClr val="D2E111"/>
          </a:solidFill>
          <a:ln>
            <a:solidFill>
              <a:srgbClr val="E1EF29"/>
            </a:solidFill>
          </a:ln>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1"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Natura 2000 önlemi (12)</a:t>
            </a:r>
          </a:p>
        </p:txBody>
      </p:sp>
      <p:sp>
        <p:nvSpPr>
          <p:cNvPr id="20" name="Закръглен правоъгълник 78">
            <a:extLst>
              <a:ext uri="{FF2B5EF4-FFF2-40B4-BE49-F238E27FC236}">
                <a16:creationId xmlns:a16="http://schemas.microsoft.com/office/drawing/2014/main" id="{4BA4D387-8C33-91AB-569F-B0AA08B59E8A}"/>
              </a:ext>
            </a:extLst>
          </p:cNvPr>
          <p:cNvSpPr/>
          <p:nvPr/>
        </p:nvSpPr>
        <p:spPr>
          <a:xfrm>
            <a:off x="8015550" y="5799685"/>
            <a:ext cx="3578826" cy="439512"/>
          </a:xfrm>
          <a:prstGeom prst="roundRect">
            <a:avLst/>
          </a:prstGeom>
          <a:solidFill>
            <a:srgbClr val="ECF57B"/>
          </a:solidFill>
          <a:ln>
            <a:solidFill>
              <a:srgbClr val="E1EF29"/>
            </a:solidFill>
          </a:ln>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1"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Organik Tarım önlemi (11)</a:t>
            </a:r>
          </a:p>
        </p:txBody>
      </p:sp>
      <p:grpSp>
        <p:nvGrpSpPr>
          <p:cNvPr id="21" name="Групиране 109">
            <a:extLst>
              <a:ext uri="{FF2B5EF4-FFF2-40B4-BE49-F238E27FC236}">
                <a16:creationId xmlns:a16="http://schemas.microsoft.com/office/drawing/2014/main" id="{496AEE41-757D-FEB6-9D19-6D414FB68845}"/>
              </a:ext>
            </a:extLst>
          </p:cNvPr>
          <p:cNvGrpSpPr/>
          <p:nvPr/>
        </p:nvGrpSpPr>
        <p:grpSpPr>
          <a:xfrm>
            <a:off x="265857" y="2721873"/>
            <a:ext cx="3518134" cy="2667914"/>
            <a:chOff x="518067" y="2519010"/>
            <a:chExt cx="3518134" cy="2761711"/>
          </a:xfrm>
        </p:grpSpPr>
        <p:sp>
          <p:nvSpPr>
            <p:cNvPr id="22" name="Закръглен правоъгълник 72">
              <a:extLst>
                <a:ext uri="{FF2B5EF4-FFF2-40B4-BE49-F238E27FC236}">
                  <a16:creationId xmlns:a16="http://schemas.microsoft.com/office/drawing/2014/main" id="{1E58DB80-2E13-F3B8-0D50-DED7760CB616}"/>
                </a:ext>
              </a:extLst>
            </p:cNvPr>
            <p:cNvSpPr/>
            <p:nvPr/>
          </p:nvSpPr>
          <p:spPr>
            <a:xfrm>
              <a:off x="529151" y="2519010"/>
              <a:ext cx="3507050" cy="2761711"/>
            </a:xfrm>
            <a:prstGeom prst="roundRect">
              <a:avLst/>
            </a:prstGeom>
            <a:solidFill>
              <a:srgbClr val="F7FAC2"/>
            </a:solidFill>
            <a:ln>
              <a:solidFill>
                <a:srgbClr val="E1EF29"/>
              </a:solidFill>
            </a:ln>
          </p:spPr>
          <p:style>
            <a:lnRef idx="2">
              <a:schemeClr val="accent1">
                <a:shade val="50000"/>
              </a:schemeClr>
            </a:lnRef>
            <a:fillRef idx="1">
              <a:schemeClr val="accent1"/>
            </a:fillRef>
            <a:effectRef idx="0">
              <a:schemeClr val="accent1"/>
            </a:effectRef>
            <a:fontRef idx="minor">
              <a:schemeClr val="lt1"/>
            </a:fontRef>
          </p:style>
          <p:txBody>
            <a:bodyPr lIns="0" t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1"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АЕ önlemi (pilot)</a:t>
              </a:r>
            </a:p>
          </p:txBody>
        </p:sp>
        <p:sp>
          <p:nvSpPr>
            <p:cNvPr id="23" name="Закръглен правоъгълник 79">
              <a:extLst>
                <a:ext uri="{FF2B5EF4-FFF2-40B4-BE49-F238E27FC236}">
                  <a16:creationId xmlns:a16="http://schemas.microsoft.com/office/drawing/2014/main" id="{EDD2211C-DF7E-533E-9505-A11EBA17173B}"/>
                </a:ext>
              </a:extLst>
            </p:cNvPr>
            <p:cNvSpPr/>
            <p:nvPr/>
          </p:nvSpPr>
          <p:spPr>
            <a:xfrm>
              <a:off x="518067" y="3111910"/>
              <a:ext cx="3507048" cy="412955"/>
            </a:xfrm>
            <a:prstGeom prst="roundRect">
              <a:avLst/>
            </a:prstGeom>
            <a:solidFill>
              <a:srgbClr val="ECF57B"/>
            </a:solidFill>
            <a:ln>
              <a:solidFill>
                <a:srgbClr val="E1EF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Nadir cinsler</a:t>
              </a:r>
              <a:endParaRPr kumimoji="0" lang="bg-BG"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4" name="Закръглен правоъгълник 80">
              <a:extLst>
                <a:ext uri="{FF2B5EF4-FFF2-40B4-BE49-F238E27FC236}">
                  <a16:creationId xmlns:a16="http://schemas.microsoft.com/office/drawing/2014/main" id="{E734CAB5-B4BF-A060-2378-75651DCB3AF0}"/>
                </a:ext>
              </a:extLst>
            </p:cNvPr>
            <p:cNvSpPr/>
            <p:nvPr/>
          </p:nvSpPr>
          <p:spPr>
            <a:xfrm>
              <a:off x="529153" y="3596653"/>
              <a:ext cx="3507048" cy="412955"/>
            </a:xfrm>
            <a:prstGeom prst="roundRect">
              <a:avLst/>
            </a:prstGeom>
            <a:solidFill>
              <a:srgbClr val="D2E111"/>
            </a:solidFill>
            <a:ln>
              <a:solidFill>
                <a:srgbClr val="E1EF2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Yarı doğal yaşam alanları</a:t>
              </a:r>
              <a:endParaRPr kumimoji="0" lang="bg-BG"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5" name="Закръглен правоъгълник 81">
              <a:extLst>
                <a:ext uri="{FF2B5EF4-FFF2-40B4-BE49-F238E27FC236}">
                  <a16:creationId xmlns:a16="http://schemas.microsoft.com/office/drawing/2014/main" id="{A0292C79-A1A9-A852-92EC-AE60EB24E444}"/>
                </a:ext>
              </a:extLst>
            </p:cNvPr>
            <p:cNvSpPr/>
            <p:nvPr/>
          </p:nvSpPr>
          <p:spPr>
            <a:xfrm>
              <a:off x="529152" y="4099241"/>
              <a:ext cx="3507048" cy="412955"/>
            </a:xfrm>
            <a:prstGeom prst="roundRect">
              <a:avLst/>
            </a:prstGeom>
            <a:solidFill>
              <a:srgbClr val="ECF57B"/>
            </a:solidFill>
            <a:ln>
              <a:solidFill>
                <a:srgbClr val="E1EF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Erozyon önleyici uygulamalar</a:t>
              </a:r>
              <a:endParaRPr kumimoji="0" lang="bg-BG"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6" name="Закръглен правоъгълник 82">
              <a:extLst>
                <a:ext uri="{FF2B5EF4-FFF2-40B4-BE49-F238E27FC236}">
                  <a16:creationId xmlns:a16="http://schemas.microsoft.com/office/drawing/2014/main" id="{19DCA19B-AB29-4097-9835-7DEAF874D3F3}"/>
                </a:ext>
              </a:extLst>
            </p:cNvPr>
            <p:cNvSpPr/>
            <p:nvPr/>
          </p:nvSpPr>
          <p:spPr>
            <a:xfrm>
              <a:off x="529152" y="4601829"/>
              <a:ext cx="3507048" cy="412955"/>
            </a:xfrm>
            <a:prstGeom prst="roundRect">
              <a:avLst/>
            </a:prstGeom>
            <a:solidFill>
              <a:srgbClr val="ECF57B"/>
            </a:solidFill>
            <a:ln>
              <a:solidFill>
                <a:srgbClr val="E1EF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Organik tarım</a:t>
              </a:r>
              <a:endParaRPr kumimoji="0" lang="bg-BG"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grpSp>
        <p:nvGrpSpPr>
          <p:cNvPr id="27" name="Групиране 110">
            <a:extLst>
              <a:ext uri="{FF2B5EF4-FFF2-40B4-BE49-F238E27FC236}">
                <a16:creationId xmlns:a16="http://schemas.microsoft.com/office/drawing/2014/main" id="{E7B053BE-31B2-53CA-A1B7-FA66261D1587}"/>
              </a:ext>
            </a:extLst>
          </p:cNvPr>
          <p:cNvGrpSpPr/>
          <p:nvPr/>
        </p:nvGrpSpPr>
        <p:grpSpPr>
          <a:xfrm>
            <a:off x="4124529" y="2721874"/>
            <a:ext cx="3503626" cy="2875812"/>
            <a:chOff x="4124528" y="2519220"/>
            <a:chExt cx="3503626" cy="3107260"/>
          </a:xfrm>
        </p:grpSpPr>
        <p:sp>
          <p:nvSpPr>
            <p:cNvPr id="28" name="Закръглен правоъгълник 73">
              <a:extLst>
                <a:ext uri="{FF2B5EF4-FFF2-40B4-BE49-F238E27FC236}">
                  <a16:creationId xmlns:a16="http://schemas.microsoft.com/office/drawing/2014/main" id="{24B635A5-7652-9C80-9E63-8D4FF6528197}"/>
                </a:ext>
              </a:extLst>
            </p:cNvPr>
            <p:cNvSpPr/>
            <p:nvPr/>
          </p:nvSpPr>
          <p:spPr>
            <a:xfrm>
              <a:off x="4143100" y="2519220"/>
              <a:ext cx="3485053" cy="3107260"/>
            </a:xfrm>
            <a:prstGeom prst="roundRect">
              <a:avLst/>
            </a:prstGeom>
            <a:solidFill>
              <a:srgbClr val="F7FAC2"/>
            </a:solidFill>
            <a:ln>
              <a:solidFill>
                <a:srgbClr val="E1EF29"/>
              </a:solidFill>
            </a:ln>
          </p:spPr>
          <p:style>
            <a:lnRef idx="2">
              <a:schemeClr val="accent1">
                <a:shade val="50000"/>
              </a:schemeClr>
            </a:lnRef>
            <a:fillRef idx="1">
              <a:schemeClr val="accent1"/>
            </a:fillRef>
            <a:effectRef idx="0">
              <a:schemeClr val="accent1"/>
            </a:effectRef>
            <a:fontRef idx="minor">
              <a:schemeClr val="lt1"/>
            </a:fontRef>
          </p:style>
          <p:txBody>
            <a:bodyPr lIns="0" t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1"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АЕ önlemi (214)</a:t>
              </a:r>
            </a:p>
          </p:txBody>
        </p:sp>
        <p:sp>
          <p:nvSpPr>
            <p:cNvPr id="29" name="Закръглен правоъгълник 83">
              <a:extLst>
                <a:ext uri="{FF2B5EF4-FFF2-40B4-BE49-F238E27FC236}">
                  <a16:creationId xmlns:a16="http://schemas.microsoft.com/office/drawing/2014/main" id="{174E0B1A-FB2D-63C9-1D77-4D767DB13F90}"/>
                </a:ext>
              </a:extLst>
            </p:cNvPr>
            <p:cNvSpPr/>
            <p:nvPr/>
          </p:nvSpPr>
          <p:spPr>
            <a:xfrm>
              <a:off x="4124528" y="2992546"/>
              <a:ext cx="3503626" cy="412955"/>
            </a:xfrm>
            <a:prstGeom prst="roundRect">
              <a:avLst/>
            </a:prstGeom>
            <a:solidFill>
              <a:srgbClr val="ECF57B"/>
            </a:solidFill>
            <a:ln>
              <a:solidFill>
                <a:srgbClr val="E1EF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Geleneksel Hayvancılık </a:t>
              </a:r>
            </a:p>
          </p:txBody>
        </p:sp>
        <p:sp>
          <p:nvSpPr>
            <p:cNvPr id="30" name="Закръглен правоъгълник 85">
              <a:extLst>
                <a:ext uri="{FF2B5EF4-FFF2-40B4-BE49-F238E27FC236}">
                  <a16:creationId xmlns:a16="http://schemas.microsoft.com/office/drawing/2014/main" id="{8827977C-0B36-FE36-8356-91832DAAC266}"/>
                </a:ext>
              </a:extLst>
            </p:cNvPr>
            <p:cNvSpPr/>
            <p:nvPr/>
          </p:nvSpPr>
          <p:spPr>
            <a:xfrm>
              <a:off x="4143100" y="3483558"/>
              <a:ext cx="3473970" cy="412955"/>
            </a:xfrm>
            <a:prstGeom prst="roundRect">
              <a:avLst/>
            </a:prstGeom>
            <a:solidFill>
              <a:srgbClr val="D2E111"/>
            </a:solidFill>
            <a:ln>
              <a:solidFill>
                <a:srgbClr val="E1EF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Yüksek doğa değeri tarım arazisi</a:t>
              </a:r>
              <a:endParaRPr kumimoji="0" lang="bg-BG"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1" name="Закръглен правоъгълник 86">
              <a:extLst>
                <a:ext uri="{FF2B5EF4-FFF2-40B4-BE49-F238E27FC236}">
                  <a16:creationId xmlns:a16="http://schemas.microsoft.com/office/drawing/2014/main" id="{266457ED-7083-9961-46FA-BD98EE71ABD8}"/>
                </a:ext>
              </a:extLst>
            </p:cNvPr>
            <p:cNvSpPr/>
            <p:nvPr/>
          </p:nvSpPr>
          <p:spPr>
            <a:xfrm>
              <a:off x="4170915" y="3969290"/>
              <a:ext cx="3446153" cy="412955"/>
            </a:xfrm>
            <a:prstGeom prst="roundRect">
              <a:avLst/>
            </a:prstGeom>
            <a:solidFill>
              <a:srgbClr val="ECF57B"/>
            </a:solidFill>
            <a:ln>
              <a:solidFill>
                <a:srgbClr val="E1EF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Toprak ve su koruması</a:t>
              </a:r>
              <a:endParaRPr kumimoji="0" lang="bg-BG"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2" name="Закръглен правоъгълник 87">
              <a:extLst>
                <a:ext uri="{FF2B5EF4-FFF2-40B4-BE49-F238E27FC236}">
                  <a16:creationId xmlns:a16="http://schemas.microsoft.com/office/drawing/2014/main" id="{29C3644B-16FC-0DC9-B326-BC6D956A8FD5}"/>
                </a:ext>
              </a:extLst>
            </p:cNvPr>
            <p:cNvSpPr/>
            <p:nvPr/>
          </p:nvSpPr>
          <p:spPr>
            <a:xfrm>
              <a:off x="4170914" y="4458949"/>
              <a:ext cx="3446153" cy="412955"/>
            </a:xfrm>
            <a:prstGeom prst="roundRect">
              <a:avLst/>
            </a:prstGeom>
            <a:solidFill>
              <a:srgbClr val="ECF57B"/>
            </a:solidFill>
            <a:ln>
              <a:solidFill>
                <a:srgbClr val="E1EF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Geleneksel meyve bahçeleri</a:t>
              </a:r>
              <a:endParaRPr kumimoji="0" lang="bg-BG"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3" name="Закръглен правоъгълник 88">
              <a:extLst>
                <a:ext uri="{FF2B5EF4-FFF2-40B4-BE49-F238E27FC236}">
                  <a16:creationId xmlns:a16="http://schemas.microsoft.com/office/drawing/2014/main" id="{80F64053-7C2C-47DC-9EFA-6AC684F047A7}"/>
                </a:ext>
              </a:extLst>
            </p:cNvPr>
            <p:cNvSpPr/>
            <p:nvPr/>
          </p:nvSpPr>
          <p:spPr>
            <a:xfrm>
              <a:off x="4170915" y="4942904"/>
              <a:ext cx="3446151" cy="412955"/>
            </a:xfrm>
            <a:prstGeom prst="roundRect">
              <a:avLst/>
            </a:prstGeom>
            <a:solidFill>
              <a:srgbClr val="ECF57B"/>
            </a:solidFill>
            <a:ln>
              <a:solidFill>
                <a:srgbClr val="E1EF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Organik tarım</a:t>
              </a:r>
              <a:endParaRPr kumimoji="0" lang="bg-BG"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grpSp>
        <p:nvGrpSpPr>
          <p:cNvPr id="34" name="Групиране 111">
            <a:extLst>
              <a:ext uri="{FF2B5EF4-FFF2-40B4-BE49-F238E27FC236}">
                <a16:creationId xmlns:a16="http://schemas.microsoft.com/office/drawing/2014/main" id="{58ED3863-6BF4-EA7B-855C-A848C41AD2E5}"/>
              </a:ext>
            </a:extLst>
          </p:cNvPr>
          <p:cNvGrpSpPr/>
          <p:nvPr/>
        </p:nvGrpSpPr>
        <p:grpSpPr>
          <a:xfrm>
            <a:off x="7964220" y="2721873"/>
            <a:ext cx="3589912" cy="2875812"/>
            <a:chOff x="7716477" y="2519221"/>
            <a:chExt cx="3589912" cy="3143509"/>
          </a:xfrm>
        </p:grpSpPr>
        <p:sp>
          <p:nvSpPr>
            <p:cNvPr id="35" name="Закръглен правоъгълник 74">
              <a:extLst>
                <a:ext uri="{FF2B5EF4-FFF2-40B4-BE49-F238E27FC236}">
                  <a16:creationId xmlns:a16="http://schemas.microsoft.com/office/drawing/2014/main" id="{14F25DD9-A06C-2573-0D26-78C9E985ACD6}"/>
                </a:ext>
              </a:extLst>
            </p:cNvPr>
            <p:cNvSpPr/>
            <p:nvPr/>
          </p:nvSpPr>
          <p:spPr>
            <a:xfrm>
              <a:off x="7716479" y="2519221"/>
              <a:ext cx="3578826" cy="3143509"/>
            </a:xfrm>
            <a:prstGeom prst="roundRect">
              <a:avLst/>
            </a:prstGeom>
            <a:solidFill>
              <a:srgbClr val="F7FAC2"/>
            </a:solidFill>
            <a:ln>
              <a:solidFill>
                <a:srgbClr val="E1EF29"/>
              </a:solidFill>
            </a:ln>
          </p:spPr>
          <p:style>
            <a:lnRef idx="2">
              <a:schemeClr val="accent1">
                <a:shade val="50000"/>
              </a:schemeClr>
            </a:lnRef>
            <a:fillRef idx="1">
              <a:schemeClr val="accent1"/>
            </a:fillRef>
            <a:effectRef idx="0">
              <a:schemeClr val="accent1"/>
            </a:effectRef>
            <a:fontRef idx="minor">
              <a:schemeClr val="lt1"/>
            </a:fontRef>
          </p:style>
          <p:txBody>
            <a:bodyPr lIns="0" tIns="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1"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АЕC önlemi (10)</a:t>
              </a:r>
            </a:p>
          </p:txBody>
        </p:sp>
        <p:sp>
          <p:nvSpPr>
            <p:cNvPr id="36" name="Закръглен правоъгълник 89">
              <a:extLst>
                <a:ext uri="{FF2B5EF4-FFF2-40B4-BE49-F238E27FC236}">
                  <a16:creationId xmlns:a16="http://schemas.microsoft.com/office/drawing/2014/main" id="{AB50E65C-EBFC-A2EF-B035-F7E9F83886DD}"/>
                </a:ext>
              </a:extLst>
            </p:cNvPr>
            <p:cNvSpPr/>
            <p:nvPr/>
          </p:nvSpPr>
          <p:spPr>
            <a:xfrm>
              <a:off x="7727564" y="2992546"/>
              <a:ext cx="3578825" cy="412955"/>
            </a:xfrm>
            <a:prstGeom prst="roundRect">
              <a:avLst/>
            </a:prstGeom>
            <a:solidFill>
              <a:srgbClr val="ECF57B"/>
            </a:solidFill>
            <a:ln>
              <a:solidFill>
                <a:srgbClr val="E1EF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Geleneksel Hayvancılık </a:t>
              </a:r>
            </a:p>
          </p:txBody>
        </p:sp>
        <p:sp>
          <p:nvSpPr>
            <p:cNvPr id="37" name="Закръглен правоъгълник 90">
              <a:extLst>
                <a:ext uri="{FF2B5EF4-FFF2-40B4-BE49-F238E27FC236}">
                  <a16:creationId xmlns:a16="http://schemas.microsoft.com/office/drawing/2014/main" id="{3E21FDC2-0DDE-AA0A-EB3F-4B8CD882D09C}"/>
                </a:ext>
              </a:extLst>
            </p:cNvPr>
            <p:cNvSpPr/>
            <p:nvPr/>
          </p:nvSpPr>
          <p:spPr>
            <a:xfrm>
              <a:off x="7716480" y="3483558"/>
              <a:ext cx="3578825" cy="412955"/>
            </a:xfrm>
            <a:prstGeom prst="roundRect">
              <a:avLst/>
            </a:prstGeom>
            <a:solidFill>
              <a:srgbClr val="D2E111"/>
            </a:solidFill>
            <a:ln>
              <a:solidFill>
                <a:srgbClr val="E1EF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Yüksek doğa değeri tarım arazisi</a:t>
              </a:r>
              <a:endParaRPr kumimoji="0" lang="bg-BG"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8" name="Закръглен правоъгълник 91">
              <a:extLst>
                <a:ext uri="{FF2B5EF4-FFF2-40B4-BE49-F238E27FC236}">
                  <a16:creationId xmlns:a16="http://schemas.microsoft.com/office/drawing/2014/main" id="{4820E9AF-94DA-C3E3-7BCA-8A2AFD302AA9}"/>
                </a:ext>
              </a:extLst>
            </p:cNvPr>
            <p:cNvSpPr/>
            <p:nvPr/>
          </p:nvSpPr>
          <p:spPr>
            <a:xfrm>
              <a:off x="7716479" y="3969290"/>
              <a:ext cx="3578825" cy="412955"/>
            </a:xfrm>
            <a:prstGeom prst="roundRect">
              <a:avLst/>
            </a:prstGeom>
            <a:solidFill>
              <a:srgbClr val="ECF57B"/>
            </a:solidFill>
            <a:ln>
              <a:solidFill>
                <a:srgbClr val="E1EF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Toprak koruması (erozyon önleyici) </a:t>
              </a:r>
              <a:endParaRPr kumimoji="0" lang="bg-BG"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9" name="Закръглен правоъгълник 92">
              <a:extLst>
                <a:ext uri="{FF2B5EF4-FFF2-40B4-BE49-F238E27FC236}">
                  <a16:creationId xmlns:a16="http://schemas.microsoft.com/office/drawing/2014/main" id="{470872B3-71C2-7D11-944A-ADC56D0839F1}"/>
                </a:ext>
              </a:extLst>
            </p:cNvPr>
            <p:cNvSpPr/>
            <p:nvPr/>
          </p:nvSpPr>
          <p:spPr>
            <a:xfrm>
              <a:off x="7716478" y="4458949"/>
              <a:ext cx="3578825" cy="412955"/>
            </a:xfrm>
            <a:prstGeom prst="roundRect">
              <a:avLst/>
            </a:prstGeom>
            <a:solidFill>
              <a:srgbClr val="ECF57B"/>
            </a:solidFill>
            <a:ln>
              <a:solidFill>
                <a:srgbClr val="E1EF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Tehdit altındaki bitki çeşitleri</a:t>
              </a:r>
              <a:endParaRPr kumimoji="0" lang="bg-BG"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40" name="Закръглен правоъгълник 93">
              <a:extLst>
                <a:ext uri="{FF2B5EF4-FFF2-40B4-BE49-F238E27FC236}">
                  <a16:creationId xmlns:a16="http://schemas.microsoft.com/office/drawing/2014/main" id="{F4A5368B-7992-320A-19FD-160716DEC106}"/>
                </a:ext>
              </a:extLst>
            </p:cNvPr>
            <p:cNvSpPr/>
            <p:nvPr/>
          </p:nvSpPr>
          <p:spPr>
            <a:xfrm>
              <a:off x="7716477" y="4942904"/>
              <a:ext cx="3578825" cy="412955"/>
            </a:xfrm>
            <a:prstGeom prst="roundRect">
              <a:avLst/>
            </a:prstGeom>
            <a:solidFill>
              <a:srgbClr val="ECF57B"/>
            </a:solidFill>
            <a:ln>
              <a:solidFill>
                <a:srgbClr val="E1EF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 sz="2000" b="0" i="0" u="none" strike="noStrike" kern="1200" cap="none" spc="0" normalizeH="0" noProof="0">
                  <a:ln>
                    <a:noFill/>
                  </a:ln>
                  <a:solidFill>
                    <a:prstClr val="black"/>
                  </a:solidFill>
                  <a:effectLst/>
                  <a:uLnTx/>
                  <a:uFillTx/>
                  <a:latin typeface="Times New Roman" panose="02020603050405020304" pitchFamily="18" charset="0"/>
                  <a:ea typeface="+mn-ea"/>
                  <a:cs typeface="Times New Roman" panose="02020603050405020304" pitchFamily="18" charset="0"/>
                </a:rPr>
                <a:t>Doğal tozlaşma </a:t>
              </a:r>
              <a:endParaRPr kumimoji="0" lang="bg-BG"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sp>
        <p:nvSpPr>
          <p:cNvPr id="41" name="Oval 40">
            <a:extLst>
              <a:ext uri="{FF2B5EF4-FFF2-40B4-BE49-F238E27FC236}">
                <a16:creationId xmlns:a16="http://schemas.microsoft.com/office/drawing/2014/main" id="{B5A0FC70-35FE-4BB8-DB8C-B7617FB3D1C6}"/>
              </a:ext>
            </a:extLst>
          </p:cNvPr>
          <p:cNvSpPr/>
          <p:nvPr/>
        </p:nvSpPr>
        <p:spPr>
          <a:xfrm>
            <a:off x="4244042" y="3996578"/>
            <a:ext cx="3270684" cy="160110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bg-BG"/>
          </a:p>
        </p:txBody>
      </p:sp>
      <p:sp>
        <p:nvSpPr>
          <p:cNvPr id="42" name="Oval 41">
            <a:extLst>
              <a:ext uri="{FF2B5EF4-FFF2-40B4-BE49-F238E27FC236}">
                <a16:creationId xmlns:a16="http://schemas.microsoft.com/office/drawing/2014/main" id="{2A2A8CFF-4509-5109-17DF-C2C00EBEA831}"/>
              </a:ext>
            </a:extLst>
          </p:cNvPr>
          <p:cNvSpPr/>
          <p:nvPr/>
        </p:nvSpPr>
        <p:spPr>
          <a:xfrm>
            <a:off x="8135020" y="4063934"/>
            <a:ext cx="3250735" cy="45318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bg-BG"/>
          </a:p>
        </p:txBody>
      </p:sp>
      <p:sp>
        <p:nvSpPr>
          <p:cNvPr id="43" name="Oval 42">
            <a:extLst>
              <a:ext uri="{FF2B5EF4-FFF2-40B4-BE49-F238E27FC236}">
                <a16:creationId xmlns:a16="http://schemas.microsoft.com/office/drawing/2014/main" id="{48BBB3D9-BA0F-A226-71B9-4C960557E8A1}"/>
              </a:ext>
            </a:extLst>
          </p:cNvPr>
          <p:cNvSpPr/>
          <p:nvPr/>
        </p:nvSpPr>
        <p:spPr>
          <a:xfrm>
            <a:off x="8070802" y="5799146"/>
            <a:ext cx="3250735" cy="45318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bg-BG"/>
          </a:p>
        </p:txBody>
      </p:sp>
    </p:spTree>
    <p:extLst>
      <p:ext uri="{BB962C8B-B14F-4D97-AF65-F5344CB8AC3E}">
        <p14:creationId xmlns:p14="http://schemas.microsoft.com/office/powerpoint/2010/main" val="14062629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59893BE1-4A48-1BAD-9568-5E6437E4323E}"/>
              </a:ext>
            </a:extLst>
          </p:cNvPr>
          <p:cNvSpPr txBox="1"/>
          <p:nvPr/>
        </p:nvSpPr>
        <p:spPr>
          <a:xfrm>
            <a:off x="5250223" y="4447569"/>
            <a:ext cx="1980029" cy="369332"/>
          </a:xfrm>
          <a:prstGeom prst="rect">
            <a:avLst/>
          </a:prstGeom>
          <a:noFill/>
        </p:spPr>
        <p:txBody>
          <a:bodyPr wrap="none" rtlCol="0">
            <a:spAutoFit/>
          </a:bodyPr>
          <a:lstStyle/>
          <a:p>
            <a:pPr rtl="0"/>
            <a:r>
              <a:rPr lang="tr" b="1">
                <a:solidFill>
                  <a:schemeClr val="bg1"/>
                </a:solidFill>
                <a:latin typeface="Arial" panose="020B0604020202020204" pitchFamily="34" charset="0"/>
                <a:ea typeface="Times New Roman" panose="02020603050405020304" pitchFamily="18" charset="0"/>
              </a:rPr>
              <a:t>Başlangıç Toplantısı</a:t>
            </a:r>
            <a:endParaRPr lang="en-US" dirty="0">
              <a:solidFill>
                <a:schemeClr val="bg1"/>
              </a:solidFill>
            </a:endParaRPr>
          </a:p>
        </p:txBody>
      </p:sp>
      <p:pic>
        <p:nvPicPr>
          <p:cNvPr id="3" name="Picture 3">
            <a:extLst>
              <a:ext uri="{FF2B5EF4-FFF2-40B4-BE49-F238E27FC236}">
                <a16:creationId xmlns:a16="http://schemas.microsoft.com/office/drawing/2014/main" id="{68804D3B-1162-F610-4B91-A8132E86D676}"/>
              </a:ext>
            </a:extLst>
          </p:cNvPr>
          <p:cNvPicPr>
            <a:picLocks noChangeAspect="1"/>
          </p:cNvPicPr>
          <p:nvPr/>
        </p:nvPicPr>
        <p:blipFill>
          <a:blip r:embed="rId2"/>
          <a:stretch>
            <a:fillRect/>
          </a:stretch>
        </p:blipFill>
        <p:spPr>
          <a:xfrm>
            <a:off x="2266335" y="1893938"/>
            <a:ext cx="7659330" cy="4308373"/>
          </a:xfrm>
          <a:prstGeom prst="rect">
            <a:avLst/>
          </a:prstGeom>
          <a:ln>
            <a:noFill/>
          </a:ln>
          <a:effectLst>
            <a:softEdge rad="112500"/>
          </a:effectLst>
        </p:spPr>
      </p:pic>
      <p:sp>
        <p:nvSpPr>
          <p:cNvPr id="4" name="TextBox 4">
            <a:extLst>
              <a:ext uri="{FF2B5EF4-FFF2-40B4-BE49-F238E27FC236}">
                <a16:creationId xmlns:a16="http://schemas.microsoft.com/office/drawing/2014/main" id="{2B79F0CA-202A-C7E1-6BA4-7AC988BC875C}"/>
              </a:ext>
            </a:extLst>
          </p:cNvPr>
          <p:cNvSpPr txBox="1"/>
          <p:nvPr/>
        </p:nvSpPr>
        <p:spPr>
          <a:xfrm>
            <a:off x="3519948" y="4935794"/>
            <a:ext cx="4689987" cy="800219"/>
          </a:xfrm>
          <a:prstGeom prst="rect">
            <a:avLst/>
          </a:prstGeom>
          <a:noFill/>
        </p:spPr>
        <p:txBody>
          <a:bodyPr wrap="square" rtlCol="0">
            <a:spAutoFit/>
          </a:bodyPr>
          <a:lstStyle/>
          <a:p>
            <a:pPr rtl="0"/>
            <a:r>
              <a:rPr lang="tr" sz="2800" b="1"/>
              <a:t>İlginiz için teşekkür ederim!</a:t>
            </a:r>
          </a:p>
          <a:p>
            <a:pPr algn="ctr" rtl="0"/>
            <a:r>
              <a:rPr lang="tr"/>
              <a:t>v.stefanova65@gmail.com</a:t>
            </a:r>
            <a:endParaRPr lang="bg-BG" dirty="0"/>
          </a:p>
        </p:txBody>
      </p:sp>
    </p:spTree>
    <p:extLst>
      <p:ext uri="{BB962C8B-B14F-4D97-AF65-F5344CB8AC3E}">
        <p14:creationId xmlns:p14="http://schemas.microsoft.com/office/powerpoint/2010/main" val="36810270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B4E5891-DCCA-C7F9-0038-28AF5F548607}"/>
              </a:ext>
            </a:extLst>
          </p:cNvPr>
          <p:cNvSpPr>
            <a:spLocks noGrp="1"/>
          </p:cNvSpPr>
          <p:nvPr>
            <p:ph type="title"/>
          </p:nvPr>
        </p:nvSpPr>
        <p:spPr>
          <a:xfrm>
            <a:off x="609600" y="2024116"/>
            <a:ext cx="10972800" cy="1004219"/>
          </a:xfrm>
        </p:spPr>
        <p:txBody>
          <a:bodyPr rtlCol="0"/>
          <a:lstStyle/>
          <a:p>
            <a:pPr rtl="0"/>
            <a:r>
              <a:rPr lang="tr" sz="2800" b="1"/>
              <a:t>NAAS’ın Nitrat Eylem Programı ve COGAP’ın (İyi Tarım Uygulamaları Prensipleri) </a:t>
            </a:r>
            <a:br>
              <a:rPr lang="en-US" sz="2800" b="1" dirty="0"/>
            </a:br>
            <a:r>
              <a:rPr lang="tr" sz="2800" b="1"/>
              <a:t>uygulanması ile ilgili rolü</a:t>
            </a:r>
            <a:endParaRPr lang="bg-BG" sz="2800" b="1" dirty="0"/>
          </a:p>
        </p:txBody>
      </p:sp>
      <p:sp>
        <p:nvSpPr>
          <p:cNvPr id="5" name="TextBox 5">
            <a:extLst>
              <a:ext uri="{FF2B5EF4-FFF2-40B4-BE49-F238E27FC236}">
                <a16:creationId xmlns:a16="http://schemas.microsoft.com/office/drawing/2014/main" id="{935F0513-CC2F-A3F3-A787-0A325AAA19AE}"/>
              </a:ext>
            </a:extLst>
          </p:cNvPr>
          <p:cNvSpPr txBox="1"/>
          <p:nvPr/>
        </p:nvSpPr>
        <p:spPr>
          <a:xfrm>
            <a:off x="894734" y="3028336"/>
            <a:ext cx="8179175" cy="3416320"/>
          </a:xfrm>
          <a:prstGeom prst="rect">
            <a:avLst/>
          </a:prstGeom>
          <a:noFill/>
        </p:spPr>
        <p:txBody>
          <a:bodyPr wrap="square" rtlCol="0">
            <a:spAutoFit/>
          </a:bodyPr>
          <a:lstStyle/>
          <a:p>
            <a:pPr rtl="0"/>
            <a:r>
              <a:rPr lang="tr"/>
              <a:t>Çoğunlukla genç çiftçileri ve küçük çiftlikleri hedef alan, İyi Tarım ve Çevre Koşulları (GAEC) ve Çapraz Uyum Standartları ile ilgili 2 temel eğitim paketi</a:t>
            </a:r>
            <a:endParaRPr lang="en-US" dirty="0"/>
          </a:p>
          <a:p>
            <a:pPr marL="285750" indent="-285750" rtl="0">
              <a:buFontTx/>
              <a:buChar char="-"/>
            </a:pPr>
            <a:r>
              <a:rPr lang="tr"/>
              <a:t>2016-2019 döneminde 10.016 çiftçiye eğitim verildi; 12</a:t>
            </a:r>
          </a:p>
          <a:p>
            <a:pPr marL="285750" indent="-285750" rtl="0">
              <a:buFontTx/>
              <a:buChar char="-"/>
            </a:pPr>
            <a:r>
              <a:rPr lang="tr"/>
              <a:t>Tüm NAAS faaliyetlerinin %12'si ve tüm KKP istişarelerinin %15’i Nitrat direktifinin uygulanmasıyla ilgilidir. Eğitim şu konuları içermektedir: COGAP ve KKP ile uyumluluk, hassas alanlarda tarımsal kaynakların neden olduğu nitrat kirliliğinin sınırlandırılması ve önlenmesine yönelik önlemler, suların ve su kütlelerinin Su Kanunu’nun 118. maddesi uyarınca belirlenen tehlikeli maddeler ile kirlenmesine karşı korunmasına ilişkin olarak Su Kanunu gerekliliklerine uygunluk, bitki koruma ürünlerinin iyi bitki koruma uygulamaları ilkelerine göre doğru kullanılması, çamurun tarımda kullanımına ilişkin gerekliliklere uygunluk vb. </a:t>
            </a:r>
          </a:p>
        </p:txBody>
      </p:sp>
      <p:pic>
        <p:nvPicPr>
          <p:cNvPr id="6" name="Content Placeholder 3">
            <a:extLst>
              <a:ext uri="{FF2B5EF4-FFF2-40B4-BE49-F238E27FC236}">
                <a16:creationId xmlns:a16="http://schemas.microsoft.com/office/drawing/2014/main" id="{0E2C8152-27CE-44E4-8D07-B0D07B7A51B5}"/>
              </a:ext>
            </a:extLst>
          </p:cNvPr>
          <p:cNvPicPr>
            <a:picLocks noGrp="1" noChangeAspect="1"/>
          </p:cNvPicPr>
          <p:nvPr>
            <p:ph idx="1"/>
          </p:nvPr>
        </p:nvPicPr>
        <p:blipFill>
          <a:blip r:embed="rId2"/>
          <a:stretch>
            <a:fillRect/>
          </a:stretch>
        </p:blipFill>
        <p:spPr>
          <a:xfrm>
            <a:off x="9162401" y="2868882"/>
            <a:ext cx="2508490" cy="1732936"/>
          </a:xfrm>
          <a:prstGeom prst="rect">
            <a:avLst/>
          </a:prstGeom>
        </p:spPr>
      </p:pic>
      <p:pic>
        <p:nvPicPr>
          <p:cNvPr id="7" name="Picture 4">
            <a:extLst>
              <a:ext uri="{FF2B5EF4-FFF2-40B4-BE49-F238E27FC236}">
                <a16:creationId xmlns:a16="http://schemas.microsoft.com/office/drawing/2014/main" id="{AE538C06-CA1E-FBDD-9F92-5307E9012626}"/>
              </a:ext>
            </a:extLst>
          </p:cNvPr>
          <p:cNvPicPr>
            <a:picLocks noChangeAspect="1"/>
          </p:cNvPicPr>
          <p:nvPr/>
        </p:nvPicPr>
        <p:blipFill>
          <a:blip r:embed="rId3"/>
          <a:stretch>
            <a:fillRect/>
          </a:stretch>
        </p:blipFill>
        <p:spPr>
          <a:xfrm>
            <a:off x="9162401" y="4859972"/>
            <a:ext cx="2508489" cy="1881367"/>
          </a:xfrm>
          <a:prstGeom prst="rect">
            <a:avLst/>
          </a:prstGeom>
        </p:spPr>
      </p:pic>
    </p:spTree>
    <p:extLst>
      <p:ext uri="{BB962C8B-B14F-4D97-AF65-F5344CB8AC3E}">
        <p14:creationId xmlns:p14="http://schemas.microsoft.com/office/powerpoint/2010/main" val="115335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A3874E02-98A6-0C50-11B4-6A1F474CDF9B}"/>
              </a:ext>
            </a:extLst>
          </p:cNvPr>
          <p:cNvSpPr>
            <a:spLocks noGrp="1"/>
          </p:cNvSpPr>
          <p:nvPr>
            <p:ph idx="1"/>
          </p:nvPr>
        </p:nvSpPr>
        <p:spPr>
          <a:xfrm>
            <a:off x="707922" y="2851356"/>
            <a:ext cx="10874477" cy="1455174"/>
          </a:xfrm>
        </p:spPr>
        <p:txBody>
          <a:bodyPr rtlCol="0"/>
          <a:lstStyle/>
          <a:p>
            <a:pPr rtl="0"/>
            <a:endParaRPr lang="en-US" dirty="0"/>
          </a:p>
          <a:p>
            <a:pPr marL="0" indent="0" algn="ctr" rtl="0">
              <a:buNone/>
            </a:pPr>
            <a:r>
              <a:rPr lang="tr" b="1"/>
              <a:t>Mevzuatın geliştirilmesi – Bulgaristan’da CoGAP (İyi Tarım Uygulamaları Prensipleri) ve NEP</a:t>
            </a:r>
            <a:endParaRPr lang="bg-BG" b="1" dirty="0"/>
          </a:p>
        </p:txBody>
      </p:sp>
      <p:pic>
        <p:nvPicPr>
          <p:cNvPr id="5" name="Picture 3">
            <a:extLst>
              <a:ext uri="{FF2B5EF4-FFF2-40B4-BE49-F238E27FC236}">
                <a16:creationId xmlns:a16="http://schemas.microsoft.com/office/drawing/2014/main" id="{A6AE4ACC-109F-CE9C-8FEA-77B04DC244CB}"/>
              </a:ext>
            </a:extLst>
          </p:cNvPr>
          <p:cNvPicPr>
            <a:picLocks noChangeAspect="1"/>
          </p:cNvPicPr>
          <p:nvPr/>
        </p:nvPicPr>
        <p:blipFill>
          <a:blip r:embed="rId2"/>
          <a:stretch>
            <a:fillRect/>
          </a:stretch>
        </p:blipFill>
        <p:spPr>
          <a:xfrm>
            <a:off x="4847897" y="4306530"/>
            <a:ext cx="2231329" cy="2231329"/>
          </a:xfrm>
          <a:prstGeom prst="rect">
            <a:avLst/>
          </a:prstGeom>
        </p:spPr>
      </p:pic>
    </p:spTree>
    <p:extLst>
      <p:ext uri="{BB962C8B-B14F-4D97-AF65-F5344CB8AC3E}">
        <p14:creationId xmlns:p14="http://schemas.microsoft.com/office/powerpoint/2010/main" val="2417293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AB5677E-4788-70EE-462B-87343C0B3591}"/>
              </a:ext>
            </a:extLst>
          </p:cNvPr>
          <p:cNvSpPr>
            <a:spLocks noGrp="1"/>
          </p:cNvSpPr>
          <p:nvPr>
            <p:ph type="title"/>
          </p:nvPr>
        </p:nvSpPr>
        <p:spPr>
          <a:xfrm>
            <a:off x="452284" y="1779639"/>
            <a:ext cx="10972800" cy="747251"/>
          </a:xfrm>
        </p:spPr>
        <p:txBody>
          <a:bodyPr rtlCol="0"/>
          <a:lstStyle/>
          <a:p>
            <a:pPr rtl="0"/>
            <a:r>
              <a:rPr lang="tr" sz="2800" b="1"/>
              <a:t>Nitrat direktifi neden oluşturuldu?</a:t>
            </a:r>
            <a:endParaRPr lang="bg-BG" sz="2800" b="1" dirty="0"/>
          </a:p>
        </p:txBody>
      </p:sp>
      <p:sp>
        <p:nvSpPr>
          <p:cNvPr id="5" name="Content Placeholder 2">
            <a:extLst>
              <a:ext uri="{FF2B5EF4-FFF2-40B4-BE49-F238E27FC236}">
                <a16:creationId xmlns:a16="http://schemas.microsoft.com/office/drawing/2014/main" id="{D24A00CC-7486-D587-3A2F-B17505CD5306}"/>
              </a:ext>
            </a:extLst>
          </p:cNvPr>
          <p:cNvSpPr>
            <a:spLocks noGrp="1"/>
          </p:cNvSpPr>
          <p:nvPr>
            <p:ph idx="1"/>
          </p:nvPr>
        </p:nvSpPr>
        <p:spPr>
          <a:xfrm>
            <a:off x="530942" y="2261419"/>
            <a:ext cx="11051458" cy="3864745"/>
          </a:xfrm>
        </p:spPr>
        <p:txBody>
          <a:bodyPr rtlCol="0"/>
          <a:lstStyle/>
          <a:p>
            <a:pPr rtl="0"/>
            <a:r>
              <a:rPr lang="tr" sz="2000"/>
              <a:t>Nüfusun içme suyu amacıyla kullandığı sudaki nitrat içeriğinin artması, </a:t>
            </a:r>
          </a:p>
          <a:p>
            <a:pPr rtl="0"/>
            <a:r>
              <a:rPr lang="tr" sz="2000"/>
              <a:t>Sulardaki genel nitrat kirliliğinin %50’sinden fazlasına tarımsal kaynakların neden olması,</a:t>
            </a:r>
          </a:p>
          <a:p>
            <a:pPr rtl="0"/>
            <a:r>
              <a:rPr lang="tr" sz="2000"/>
              <a:t>Hayvan gübresi ve çamurundan ve tarımda aşırı gübre kullanımından kaynaklanan su kirliliğinin önlenmesi,</a:t>
            </a:r>
          </a:p>
          <a:p>
            <a:pPr rtl="0"/>
            <a:r>
              <a:rPr lang="tr" sz="2000"/>
              <a:t>Suların nitrat kirliliğinden ve büyük su yollarında ve denizlerdeki (Kuzey ve Karadeniz) müteakip “ötrofikasyondan” (suların alglerin ve daha yüksek bitkilerin gelişmesine neden olan azotlu bileşiklerle zenginleştirilmesi) korunması</a:t>
            </a:r>
          </a:p>
          <a:p>
            <a:pPr rtl="0"/>
            <a:r>
              <a:rPr lang="tr" sz="2000"/>
              <a:t>Bir Üye Devletteki su kirliliğinin, başka bir Üye Devletteki suları kirletebilecek olması</a:t>
            </a:r>
          </a:p>
          <a:p>
            <a:pPr rtl="0"/>
            <a:r>
              <a:rPr lang="tr" sz="2000"/>
              <a:t>Azotlu bileşikleri depolama ve toprağa yayma sırasında önlem alınması </a:t>
            </a:r>
          </a:p>
          <a:p>
            <a:pPr rtl="0"/>
            <a:r>
              <a:rPr lang="tr" sz="2000"/>
              <a:t>Yoğun tarım ve çevre koruma arasında bir denge sağlamak için arazi işlemede belirli uygulamaların düzenlenmesi</a:t>
            </a:r>
          </a:p>
        </p:txBody>
      </p:sp>
    </p:spTree>
    <p:extLst>
      <p:ext uri="{BB962C8B-B14F-4D97-AF65-F5344CB8AC3E}">
        <p14:creationId xmlns:p14="http://schemas.microsoft.com/office/powerpoint/2010/main" val="6431049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BFE2152-7234-79A9-D2C4-95E2D4B08113}"/>
              </a:ext>
            </a:extLst>
          </p:cNvPr>
          <p:cNvSpPr>
            <a:spLocks noGrp="1"/>
          </p:cNvSpPr>
          <p:nvPr>
            <p:ph type="title"/>
          </p:nvPr>
        </p:nvSpPr>
        <p:spPr>
          <a:xfrm>
            <a:off x="452284" y="1995948"/>
            <a:ext cx="10972800" cy="993058"/>
          </a:xfrm>
        </p:spPr>
        <p:txBody>
          <a:bodyPr rtlCol="0"/>
          <a:lstStyle/>
          <a:p>
            <a:pPr rtl="0"/>
            <a:r>
              <a:rPr lang="tr" sz="2800" b="1"/>
              <a:t>Üye devletlerdeki gereklilikler</a:t>
            </a:r>
            <a:endParaRPr lang="bg-BG" sz="2800" b="1" dirty="0"/>
          </a:p>
        </p:txBody>
      </p:sp>
      <p:sp>
        <p:nvSpPr>
          <p:cNvPr id="5" name="Content Placeholder 2">
            <a:extLst>
              <a:ext uri="{FF2B5EF4-FFF2-40B4-BE49-F238E27FC236}">
                <a16:creationId xmlns:a16="http://schemas.microsoft.com/office/drawing/2014/main" id="{CCBBFBBA-A374-24BC-A02A-70830099B566}"/>
              </a:ext>
            </a:extLst>
          </p:cNvPr>
          <p:cNvSpPr>
            <a:spLocks noGrp="1"/>
          </p:cNvSpPr>
          <p:nvPr>
            <p:ph idx="1"/>
          </p:nvPr>
        </p:nvSpPr>
        <p:spPr>
          <a:xfrm>
            <a:off x="530942" y="3274142"/>
            <a:ext cx="11051458" cy="2852022"/>
          </a:xfrm>
        </p:spPr>
        <p:txBody>
          <a:bodyPr rtlCol="0"/>
          <a:lstStyle/>
          <a:p>
            <a:pPr rtl="0"/>
            <a:r>
              <a:rPr lang="tr" sz="2400"/>
              <a:t>Gelecekte tüm suların kirliliğe karşı belirli bir düzeyde korunmasını sağlayabilecek iyi tarım uygulamalarının kullanımını geliştirilmesi ve teşvik edilmesi. </a:t>
            </a:r>
          </a:p>
          <a:p>
            <a:pPr rtl="0"/>
            <a:r>
              <a:rPr lang="tr" sz="2400"/>
              <a:t>Halihazırda nitrat ile kirlenmiş alanların (sular dahil) ve “hassas” bölgelerin belirlenmesi ve bu alanlar için özel koruma sağlanması, </a:t>
            </a:r>
          </a:p>
          <a:p>
            <a:pPr rtl="0"/>
            <a:r>
              <a:rPr lang="tr" sz="2400"/>
              <a:t>Bu alanlarda azotlu bileşiklerden kaynaklanan su kirliliğini azaltmak için Eylem Programlarının geliştirilmesi ve uygulanması</a:t>
            </a:r>
            <a:endParaRPr lang="bg-BG" sz="2400" dirty="0"/>
          </a:p>
        </p:txBody>
      </p:sp>
    </p:spTree>
    <p:extLst>
      <p:ext uri="{BB962C8B-B14F-4D97-AF65-F5344CB8AC3E}">
        <p14:creationId xmlns:p14="http://schemas.microsoft.com/office/powerpoint/2010/main" val="15615375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8C740-C42E-EE69-0A1C-6F892564FCB3}"/>
              </a:ext>
            </a:extLst>
          </p:cNvPr>
          <p:cNvSpPr>
            <a:spLocks noGrp="1"/>
          </p:cNvSpPr>
          <p:nvPr>
            <p:ph type="title"/>
          </p:nvPr>
        </p:nvSpPr>
        <p:spPr>
          <a:xfrm>
            <a:off x="452284" y="1995948"/>
            <a:ext cx="10972800" cy="993058"/>
          </a:xfrm>
        </p:spPr>
        <p:txBody>
          <a:bodyPr rtlCol="0"/>
          <a:lstStyle/>
          <a:p>
            <a:pPr rtl="0"/>
            <a:r>
              <a:rPr lang="tr" sz="2800" b="1"/>
              <a:t>Nitrat direktifi - temel içeriği nedir?</a:t>
            </a:r>
            <a:endParaRPr lang="bg-BG" sz="2800" b="1" dirty="0"/>
          </a:p>
        </p:txBody>
      </p:sp>
      <p:sp>
        <p:nvSpPr>
          <p:cNvPr id="3" name="Content Placeholder 2">
            <a:extLst>
              <a:ext uri="{FF2B5EF4-FFF2-40B4-BE49-F238E27FC236}">
                <a16:creationId xmlns:a16="http://schemas.microsoft.com/office/drawing/2014/main" id="{2288E2C8-BFA3-0EFD-A17B-5A2D19AADA77}"/>
              </a:ext>
            </a:extLst>
          </p:cNvPr>
          <p:cNvSpPr>
            <a:spLocks noGrp="1"/>
          </p:cNvSpPr>
          <p:nvPr>
            <p:ph idx="1"/>
          </p:nvPr>
        </p:nvSpPr>
        <p:spPr>
          <a:xfrm>
            <a:off x="530942" y="2989006"/>
            <a:ext cx="11051458" cy="3137158"/>
          </a:xfrm>
        </p:spPr>
        <p:txBody>
          <a:bodyPr rtlCol="0"/>
          <a:lstStyle/>
          <a:p>
            <a:pPr rtl="0"/>
            <a:r>
              <a:rPr lang="tr" sz="2400"/>
              <a:t>Direktif, 13 madde ve 5 ekten oluşmaktadır. </a:t>
            </a:r>
          </a:p>
          <a:p>
            <a:pPr rtl="0"/>
            <a:r>
              <a:rPr lang="tr" sz="2400"/>
              <a:t>Nitrat Direktifi kapsamındaki suların belirlenmesine ilişkin kriterler </a:t>
            </a:r>
          </a:p>
          <a:p>
            <a:pPr rtl="0"/>
            <a:r>
              <a:rPr lang="tr" sz="2400"/>
              <a:t>İyi tarım uygulamaları kodunun içeriği </a:t>
            </a:r>
          </a:p>
          <a:p>
            <a:pPr rtl="0"/>
            <a:r>
              <a:rPr lang="tr" sz="2400"/>
              <a:t>Kirliliğin önlenmesine yönelik eylem programlarına dahil edilecek önlemler </a:t>
            </a:r>
          </a:p>
          <a:p>
            <a:pPr rtl="0"/>
            <a:r>
              <a:rPr lang="tr" sz="2400"/>
              <a:t>Su kirliliğinin ölçülmesine ilişkin referans yöntemler </a:t>
            </a:r>
          </a:p>
          <a:p>
            <a:pPr rtl="0"/>
            <a:r>
              <a:rPr lang="tr" sz="2400"/>
              <a:t>Üye Devletlerin Komisyona sunduğu yıllık raporlara dahil edilecek bilgiler</a:t>
            </a:r>
            <a:endParaRPr lang="bg-BG" sz="2400" dirty="0"/>
          </a:p>
        </p:txBody>
      </p:sp>
    </p:spTree>
    <p:extLst>
      <p:ext uri="{BB962C8B-B14F-4D97-AF65-F5344CB8AC3E}">
        <p14:creationId xmlns:p14="http://schemas.microsoft.com/office/powerpoint/2010/main" val="41572094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1680</TotalTime>
  <Words>3646</Words>
  <Application>Microsoft Office PowerPoint</Application>
  <PresentationFormat>Geniş ekran</PresentationFormat>
  <Paragraphs>416</Paragraphs>
  <Slides>41</Slides>
  <Notes>0</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41</vt:i4>
      </vt:variant>
    </vt:vector>
  </HeadingPairs>
  <TitlesOfParts>
    <vt:vector size="48" baseType="lpstr">
      <vt:lpstr>Arial</vt:lpstr>
      <vt:lpstr>Arial </vt:lpstr>
      <vt:lpstr>Calibri</vt:lpstr>
      <vt:lpstr>Times New Roman</vt:lpstr>
      <vt:lpstr>Wingdings</vt:lpstr>
      <vt:lpstr>ариал</vt:lpstr>
      <vt:lpstr>Office Theme</vt:lpstr>
      <vt:lpstr>PowerPoint Sunusu</vt:lpstr>
      <vt:lpstr>Bulgaristan Ulusal Tarımsal Danışmanlık Hizmeti (NAAS) hakkında kısa bilgiler</vt:lpstr>
      <vt:lpstr>NAAS’ın ana hedef grupları </vt:lpstr>
      <vt:lpstr>PowerPoint Sunusu</vt:lpstr>
      <vt:lpstr>NAAS’ın Nitrat Eylem Programı ve COGAP’ın (İyi Tarım Uygulamaları Prensipleri)  uygulanması ile ilgili rolü</vt:lpstr>
      <vt:lpstr>PowerPoint Sunusu</vt:lpstr>
      <vt:lpstr>Nitrat direktifi neden oluşturuldu?</vt:lpstr>
      <vt:lpstr>Üye devletlerdeki gereklilikler</vt:lpstr>
      <vt:lpstr>Nitrat direktifi - temel içeriği nedir?</vt:lpstr>
      <vt:lpstr>Eylem Programlarına dahil edilecek önlemler</vt:lpstr>
      <vt:lpstr>Nitrat Direktifinin Bulgaristan Mevzuatına Aktarılması</vt:lpstr>
      <vt:lpstr> Nitrat Direktifi Gerekliliklerinin İlk Kez Uygulanması</vt:lpstr>
      <vt:lpstr>Su İzleme Ağı</vt:lpstr>
      <vt:lpstr>PowerPoint Sunusu</vt:lpstr>
      <vt:lpstr>İzleme sonuçlarının vargıları</vt:lpstr>
      <vt:lpstr>Kirlenmiş suların, kirlenme riski taşıyan suların ve hassas bölgelerin belirlenmesi kriterleri 2004</vt:lpstr>
      <vt:lpstr>NHB 2004</vt:lpstr>
      <vt:lpstr>PowerPoint Sunusu</vt:lpstr>
      <vt:lpstr>Bulgaristan Nitrat Eylem Programları</vt:lpstr>
      <vt:lpstr>NEP’den bazı önemli önlemler</vt:lpstr>
      <vt:lpstr>NEP’den bazı önemli önlemler</vt:lpstr>
      <vt:lpstr>NEP’den bazı önemli önlemler</vt:lpstr>
      <vt:lpstr>NEP’den bazı önemli önlemler</vt:lpstr>
      <vt:lpstr>NEP’den bazı önemli önlemler</vt:lpstr>
      <vt:lpstr>NEP’den bazı önemli önlemler</vt:lpstr>
      <vt:lpstr>NEP’den bazı önemli önlemler</vt:lpstr>
      <vt:lpstr>NEP’den bazı önemli önlemler</vt:lpstr>
      <vt:lpstr>NEP’den bazı önemli önlemler</vt:lpstr>
      <vt:lpstr>NEP’den bazı önemli önlemler</vt:lpstr>
      <vt:lpstr>NEP’den bazı önemli önlemler</vt:lpstr>
      <vt:lpstr>NEP’den bazı önemli önlemler</vt:lpstr>
      <vt:lpstr>NEP’den bazı önemli önlemler</vt:lpstr>
      <vt:lpstr>NEP’den bazı önemli önlemler</vt:lpstr>
      <vt:lpstr>NEP’den bazı önemli önlemler</vt:lpstr>
      <vt:lpstr>NEP’den bazı önemli önlemler</vt:lpstr>
      <vt:lpstr>PowerPoint Sunusu</vt:lpstr>
      <vt:lpstr>PowerPoint Sunusu</vt:lpstr>
      <vt:lpstr>NEP ile ilgili KKP’ye uygun yatırımlardan bazıları (1)</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gizem akgulgil</dc:creator>
  <cp:lastModifiedBy>EDITOR</cp:lastModifiedBy>
  <cp:revision>76</cp:revision>
  <dcterms:created xsi:type="dcterms:W3CDTF">2019-08-01T13:31:46Z</dcterms:created>
  <dcterms:modified xsi:type="dcterms:W3CDTF">2023-06-01T15:07:02Z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lyLanguageRun">
    <vt:lpwstr>true</vt:lpwstr>
  </property>
</Properties>
</file>